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18.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Default Extension="emf" ContentType="image/x-emf"/>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slides/slide108.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120"/>
  </p:notesMasterIdLst>
  <p:handoutMasterIdLst>
    <p:handoutMasterId r:id="rId121"/>
  </p:handoutMasterIdLst>
  <p:sldIdLst>
    <p:sldId id="266" r:id="rId2"/>
    <p:sldId id="267" r:id="rId3"/>
    <p:sldId id="388" r:id="rId4"/>
    <p:sldId id="269" r:id="rId5"/>
    <p:sldId id="270" r:id="rId6"/>
    <p:sldId id="271" r:id="rId7"/>
    <p:sldId id="272" r:id="rId8"/>
    <p:sldId id="259"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309" r:id="rId25"/>
    <p:sldId id="288" r:id="rId26"/>
    <p:sldId id="289" r:id="rId27"/>
    <p:sldId id="387" r:id="rId28"/>
    <p:sldId id="291" r:id="rId29"/>
    <p:sldId id="342" r:id="rId30"/>
    <p:sldId id="292" r:id="rId31"/>
    <p:sldId id="293" r:id="rId32"/>
    <p:sldId id="294" r:id="rId33"/>
    <p:sldId id="295" r:id="rId34"/>
    <p:sldId id="296" r:id="rId35"/>
    <p:sldId id="297" r:id="rId36"/>
    <p:sldId id="298" r:id="rId37"/>
    <p:sldId id="299" r:id="rId38"/>
    <p:sldId id="300" r:id="rId39"/>
    <p:sldId id="372" r:id="rId40"/>
    <p:sldId id="301" r:id="rId41"/>
    <p:sldId id="373" r:id="rId42"/>
    <p:sldId id="302" r:id="rId43"/>
    <p:sldId id="303" r:id="rId44"/>
    <p:sldId id="375" r:id="rId45"/>
    <p:sldId id="385" r:id="rId46"/>
    <p:sldId id="386" r:id="rId47"/>
    <p:sldId id="377" r:id="rId48"/>
    <p:sldId id="304" r:id="rId49"/>
    <p:sldId id="378" r:id="rId50"/>
    <p:sldId id="379" r:id="rId51"/>
    <p:sldId id="380" r:id="rId52"/>
    <p:sldId id="381" r:id="rId53"/>
    <p:sldId id="382" r:id="rId54"/>
    <p:sldId id="383" r:id="rId55"/>
    <p:sldId id="305" r:id="rId56"/>
    <p:sldId id="320" r:id="rId57"/>
    <p:sldId id="324" r:id="rId58"/>
    <p:sldId id="321" r:id="rId59"/>
    <p:sldId id="322" r:id="rId60"/>
    <p:sldId id="323" r:id="rId61"/>
    <p:sldId id="306" r:id="rId62"/>
    <p:sldId id="307" r:id="rId63"/>
    <p:sldId id="325" r:id="rId64"/>
    <p:sldId id="311" r:id="rId65"/>
    <p:sldId id="312" r:id="rId66"/>
    <p:sldId id="313" r:id="rId67"/>
    <p:sldId id="314" r:id="rId68"/>
    <p:sldId id="315" r:id="rId69"/>
    <p:sldId id="316" r:id="rId70"/>
    <p:sldId id="317" r:id="rId71"/>
    <p:sldId id="318" r:id="rId72"/>
    <p:sldId id="319" r:id="rId73"/>
    <p:sldId id="326" r:id="rId74"/>
    <p:sldId id="327" r:id="rId75"/>
    <p:sldId id="328" r:id="rId76"/>
    <p:sldId id="329" r:id="rId77"/>
    <p:sldId id="330" r:id="rId78"/>
    <p:sldId id="331" r:id="rId79"/>
    <p:sldId id="261" r:id="rId80"/>
    <p:sldId id="262" r:id="rId81"/>
    <p:sldId id="332" r:id="rId82"/>
    <p:sldId id="333" r:id="rId83"/>
    <p:sldId id="334" r:id="rId84"/>
    <p:sldId id="335" r:id="rId85"/>
    <p:sldId id="336" r:id="rId86"/>
    <p:sldId id="258" r:id="rId87"/>
    <p:sldId id="337" r:id="rId88"/>
    <p:sldId id="343" r:id="rId89"/>
    <p:sldId id="344" r:id="rId90"/>
    <p:sldId id="345" r:id="rId91"/>
    <p:sldId id="346" r:id="rId92"/>
    <p:sldId id="347" r:id="rId93"/>
    <p:sldId id="348" r:id="rId94"/>
    <p:sldId id="349" r:id="rId95"/>
    <p:sldId id="350" r:id="rId96"/>
    <p:sldId id="257" r:id="rId97"/>
    <p:sldId id="351" r:id="rId98"/>
    <p:sldId id="352" r:id="rId99"/>
    <p:sldId id="353" r:id="rId100"/>
    <p:sldId id="354" r:id="rId101"/>
    <p:sldId id="355" r:id="rId102"/>
    <p:sldId id="356" r:id="rId103"/>
    <p:sldId id="357" r:id="rId104"/>
    <p:sldId id="358" r:id="rId105"/>
    <p:sldId id="359" r:id="rId106"/>
    <p:sldId id="361" r:id="rId107"/>
    <p:sldId id="362" r:id="rId108"/>
    <p:sldId id="363" r:id="rId109"/>
    <p:sldId id="364" r:id="rId110"/>
    <p:sldId id="365" r:id="rId111"/>
    <p:sldId id="366" r:id="rId112"/>
    <p:sldId id="389" r:id="rId113"/>
    <p:sldId id="368" r:id="rId114"/>
    <p:sldId id="384" r:id="rId115"/>
    <p:sldId id="310" r:id="rId116"/>
    <p:sldId id="369" r:id="rId117"/>
    <p:sldId id="370" r:id="rId118"/>
    <p:sldId id="339" r:id="rId11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clrMru>
    <a:srgbClr val="000066"/>
    <a:srgbClr val="003366"/>
    <a:srgbClr val="0808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8" d="100"/>
          <a:sy n="58" d="100"/>
        </p:scale>
        <p:origin x="-1488" y="-90"/>
      </p:cViewPr>
      <p:guideLst>
        <p:guide orient="horz" pos="2160"/>
        <p:guide pos="2880"/>
      </p:guideLst>
    </p:cSldViewPr>
  </p:slideViewPr>
  <p:notesTextViewPr>
    <p:cViewPr>
      <p:scale>
        <a:sx n="100" d="100"/>
        <a:sy n="100" d="100"/>
      </p:scale>
      <p:origin x="0" y="0"/>
    </p:cViewPr>
  </p:notesTextViewPr>
  <p:sorterViewPr>
    <p:cViewPr>
      <p:scale>
        <a:sx n="33" d="100"/>
        <a:sy n="33" d="100"/>
      </p:scale>
      <p:origin x="0" y="2136"/>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notesMaster" Target="notesMasters/notesMaster1.xml"/><Relationship Id="rId125"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F357CB5-7425-4CC1-AC99-3560FCE8B876}" type="datetimeFigureOut">
              <a:rPr lang="en-US" smtClean="0"/>
              <a:pPr/>
              <a:t>2/19/2010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338375-2CC8-48CD-B15C-3F3E5FF46AF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atin typeface="Arial"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endParaRPr lang="en-US"/>
          </a:p>
        </p:txBody>
      </p:sp>
      <p:sp>
        <p:nvSpPr>
          <p:cNvPr id="1269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D561FEFC-76B2-4F36-AAE5-EA90ECAE3BC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99D5FB06-7115-41DF-85AE-DEEF6321351F}" type="slidenum">
              <a:rPr lang="en-US"/>
              <a:pPr/>
              <a:t>1</a:t>
            </a:fld>
            <a:endParaRPr lang="en-US"/>
          </a:p>
        </p:txBody>
      </p:sp>
      <p:sp>
        <p:nvSpPr>
          <p:cNvPr id="128003" name="Rectangle 2"/>
          <p:cNvSpPr>
            <a:spLocks noGrp="1" noRot="1" noChangeAspect="1" noChangeArrowheads="1" noTextEdit="1"/>
          </p:cNvSpPr>
          <p:nvPr>
            <p:ph type="sldImg"/>
          </p:nvPr>
        </p:nvSpPr>
        <p:spPr>
          <a:xfrm>
            <a:off x="1144588" y="685800"/>
            <a:ext cx="4573587" cy="3430588"/>
          </a:xfrm>
          <a:ln/>
        </p:spPr>
      </p:sp>
      <p:sp>
        <p:nvSpPr>
          <p:cNvPr id="1280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E21D257E-3F77-4EFF-9764-D827AD4479D3}" type="slidenum">
              <a:rPr lang="en-US"/>
              <a:pPr/>
              <a:t>11</a:t>
            </a:fld>
            <a:endParaRPr lang="en-US"/>
          </a:p>
        </p:txBody>
      </p:sp>
      <p:sp>
        <p:nvSpPr>
          <p:cNvPr id="140291" name="Rectangle 2"/>
          <p:cNvSpPr>
            <a:spLocks noGrp="1" noRot="1" noChangeAspect="1" noChangeArrowheads="1" noTextEdit="1"/>
          </p:cNvSpPr>
          <p:nvPr>
            <p:ph type="sldImg"/>
          </p:nvPr>
        </p:nvSpPr>
        <p:spPr>
          <a:xfrm>
            <a:off x="1144588" y="685800"/>
            <a:ext cx="4573587" cy="3430588"/>
          </a:xfrm>
          <a:ln/>
        </p:spPr>
      </p:sp>
      <p:sp>
        <p:nvSpPr>
          <p:cNvPr id="140292" name="Rectangle 3"/>
          <p:cNvSpPr>
            <a:spLocks noGrp="1" noChangeArrowheads="1"/>
          </p:cNvSpPr>
          <p:nvPr>
            <p:ph type="body" idx="1"/>
          </p:nvPr>
        </p:nvSpPr>
        <p:spPr>
          <a:noFill/>
          <a:ln/>
        </p:spPr>
        <p:txBody>
          <a:bodyPr/>
          <a:lstStyle/>
          <a:p>
            <a:pPr eaLnBrk="1" hangingPunct="1"/>
            <a:r>
              <a:rPr lang="en-US" smtClean="0"/>
              <a:t>DO YOU BELIEVE? Did you realize that every brain is as unique as a fingerprint? ALL students have strength and weakness. It is our job to find those qualities and bring it out in our students. Our students today come with some many experiences and prior knowledge. Click on the Do you believe? To watch video clip of Dalton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6BB61531-BDE4-43EE-9902-A8B3664B34FA}" type="slidenum">
              <a:rPr lang="en-US"/>
              <a:pPr/>
              <a:t>12</a:t>
            </a:fld>
            <a:endParaRPr lang="en-US"/>
          </a:p>
        </p:txBody>
      </p:sp>
      <p:sp>
        <p:nvSpPr>
          <p:cNvPr id="141315" name="Rectangle 2"/>
          <p:cNvSpPr>
            <a:spLocks noGrp="1" noRot="1" noChangeAspect="1" noChangeArrowheads="1" noTextEdit="1"/>
          </p:cNvSpPr>
          <p:nvPr>
            <p:ph type="sldImg"/>
          </p:nvPr>
        </p:nvSpPr>
        <p:spPr>
          <a:xfrm>
            <a:off x="1144588" y="685800"/>
            <a:ext cx="4573587" cy="3430588"/>
          </a:xfrm>
          <a:ln/>
        </p:spPr>
      </p:sp>
      <p:sp>
        <p:nvSpPr>
          <p:cNvPr id="141316" name="Rectangle 3"/>
          <p:cNvSpPr>
            <a:spLocks noGrp="1" noChangeArrowheads="1"/>
          </p:cNvSpPr>
          <p:nvPr>
            <p:ph type="body" idx="1"/>
          </p:nvPr>
        </p:nvSpPr>
        <p:spPr>
          <a:xfrm>
            <a:off x="914400" y="4343400"/>
            <a:ext cx="5029200" cy="4114800"/>
          </a:xfrm>
          <a:noFill/>
          <a:ln/>
        </p:spPr>
        <p:txBody>
          <a:bodyPr/>
          <a:lstStyle/>
          <a:p>
            <a:pPr eaLnBrk="1" hangingPunct="1"/>
            <a:r>
              <a:rPr lang="en-US" smtClean="0">
                <a:latin typeface="Verdana" pitchFamily="34" charset="0"/>
              </a:rPr>
              <a:t>We all know that students across the country today represent great diversity.  They come from differing cultures, value systems and religions.  They have different learning styles.  They arrive at our schools with very different levels of developmental maturity.  Their interests differ greatly, and at any given time, they reflect differing levels of academic readiness in varying subjects. Teachers must face these diverse classroom settings prepared to meet the needs of these students.  We cannot say that teaching has occurred until students have learned.Stress with participants that we will be learning about how to manage instructional strategies, not defining new strategies.  Differentiated instruction is simply a management system.</a:t>
            </a:r>
          </a:p>
          <a:p>
            <a:pPr eaLnBrk="1" hangingPunct="1"/>
            <a:endParaRPr lang="en-US" smtClean="0">
              <a:latin typeface="Verdana" pitchFamily="34" charset="0"/>
            </a:endParaRPr>
          </a:p>
          <a:p>
            <a:pPr eaLnBrk="1" hangingPunct="1"/>
            <a:endParaRPr lang="en-US" smtClean="0"/>
          </a:p>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fld id="{CF8E3493-0E78-41D3-86FC-020A745B5E15}" type="slidenum">
              <a:rPr lang="en-US"/>
              <a:pPr/>
              <a:t>13</a:t>
            </a:fld>
            <a:endParaRPr lang="en-US"/>
          </a:p>
        </p:txBody>
      </p:sp>
      <p:sp>
        <p:nvSpPr>
          <p:cNvPr id="142339" name="Rectangle 2"/>
          <p:cNvSpPr>
            <a:spLocks noGrp="1" noRot="1" noChangeAspect="1" noChangeArrowheads="1" noTextEdit="1"/>
          </p:cNvSpPr>
          <p:nvPr>
            <p:ph type="sldImg"/>
          </p:nvPr>
        </p:nvSpPr>
        <p:spPr>
          <a:xfrm>
            <a:off x="1144588" y="685800"/>
            <a:ext cx="4573587" cy="3430588"/>
          </a:xfrm>
          <a:ln/>
        </p:spPr>
      </p:sp>
      <p:sp>
        <p:nvSpPr>
          <p:cNvPr id="142340" name="Rectangle 3"/>
          <p:cNvSpPr>
            <a:spLocks noGrp="1" noChangeArrowheads="1"/>
          </p:cNvSpPr>
          <p:nvPr>
            <p:ph type="body" idx="1"/>
          </p:nvPr>
        </p:nvSpPr>
        <p:spPr>
          <a:noFill/>
          <a:ln/>
        </p:spPr>
        <p:txBody>
          <a:bodyPr/>
          <a:lstStyle/>
          <a:p>
            <a:pPr eaLnBrk="1" hangingPunct="1"/>
            <a:r>
              <a:rPr lang="en-US" b="1" smtClean="0"/>
              <a:t>READ</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8344CE3C-7CFE-41C9-AB2A-AAE74E4868BA}" type="slidenum">
              <a:rPr lang="en-US"/>
              <a:pPr/>
              <a:t>14</a:t>
            </a:fld>
            <a:endParaRPr lang="en-US"/>
          </a:p>
        </p:txBody>
      </p:sp>
      <p:sp>
        <p:nvSpPr>
          <p:cNvPr id="143363" name="Rectangle 2"/>
          <p:cNvSpPr>
            <a:spLocks noGrp="1" noRot="1" noChangeAspect="1" noChangeArrowheads="1" noTextEdit="1"/>
          </p:cNvSpPr>
          <p:nvPr>
            <p:ph type="sldImg"/>
          </p:nvPr>
        </p:nvSpPr>
        <p:spPr>
          <a:xfrm>
            <a:off x="1144588" y="685800"/>
            <a:ext cx="4573587" cy="3430588"/>
          </a:xfrm>
          <a:ln/>
        </p:spPr>
      </p:sp>
      <p:sp>
        <p:nvSpPr>
          <p:cNvPr id="143364" name="Rectangle 3"/>
          <p:cNvSpPr>
            <a:spLocks noGrp="1" noChangeArrowheads="1"/>
          </p:cNvSpPr>
          <p:nvPr>
            <p:ph type="body" idx="1"/>
          </p:nvPr>
        </p:nvSpPr>
        <p:spPr>
          <a:noFill/>
          <a:ln/>
        </p:spPr>
        <p:txBody>
          <a:bodyPr/>
          <a:lstStyle/>
          <a:p>
            <a:pPr eaLnBrk="1" hangingPunct="1"/>
            <a:r>
              <a:rPr lang="en-US" b="1" smtClean="0"/>
              <a:t>Incorporate throughout. May also want to mention that there is a great website on the internet resources page in there handout.</a:t>
            </a:r>
          </a:p>
          <a:p>
            <a:pPr eaLnBrk="1" hangingPunct="1"/>
            <a:r>
              <a:rPr lang="en-US" b="1" smtClean="0"/>
              <a:t>http://www.theteacherscorner.net/lesson-plans/music/index.htm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7E70D739-213A-4FCE-A169-0BAED2883806}" type="slidenum">
              <a:rPr lang="en-US"/>
              <a:pPr/>
              <a:t>15</a:t>
            </a:fld>
            <a:endParaRPr lang="en-US"/>
          </a:p>
        </p:txBody>
      </p:sp>
      <p:sp>
        <p:nvSpPr>
          <p:cNvPr id="144387" name="Rectangle 2"/>
          <p:cNvSpPr>
            <a:spLocks noGrp="1" noRot="1" noChangeAspect="1" noChangeArrowheads="1" noTextEdit="1"/>
          </p:cNvSpPr>
          <p:nvPr>
            <p:ph type="sldImg"/>
          </p:nvPr>
        </p:nvSpPr>
        <p:spPr>
          <a:xfrm>
            <a:off x="1144588" y="685800"/>
            <a:ext cx="4573587" cy="3430588"/>
          </a:xfrm>
          <a:ln/>
        </p:spPr>
      </p:sp>
      <p:sp>
        <p:nvSpPr>
          <p:cNvPr id="144388" name="Rectangle 3"/>
          <p:cNvSpPr>
            <a:spLocks noGrp="1" noChangeArrowheads="1"/>
          </p:cNvSpPr>
          <p:nvPr>
            <p:ph type="body" idx="1"/>
          </p:nvPr>
        </p:nvSpPr>
        <p:spPr>
          <a:noFill/>
          <a:ln/>
        </p:spPr>
        <p:txBody>
          <a:bodyPr/>
          <a:lstStyle/>
          <a:p>
            <a:pPr marL="228600" indent="-228600" eaLnBrk="1" hangingPunct="1"/>
            <a:r>
              <a:rPr lang="en-US" smtClean="0"/>
              <a:t>Everyone will do the cupid shuffle.</a:t>
            </a:r>
          </a:p>
          <a:p>
            <a:pPr marL="228600" indent="-228600" eaLnBrk="1" hangingPunct="1"/>
            <a:r>
              <a:rPr lang="en-US" smtClean="0"/>
              <a:t>Wait for the intro beat. Rock to the beat and get ready. When the song says, "Do ya dance?", start the next steps. </a:t>
            </a:r>
          </a:p>
          <a:p>
            <a:pPr marL="228600" indent="-228600" eaLnBrk="1" hangingPunct="1"/>
            <a:r>
              <a:rPr lang="en-US" smtClean="0"/>
              <a:t>Step 4 times to the right. </a:t>
            </a:r>
          </a:p>
          <a:p>
            <a:pPr marL="228600" indent="-228600" eaLnBrk="1" hangingPunct="1"/>
            <a:r>
              <a:rPr lang="en-US" smtClean="0"/>
              <a:t>Step 4 times to the left. </a:t>
            </a:r>
          </a:p>
          <a:p>
            <a:pPr marL="228600" indent="-228600" eaLnBrk="1" hangingPunct="1"/>
            <a:r>
              <a:rPr lang="en-US" smtClean="0"/>
              <a:t>Kick your right leg, then your left leg. Repeat this twice for each leg. </a:t>
            </a:r>
          </a:p>
          <a:p>
            <a:pPr marL="228600" indent="-228600" eaLnBrk="1" hangingPunct="1"/>
            <a:r>
              <a:rPr lang="en-US" smtClean="0"/>
              <a:t>Walk it by yourself. Just walk in place, but turn to the left while doing so, so that when you get to the next part, you're facing a different direction. You can also turn and shake your hips to the beat. </a:t>
            </a:r>
          </a:p>
          <a:p>
            <a:pPr marL="228600" indent="-228600" eaLnBrk="1" hangingPunct="1"/>
            <a:r>
              <a:rPr lang="en-US" smtClean="0"/>
              <a:t>Repeat dance for each direction you're facing. </a:t>
            </a:r>
          </a:p>
          <a:p>
            <a:pPr marL="228600" indent="-228600"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467413A3-5A6B-4DA9-9889-24744198EE3A}" type="slidenum">
              <a:rPr lang="en-US"/>
              <a:pPr/>
              <a:t>17</a:t>
            </a:fld>
            <a:endParaRPr lang="en-US"/>
          </a:p>
        </p:txBody>
      </p:sp>
      <p:sp>
        <p:nvSpPr>
          <p:cNvPr id="145411" name="Rectangle 2"/>
          <p:cNvSpPr>
            <a:spLocks noGrp="1" noRot="1" noChangeAspect="1" noChangeArrowheads="1" noTextEdit="1"/>
          </p:cNvSpPr>
          <p:nvPr>
            <p:ph type="sldImg"/>
          </p:nvPr>
        </p:nvSpPr>
        <p:spPr>
          <a:xfrm>
            <a:off x="1144588" y="685800"/>
            <a:ext cx="4573587" cy="3430588"/>
          </a:xfrm>
          <a:ln/>
        </p:spPr>
      </p:sp>
      <p:sp>
        <p:nvSpPr>
          <p:cNvPr id="145412" name="Rectangle 3"/>
          <p:cNvSpPr>
            <a:spLocks noGrp="1" noChangeArrowheads="1"/>
          </p:cNvSpPr>
          <p:nvPr>
            <p:ph type="body" idx="1"/>
          </p:nvPr>
        </p:nvSpPr>
        <p:spPr>
          <a:noFill/>
          <a:ln/>
        </p:spPr>
        <p:txBody>
          <a:bodyPr/>
          <a:lstStyle/>
          <a:p>
            <a:pPr eaLnBrk="1" hangingPunct="1"/>
            <a:endParaRPr lang="en-US" smtClean="0"/>
          </a:p>
          <a:p>
            <a:pPr eaLnBrk="1" hangingPunct="1"/>
            <a:r>
              <a:rPr lang="en-US" smtClean="0"/>
              <a:t>Show example of paper and how to fold and what you want them to do.</a:t>
            </a:r>
          </a:p>
          <a:p>
            <a:pPr eaLnBrk="1" hangingPunct="1"/>
            <a:r>
              <a:rPr lang="en-US" smtClean="0"/>
              <a:t>Journal Article is in your handouts from the morning starting on page 3</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262FBB07-9C12-4A4C-8F5A-B745B4FF8FE1}" type="slidenum">
              <a:rPr lang="en-US"/>
              <a:pPr/>
              <a:t>19</a:t>
            </a:fld>
            <a:endParaRPr lang="en-US"/>
          </a:p>
        </p:txBody>
      </p:sp>
      <p:sp>
        <p:nvSpPr>
          <p:cNvPr id="146435" name="Rectangle 2"/>
          <p:cNvSpPr>
            <a:spLocks noGrp="1" noRot="1" noChangeAspect="1" noChangeArrowheads="1" noTextEdit="1"/>
          </p:cNvSpPr>
          <p:nvPr>
            <p:ph type="sldImg"/>
          </p:nvPr>
        </p:nvSpPr>
        <p:spPr>
          <a:xfrm>
            <a:off x="1136650" y="674688"/>
            <a:ext cx="4572000" cy="3429000"/>
          </a:xfrm>
          <a:ln/>
        </p:spPr>
      </p:sp>
      <p:sp>
        <p:nvSpPr>
          <p:cNvPr id="146436" name="Rectangle 3"/>
          <p:cNvSpPr>
            <a:spLocks noGrp="1" noChangeArrowheads="1"/>
          </p:cNvSpPr>
          <p:nvPr>
            <p:ph type="body" idx="1"/>
          </p:nvPr>
        </p:nvSpPr>
        <p:spPr>
          <a:xfrm>
            <a:off x="914400" y="4343400"/>
            <a:ext cx="5029200" cy="4114800"/>
          </a:xfrm>
          <a:noFill/>
          <a:ln/>
        </p:spPr>
        <p:txBody>
          <a:bodyPr/>
          <a:lstStyle/>
          <a:p>
            <a:pPr eaLnBrk="1" hangingPunct="1"/>
            <a:r>
              <a:rPr lang="en-US" sz="1600" smtClean="0">
                <a:latin typeface="Verdana" pitchFamily="34" charset="0"/>
              </a:rPr>
              <a:t>Next, in small groups have participants jigsaw read the article.  They will then share their summary of what they read and discuss their insights. </a:t>
            </a:r>
          </a:p>
          <a:p>
            <a:pPr eaLnBrk="1" hangingPunct="1"/>
            <a:r>
              <a:rPr lang="en-US" sz="1600" smtClean="0">
                <a:latin typeface="Verdana" pitchFamily="34" charset="0"/>
              </a:rPr>
              <a:t>Put the next screen up for instructions.</a:t>
            </a:r>
          </a:p>
          <a:p>
            <a:pPr eaLnBrk="1" hangingPunct="1"/>
            <a:endParaRPr lang="en-US" sz="1600" smtClean="0">
              <a:latin typeface="Verdana"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D091FF2E-C848-46DB-A86C-0183D21F6921}" type="slidenum">
              <a:rPr lang="en-US"/>
              <a:pPr/>
              <a:t>20</a:t>
            </a:fld>
            <a:endParaRPr lang="en-US"/>
          </a:p>
        </p:txBody>
      </p:sp>
      <p:sp>
        <p:nvSpPr>
          <p:cNvPr id="147459" name="Rectangle 2"/>
          <p:cNvSpPr>
            <a:spLocks noGrp="1" noRot="1" noChangeAspect="1" noChangeArrowheads="1" noTextEdit="1"/>
          </p:cNvSpPr>
          <p:nvPr>
            <p:ph type="sldImg"/>
          </p:nvPr>
        </p:nvSpPr>
        <p:spPr>
          <a:xfrm>
            <a:off x="1144588" y="685800"/>
            <a:ext cx="4573587" cy="3430588"/>
          </a:xfrm>
          <a:ln/>
        </p:spPr>
      </p:sp>
      <p:sp>
        <p:nvSpPr>
          <p:cNvPr id="147460" name="Rectangle 3"/>
          <p:cNvSpPr>
            <a:spLocks noGrp="1" noChangeArrowheads="1"/>
          </p:cNvSpPr>
          <p:nvPr>
            <p:ph type="body" idx="1"/>
          </p:nvPr>
        </p:nvSpPr>
        <p:spPr>
          <a:noFill/>
          <a:ln/>
        </p:spPr>
        <p:txBody>
          <a:bodyPr/>
          <a:lstStyle/>
          <a:p>
            <a:pPr eaLnBrk="1" hangingPunct="1"/>
            <a:r>
              <a:rPr lang="en-US" smtClean="0"/>
              <a:t>Dilemma</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DCD8220B-73CE-4B1A-8C95-D9C052149653}" type="slidenum">
              <a:rPr lang="en-US"/>
              <a:pPr/>
              <a:t>21</a:t>
            </a:fld>
            <a:endParaRPr lang="en-US"/>
          </a:p>
        </p:txBody>
      </p:sp>
      <p:sp>
        <p:nvSpPr>
          <p:cNvPr id="148483" name="Rectangle 2"/>
          <p:cNvSpPr>
            <a:spLocks noGrp="1" noRot="1" noChangeAspect="1" noChangeArrowheads="1" noTextEdit="1"/>
          </p:cNvSpPr>
          <p:nvPr>
            <p:ph type="sldImg"/>
          </p:nvPr>
        </p:nvSpPr>
        <p:spPr>
          <a:xfrm>
            <a:off x="1144588" y="685800"/>
            <a:ext cx="4573587" cy="3430588"/>
          </a:xfrm>
          <a:ln/>
        </p:spPr>
      </p:sp>
      <p:sp>
        <p:nvSpPr>
          <p:cNvPr id="148484" name="Rectangle 3"/>
          <p:cNvSpPr>
            <a:spLocks noGrp="1" noChangeArrowheads="1"/>
          </p:cNvSpPr>
          <p:nvPr>
            <p:ph type="body" idx="1"/>
          </p:nvPr>
        </p:nvSpPr>
        <p:spPr>
          <a:noFill/>
          <a:ln/>
        </p:spPr>
        <p:txBody>
          <a:bodyPr/>
          <a:lstStyle/>
          <a:p>
            <a:pPr eaLnBrk="1" hangingPunct="1"/>
            <a:r>
              <a:rPr lang="en-US" smtClean="0"/>
              <a:t>We know that within this group alone we all have different learning styles, but we also have different experiences and interest that we bring to the group as well. It is very important that we KNOW are students and take into account everything that they can bring to our classrooms.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CB8EACFA-0746-4043-B8F3-74DD7244FC55}" type="slidenum">
              <a:rPr lang="en-US"/>
              <a:pPr/>
              <a:t>22</a:t>
            </a:fld>
            <a:endParaRPr lang="en-US"/>
          </a:p>
        </p:txBody>
      </p:sp>
      <p:sp>
        <p:nvSpPr>
          <p:cNvPr id="149507" name="Rectangle 2"/>
          <p:cNvSpPr>
            <a:spLocks noGrp="1" noRot="1" noChangeAspect="1" noChangeArrowheads="1" noTextEdit="1"/>
          </p:cNvSpPr>
          <p:nvPr>
            <p:ph type="sldImg"/>
          </p:nvPr>
        </p:nvSpPr>
        <p:spPr>
          <a:xfrm>
            <a:off x="1144588" y="685800"/>
            <a:ext cx="4573587" cy="3430588"/>
          </a:xfrm>
          <a:ln/>
        </p:spPr>
      </p:sp>
      <p:sp>
        <p:nvSpPr>
          <p:cNvPr id="149508" name="Rectangle 3"/>
          <p:cNvSpPr>
            <a:spLocks noGrp="1" noChangeArrowheads="1"/>
          </p:cNvSpPr>
          <p:nvPr>
            <p:ph type="body" idx="1"/>
          </p:nvPr>
        </p:nvSpPr>
        <p:spPr>
          <a:noFill/>
          <a:ln/>
        </p:spPr>
        <p:txBody>
          <a:bodyPr/>
          <a:lstStyle/>
          <a:p>
            <a:pPr eaLnBrk="1" hangingPunct="1"/>
            <a:r>
              <a:rPr lang="en-US" smtClean="0"/>
              <a:t>Does one size really fit all? Watch Video</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819690DA-7C36-4625-9842-45BF4BEBB6B9}" type="slidenum">
              <a:rPr lang="en-US"/>
              <a:pPr/>
              <a:t>2</a:t>
            </a:fld>
            <a:endParaRPr lang="en-US"/>
          </a:p>
        </p:txBody>
      </p:sp>
      <p:sp>
        <p:nvSpPr>
          <p:cNvPr id="129027" name="Rectangle 2"/>
          <p:cNvSpPr>
            <a:spLocks noGrp="1" noRot="1" noChangeAspect="1" noChangeArrowheads="1" noTextEdit="1"/>
          </p:cNvSpPr>
          <p:nvPr>
            <p:ph type="sldImg"/>
          </p:nvPr>
        </p:nvSpPr>
        <p:spPr>
          <a:xfrm>
            <a:off x="1143000" y="684213"/>
            <a:ext cx="4573588" cy="3430587"/>
          </a:xfrm>
          <a:ln/>
        </p:spPr>
      </p:sp>
      <p:sp>
        <p:nvSpPr>
          <p:cNvPr id="129028" name="Rectangle 3"/>
          <p:cNvSpPr>
            <a:spLocks noGrp="1" noChangeArrowheads="1"/>
          </p:cNvSpPr>
          <p:nvPr>
            <p:ph type="body" idx="1"/>
          </p:nvPr>
        </p:nvSpPr>
        <p:spPr>
          <a:xfrm>
            <a:off x="685800" y="4343400"/>
            <a:ext cx="5486400" cy="4116388"/>
          </a:xfrm>
          <a:noFill/>
          <a:ln/>
        </p:spPr>
        <p:txBody>
          <a:bodyPr/>
          <a:lstStyle/>
          <a:p>
            <a:pPr eaLnBrk="1" hangingPunct="1"/>
            <a:r>
              <a:rPr lang="en-US" smtClean="0"/>
              <a:t>Supportive Teaching</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2FE4E706-9FE6-4DE7-8F53-96FC07433F2E}" type="slidenum">
              <a:rPr lang="en-US"/>
              <a:pPr/>
              <a:t>24</a:t>
            </a:fld>
            <a:endParaRPr lang="en-US"/>
          </a:p>
        </p:txBody>
      </p:sp>
      <p:sp>
        <p:nvSpPr>
          <p:cNvPr id="15053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1B716D6A-160E-4A3D-B1CE-AF88FEC8065B}" type="slidenum">
              <a:rPr lang="en-US" sz="1200">
                <a:latin typeface="Arial" charset="0"/>
                <a:ea typeface="ＭＳ Ｐゴシック" pitchFamily="-112" charset="-128"/>
              </a:rPr>
              <a:pPr algn="r"/>
              <a:t>24</a:t>
            </a:fld>
            <a:endParaRPr lang="en-US" sz="1200">
              <a:latin typeface="Arial" charset="0"/>
              <a:ea typeface="ＭＳ Ｐゴシック" pitchFamily="-112" charset="-128"/>
            </a:endParaRPr>
          </a:p>
        </p:txBody>
      </p:sp>
      <p:sp>
        <p:nvSpPr>
          <p:cNvPr id="150532" name="Rectangle 2"/>
          <p:cNvSpPr>
            <a:spLocks noGrp="1" noRot="1" noChangeAspect="1" noChangeArrowheads="1" noTextEdit="1"/>
          </p:cNvSpPr>
          <p:nvPr>
            <p:ph type="sldImg"/>
          </p:nvPr>
        </p:nvSpPr>
        <p:spPr>
          <a:ln/>
        </p:spPr>
      </p:sp>
      <p:sp>
        <p:nvSpPr>
          <p:cNvPr id="150533"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DF165DAC-1CB4-4DC2-9B80-B3A1041ACBBA}" type="slidenum">
              <a:rPr lang="en-US"/>
              <a:pPr/>
              <a:t>26</a:t>
            </a:fld>
            <a:endParaRPr lang="en-US"/>
          </a:p>
        </p:txBody>
      </p:sp>
      <p:sp>
        <p:nvSpPr>
          <p:cNvPr id="151555" name="Rectangle 2"/>
          <p:cNvSpPr>
            <a:spLocks noGrp="1" noRot="1" noChangeAspect="1" noChangeArrowheads="1" noTextEdit="1"/>
          </p:cNvSpPr>
          <p:nvPr>
            <p:ph type="sldImg"/>
          </p:nvPr>
        </p:nvSpPr>
        <p:spPr>
          <a:xfrm>
            <a:off x="1144588" y="685800"/>
            <a:ext cx="4573587" cy="3430588"/>
          </a:xfrm>
          <a:ln/>
        </p:spPr>
      </p:sp>
      <p:sp>
        <p:nvSpPr>
          <p:cNvPr id="151556" name="Rectangle 3"/>
          <p:cNvSpPr>
            <a:spLocks noGrp="1" noChangeArrowheads="1"/>
          </p:cNvSpPr>
          <p:nvPr>
            <p:ph type="body" idx="1"/>
          </p:nvPr>
        </p:nvSpPr>
        <p:spPr>
          <a:noFill/>
          <a:ln/>
        </p:spPr>
        <p:txBody>
          <a:bodyPr/>
          <a:lstStyle/>
          <a:p>
            <a:pPr eaLnBrk="1" hangingPunct="1"/>
            <a:r>
              <a:rPr lang="en-US" smtClean="0"/>
              <a:t>Now after knowing your learning styles. Her are some examples of ways to tap into each learners style by incorporating some of these ideas into your teaching.</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0547F790-7A0C-4C4C-AE9B-662706C24A5D}" type="slidenum">
              <a:rPr lang="en-US"/>
              <a:pPr/>
              <a:t>29</a:t>
            </a:fld>
            <a:endParaRPr lang="en-US"/>
          </a:p>
        </p:txBody>
      </p:sp>
      <p:sp>
        <p:nvSpPr>
          <p:cNvPr id="152579"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E570C3EA-B50F-45B0-A285-BF93E05600AF}" type="slidenum">
              <a:rPr lang="en-US" sz="1200">
                <a:latin typeface="Arial" charset="0"/>
                <a:ea typeface="ＭＳ Ｐゴシック" pitchFamily="-112" charset="-128"/>
              </a:rPr>
              <a:pPr algn="r"/>
              <a:t>29</a:t>
            </a:fld>
            <a:endParaRPr lang="en-US" sz="1200">
              <a:latin typeface="Arial" charset="0"/>
              <a:ea typeface="ＭＳ Ｐゴシック" pitchFamily="-112" charset="-128"/>
            </a:endParaRPr>
          </a:p>
        </p:txBody>
      </p:sp>
      <p:sp>
        <p:nvSpPr>
          <p:cNvPr id="152580" name="Rectangle 2"/>
          <p:cNvSpPr>
            <a:spLocks noGrp="1" noRot="1" noChangeAspect="1" noChangeArrowheads="1" noTextEdit="1"/>
          </p:cNvSpPr>
          <p:nvPr>
            <p:ph type="sldImg"/>
          </p:nvPr>
        </p:nvSpPr>
        <p:spPr>
          <a:ln/>
        </p:spPr>
      </p:sp>
      <p:sp>
        <p:nvSpPr>
          <p:cNvPr id="152581"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FE691A3E-02B7-45A0-B554-7E62AA21801B}" type="slidenum">
              <a:rPr lang="en-US"/>
              <a:pPr/>
              <a:t>30</a:t>
            </a:fld>
            <a:endParaRPr lang="en-US"/>
          </a:p>
        </p:txBody>
      </p:sp>
      <p:sp>
        <p:nvSpPr>
          <p:cNvPr id="153603" name="Rectangle 2"/>
          <p:cNvSpPr>
            <a:spLocks noGrp="1" noRot="1" noChangeAspect="1" noChangeArrowheads="1" noTextEdit="1"/>
          </p:cNvSpPr>
          <p:nvPr>
            <p:ph type="sldImg"/>
          </p:nvPr>
        </p:nvSpPr>
        <p:spPr>
          <a:xfrm>
            <a:off x="1144588" y="685800"/>
            <a:ext cx="4572000" cy="3429000"/>
          </a:xfrm>
          <a:ln/>
        </p:spPr>
      </p:sp>
      <p:sp>
        <p:nvSpPr>
          <p:cNvPr id="153604" name="Rectangle 3"/>
          <p:cNvSpPr>
            <a:spLocks noGrp="1" noChangeArrowheads="1"/>
          </p:cNvSpPr>
          <p:nvPr>
            <p:ph type="body" idx="1"/>
          </p:nvPr>
        </p:nvSpPr>
        <p:spPr>
          <a:noFill/>
          <a:ln/>
        </p:spPr>
        <p:txBody>
          <a:bodyPr/>
          <a:lstStyle/>
          <a:p>
            <a:pPr eaLnBrk="1" hangingPunct="1"/>
            <a:r>
              <a:rPr lang="en-US" smtClean="0"/>
              <a:t>Make sure to include a variety of ways for the students to participate throughout the day. Some will be individual, small groups, and whole class.</a:t>
            </a:r>
          </a:p>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B6E4AE86-648B-4DD4-A3BA-82F6CE124538}" type="slidenum">
              <a:rPr lang="en-US"/>
              <a:pPr/>
              <a:t>31</a:t>
            </a:fld>
            <a:endParaRPr lang="en-US"/>
          </a:p>
        </p:txBody>
      </p:sp>
      <p:sp>
        <p:nvSpPr>
          <p:cNvPr id="154627" name="Rectangle 2"/>
          <p:cNvSpPr>
            <a:spLocks noGrp="1" noRot="1" noChangeAspect="1" noChangeArrowheads="1" noTextEdit="1"/>
          </p:cNvSpPr>
          <p:nvPr>
            <p:ph type="sldImg"/>
          </p:nvPr>
        </p:nvSpPr>
        <p:spPr>
          <a:xfrm>
            <a:off x="1144588" y="685800"/>
            <a:ext cx="4573587" cy="3430588"/>
          </a:xfrm>
          <a:ln/>
        </p:spPr>
      </p:sp>
      <p:sp>
        <p:nvSpPr>
          <p:cNvPr id="154628" name="Rectangle 3"/>
          <p:cNvSpPr>
            <a:spLocks noGrp="1" noChangeArrowheads="1"/>
          </p:cNvSpPr>
          <p:nvPr>
            <p:ph type="body" idx="1"/>
          </p:nvPr>
        </p:nvSpPr>
        <p:spPr>
          <a:noFill/>
          <a:ln/>
        </p:spPr>
        <p:txBody>
          <a:bodyPr/>
          <a:lstStyle/>
          <a:p>
            <a:pPr eaLnBrk="1" hangingPunct="1"/>
            <a:r>
              <a:rPr lang="en-US" smtClean="0"/>
              <a:t>We must take into account the diverse population of students that we are working with today.</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20DFFBBB-769A-4797-A056-F70DB4F547BA}" type="slidenum">
              <a:rPr lang="en-US"/>
              <a:pPr/>
              <a:t>32</a:t>
            </a:fld>
            <a:endParaRPr lang="en-US"/>
          </a:p>
        </p:txBody>
      </p:sp>
      <p:sp>
        <p:nvSpPr>
          <p:cNvPr id="155651" name="Rectangle 2"/>
          <p:cNvSpPr>
            <a:spLocks noGrp="1" noRot="1" noChangeAspect="1" noChangeArrowheads="1" noTextEdit="1"/>
          </p:cNvSpPr>
          <p:nvPr>
            <p:ph type="sldImg"/>
          </p:nvPr>
        </p:nvSpPr>
        <p:spPr>
          <a:xfrm>
            <a:off x="1144588" y="685800"/>
            <a:ext cx="4573587" cy="3430588"/>
          </a:xfrm>
          <a:ln/>
        </p:spPr>
      </p:sp>
      <p:sp>
        <p:nvSpPr>
          <p:cNvPr id="155652"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9E2517EF-0F4D-4B45-A243-FCA28A9EDFBA}" type="slidenum">
              <a:rPr lang="en-US"/>
              <a:pPr/>
              <a:t>33</a:t>
            </a:fld>
            <a:endParaRPr lang="en-US"/>
          </a:p>
        </p:txBody>
      </p:sp>
      <p:sp>
        <p:nvSpPr>
          <p:cNvPr id="156675" name="Rectangle 2"/>
          <p:cNvSpPr>
            <a:spLocks noGrp="1" noRot="1" noChangeAspect="1" noChangeArrowheads="1" noTextEdit="1"/>
          </p:cNvSpPr>
          <p:nvPr>
            <p:ph type="sldImg"/>
          </p:nvPr>
        </p:nvSpPr>
        <p:spPr>
          <a:xfrm>
            <a:off x="1144588" y="685800"/>
            <a:ext cx="4572000" cy="3429000"/>
          </a:xfrm>
          <a:ln/>
        </p:spPr>
      </p:sp>
      <p:sp>
        <p:nvSpPr>
          <p:cNvPr id="156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7F7FDF1D-3CA0-4147-9638-04424DA7FBE7}" type="slidenum">
              <a:rPr lang="en-US"/>
              <a:pPr/>
              <a:t>34</a:t>
            </a:fld>
            <a:endParaRPr lang="en-US"/>
          </a:p>
        </p:txBody>
      </p:sp>
      <p:sp>
        <p:nvSpPr>
          <p:cNvPr id="157699" name="Rectangle 2"/>
          <p:cNvSpPr>
            <a:spLocks noGrp="1" noRot="1" noChangeAspect="1" noChangeArrowheads="1" noTextEdit="1"/>
          </p:cNvSpPr>
          <p:nvPr>
            <p:ph type="sldImg"/>
          </p:nvPr>
        </p:nvSpPr>
        <p:spPr>
          <a:xfrm>
            <a:off x="1144588" y="685800"/>
            <a:ext cx="4573587" cy="3430588"/>
          </a:xfrm>
          <a:ln/>
        </p:spPr>
      </p:sp>
      <p:sp>
        <p:nvSpPr>
          <p:cNvPr id="157700" name="Rectangle 3"/>
          <p:cNvSpPr>
            <a:spLocks noGrp="1" noChangeArrowheads="1"/>
          </p:cNvSpPr>
          <p:nvPr>
            <p:ph type="body" idx="1"/>
          </p:nvPr>
        </p:nvSpPr>
        <p:spPr>
          <a:noFill/>
          <a:ln/>
        </p:spPr>
        <p:txBody>
          <a:bodyPr/>
          <a:lstStyle/>
          <a:p>
            <a:pPr eaLnBrk="1" hangingPunct="1"/>
            <a:r>
              <a:rPr lang="en-US" smtClean="0"/>
              <a:t>We know that are classrooms are more diverse that ever. If we were to merge a classroom of 30 students today we would have…READ.</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p>
            <a:fld id="{BBF4EDA0-7FDF-4196-8BB7-4C147035300D}" type="slidenum">
              <a:rPr lang="en-US"/>
              <a:pPr/>
              <a:t>35</a:t>
            </a:fld>
            <a:endParaRPr lang="en-US"/>
          </a:p>
        </p:txBody>
      </p:sp>
      <p:sp>
        <p:nvSpPr>
          <p:cNvPr id="158723" name="Rectangle 2"/>
          <p:cNvSpPr>
            <a:spLocks noGrp="1" noRot="1" noChangeAspect="1" noChangeArrowheads="1" noTextEdit="1"/>
          </p:cNvSpPr>
          <p:nvPr>
            <p:ph type="sldImg"/>
          </p:nvPr>
        </p:nvSpPr>
        <p:spPr>
          <a:xfrm>
            <a:off x="1144588" y="685800"/>
            <a:ext cx="4573587" cy="3430588"/>
          </a:xfrm>
          <a:ln/>
        </p:spPr>
      </p:sp>
      <p:sp>
        <p:nvSpPr>
          <p:cNvPr id="158724" name="Rectangle 3"/>
          <p:cNvSpPr>
            <a:spLocks noGrp="1" noChangeArrowheads="1"/>
          </p:cNvSpPr>
          <p:nvPr>
            <p:ph type="body" idx="1"/>
          </p:nvPr>
        </p:nvSpPr>
        <p:spPr>
          <a:xfrm>
            <a:off x="914400" y="4343400"/>
            <a:ext cx="5029200" cy="4114800"/>
          </a:xfrm>
          <a:noFill/>
          <a:ln/>
        </p:spPr>
        <p:txBody>
          <a:bodyPr/>
          <a:lstStyle/>
          <a:p>
            <a:pPr eaLnBrk="1" hangingPunct="1"/>
            <a:r>
              <a:rPr lang="en-US" b="1" smtClean="0"/>
              <a:t>Content</a:t>
            </a:r>
            <a:r>
              <a:rPr lang="en-US" smtClean="0"/>
              <a:t> – What is being taught.  You can differentiate the actual content being presented to students. </a:t>
            </a:r>
          </a:p>
          <a:p>
            <a:pPr eaLnBrk="1" hangingPunct="1"/>
            <a:r>
              <a:rPr lang="en-US" b="1" smtClean="0"/>
              <a:t>Process</a:t>
            </a:r>
            <a:r>
              <a:rPr lang="en-US" smtClean="0"/>
              <a:t> – How the student learns what is being taught.  For example, some students need to interact with the material physically, some might prefer to read a book.</a:t>
            </a:r>
          </a:p>
          <a:p>
            <a:pPr eaLnBrk="1" hangingPunct="1"/>
            <a:r>
              <a:rPr lang="en-US" b="1" smtClean="0"/>
              <a:t>Product</a:t>
            </a:r>
            <a:r>
              <a:rPr lang="en-US" smtClean="0"/>
              <a:t> – How the student shows what he/she has learned.  For example, students can write a paper or they can present information orally.</a:t>
            </a:r>
          </a:p>
          <a:p>
            <a:pPr eaLnBrk="1" hangingPunct="1"/>
            <a:endParaRPr lang="en-US" smtClean="0"/>
          </a:p>
          <a:p>
            <a:pPr eaLnBrk="1" hangingPunct="1"/>
            <a:r>
              <a:rPr lang="en-US" b="1" smtClean="0"/>
              <a:t>Readiness</a:t>
            </a:r>
            <a:r>
              <a:rPr lang="en-US" smtClean="0"/>
              <a:t> – Skill level and background knowledge of child.  We try to stay away from the word “ability” because you don’t always know the ability level of a child if their readiness level is low.</a:t>
            </a:r>
          </a:p>
          <a:p>
            <a:pPr eaLnBrk="1" hangingPunct="1"/>
            <a:r>
              <a:rPr lang="en-US" b="1" smtClean="0"/>
              <a:t>Interest</a:t>
            </a:r>
            <a:r>
              <a:rPr lang="en-US" smtClean="0"/>
              <a:t> – Child’s interest or preferences – these can be interests within the curricular area (for example, they might be interested specifically in learning about folklore in a unit on volcanoes) or in general (for example, knowing a student’s favorite cartoon character could allow you to tie that into an example and might motivate the student)</a:t>
            </a:r>
          </a:p>
          <a:p>
            <a:pPr eaLnBrk="1" hangingPunct="1"/>
            <a:r>
              <a:rPr lang="en-US" b="1" smtClean="0"/>
              <a:t>Learning Profile</a:t>
            </a:r>
            <a:r>
              <a:rPr lang="en-US" smtClean="0"/>
              <a:t> – This includes learning style (is the student a visual, auditory, tactile, or kinesthetic learner), as well as preferences for environmental (such as level of distraction, exposure to light or noise) or grouping factors (small group, large group, or individual)</a:t>
            </a:r>
          </a:p>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978BDAEC-000C-406F-970C-EF2B18073125}" type="slidenum">
              <a:rPr lang="en-US"/>
              <a:pPr/>
              <a:t>36</a:t>
            </a:fld>
            <a:endParaRPr lang="en-US"/>
          </a:p>
        </p:txBody>
      </p:sp>
      <p:sp>
        <p:nvSpPr>
          <p:cNvPr id="159747" name="Rectangle 2"/>
          <p:cNvSpPr>
            <a:spLocks noGrp="1" noRot="1" noChangeAspect="1" noChangeArrowheads="1" noTextEdit="1"/>
          </p:cNvSpPr>
          <p:nvPr>
            <p:ph type="sldImg"/>
          </p:nvPr>
        </p:nvSpPr>
        <p:spPr>
          <a:xfrm>
            <a:off x="1144588" y="685800"/>
            <a:ext cx="4570412" cy="3427413"/>
          </a:xfrm>
          <a:ln/>
        </p:spPr>
      </p:sp>
      <p:sp>
        <p:nvSpPr>
          <p:cNvPr id="159748" name="Rectangle 3"/>
          <p:cNvSpPr>
            <a:spLocks noGrp="1" noChangeArrowheads="1"/>
          </p:cNvSpPr>
          <p:nvPr>
            <p:ph type="body" idx="1"/>
          </p:nvPr>
        </p:nvSpPr>
        <p:spPr>
          <a:xfrm>
            <a:off x="684213" y="4341813"/>
            <a:ext cx="5489575" cy="4116387"/>
          </a:xfrm>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CDB53631-8222-44A1-9154-CAF0FF349C36}" type="slidenum">
              <a:rPr lang="en-US"/>
              <a:pPr/>
              <a:t>4</a:t>
            </a:fld>
            <a:endParaRPr lang="en-US"/>
          </a:p>
        </p:txBody>
      </p:sp>
      <p:sp>
        <p:nvSpPr>
          <p:cNvPr id="130051" name="Rectangle 2"/>
          <p:cNvSpPr>
            <a:spLocks noGrp="1" noRot="1" noChangeAspect="1" noChangeArrowheads="1" noTextEdit="1"/>
          </p:cNvSpPr>
          <p:nvPr>
            <p:ph type="sldImg"/>
          </p:nvPr>
        </p:nvSpPr>
        <p:spPr>
          <a:xfrm>
            <a:off x="1144588" y="685800"/>
            <a:ext cx="4572000" cy="3429000"/>
          </a:xfrm>
          <a:ln/>
        </p:spPr>
      </p:sp>
      <p:sp>
        <p:nvSpPr>
          <p:cNvPr id="130052" name="Rectangle 3"/>
          <p:cNvSpPr>
            <a:spLocks noGrp="1" noChangeArrowheads="1"/>
          </p:cNvSpPr>
          <p:nvPr>
            <p:ph type="body" idx="1"/>
          </p:nvPr>
        </p:nvSpPr>
        <p:spPr>
          <a:noFill/>
          <a:ln/>
        </p:spPr>
        <p:txBody>
          <a:bodyPr/>
          <a:lstStyle/>
          <a:p>
            <a:pPr eaLnBrk="1" hangingPunct="1"/>
            <a:r>
              <a:rPr lang="en-US" smtClean="0"/>
              <a:t>Our session overview includes the following</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8788253A-6432-4CFF-A5AA-00F7CBB084B4}" type="slidenum">
              <a:rPr lang="en-US"/>
              <a:pPr/>
              <a:t>37</a:t>
            </a:fld>
            <a:endParaRPr lang="en-US"/>
          </a:p>
        </p:txBody>
      </p:sp>
      <p:sp>
        <p:nvSpPr>
          <p:cNvPr id="160771" name="Rectangle 2"/>
          <p:cNvSpPr>
            <a:spLocks noGrp="1" noRot="1" noChangeAspect="1" noChangeArrowheads="1" noTextEdit="1"/>
          </p:cNvSpPr>
          <p:nvPr>
            <p:ph type="sldImg"/>
          </p:nvPr>
        </p:nvSpPr>
        <p:spPr>
          <a:xfrm>
            <a:off x="1144588" y="685800"/>
            <a:ext cx="4573587" cy="3430588"/>
          </a:xfrm>
          <a:ln/>
        </p:spPr>
      </p:sp>
      <p:sp>
        <p:nvSpPr>
          <p:cNvPr id="160772" name="Rectangle 3"/>
          <p:cNvSpPr>
            <a:spLocks noGrp="1" noChangeArrowheads="1"/>
          </p:cNvSpPr>
          <p:nvPr>
            <p:ph type="body" idx="1"/>
          </p:nvPr>
        </p:nvSpPr>
        <p:spPr>
          <a:xfrm>
            <a:off x="914400" y="4343400"/>
            <a:ext cx="5029200" cy="4114800"/>
          </a:xfrm>
          <a:noFill/>
          <a:ln/>
        </p:spPr>
        <p:txBody>
          <a:bodyPr/>
          <a:lstStyle/>
          <a:p>
            <a:pPr eaLnBrk="1" hangingPunct="1"/>
            <a:r>
              <a:rPr lang="en-US" smtClean="0"/>
              <a:t>After hearing about DI and learning more about it. Talk with your group and discuss some things that you are already doing in your classroom. DO this for the next 5 minutes. Each group will share out one thing that they are already doing.</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F0224715-4C5A-4990-840D-5C5574B4E106}" type="slidenum">
              <a:rPr lang="en-US"/>
              <a:pPr/>
              <a:t>40</a:t>
            </a:fld>
            <a:endParaRPr lang="en-US"/>
          </a:p>
        </p:txBody>
      </p:sp>
      <p:sp>
        <p:nvSpPr>
          <p:cNvPr id="161795" name="Rectangle 2"/>
          <p:cNvSpPr>
            <a:spLocks noGrp="1" noRot="1" noChangeAspect="1" noChangeArrowheads="1" noTextEdit="1"/>
          </p:cNvSpPr>
          <p:nvPr>
            <p:ph type="sldImg"/>
          </p:nvPr>
        </p:nvSpPr>
        <p:spPr>
          <a:ln/>
        </p:spPr>
      </p:sp>
      <p:sp>
        <p:nvSpPr>
          <p:cNvPr id="161796" name="Rectangle 3"/>
          <p:cNvSpPr>
            <a:spLocks noGrp="1" noChangeArrowheads="1"/>
          </p:cNvSpPr>
          <p:nvPr>
            <p:ph type="body" idx="1"/>
          </p:nvPr>
        </p:nvSpPr>
        <p:spPr>
          <a:noFill/>
          <a:ln/>
        </p:spPr>
        <p:txBody>
          <a:bodyPr/>
          <a:lstStyle/>
          <a:p>
            <a:pPr eaLnBrk="1" hangingPunct="1"/>
            <a:r>
              <a:rPr lang="en-US" smtClean="0"/>
              <a:t>We can do math through more than just pencils and paper. We can talk it out and give visuals. Don’t always feel that it has to be one way, pencil/paper.</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p:spPr>
        <p:txBody>
          <a:bodyPr/>
          <a:lstStyle/>
          <a:p>
            <a:fld id="{36F31392-77B6-4CCC-A262-98D8CF555037}" type="slidenum">
              <a:rPr lang="en-US"/>
              <a:pPr/>
              <a:t>47</a:t>
            </a:fld>
            <a:endParaRPr lang="en-US"/>
          </a:p>
        </p:txBody>
      </p:sp>
      <p:sp>
        <p:nvSpPr>
          <p:cNvPr id="162819" name="Rectangle 2"/>
          <p:cNvSpPr>
            <a:spLocks noGrp="1" noRot="1" noChangeAspect="1" noChangeArrowheads="1" noTextEdit="1"/>
          </p:cNvSpPr>
          <p:nvPr>
            <p:ph type="sldImg"/>
          </p:nvPr>
        </p:nvSpPr>
        <p:spPr>
          <a:ln/>
        </p:spPr>
      </p:sp>
      <p:sp>
        <p:nvSpPr>
          <p:cNvPr id="162820" name="Rectangle 3"/>
          <p:cNvSpPr>
            <a:spLocks noGrp="1" noChangeArrowheads="1"/>
          </p:cNvSpPr>
          <p:nvPr>
            <p:ph type="body" idx="1"/>
          </p:nvPr>
        </p:nvSpPr>
        <p:spPr>
          <a:noFill/>
          <a:ln/>
        </p:spPr>
        <p:txBody>
          <a:bodyPr/>
          <a:lstStyle/>
          <a:p>
            <a:pPr eaLnBrk="1" hangingPunct="1"/>
            <a:r>
              <a:rPr lang="en-US" smtClean="0"/>
              <a:t>Sometimes we may feel this way, but it is probably because Math was taught to us one way. You either get it or you don’t</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p>
            <a:fld id="{86F0877A-9A7E-4E68-871D-6E54F2673748}" type="slidenum">
              <a:rPr lang="en-US"/>
              <a:pPr/>
              <a:t>50</a:t>
            </a:fld>
            <a:endParaRPr lang="en-US"/>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p>
            <a:fld id="{7CB5A7BF-D579-4471-9613-4CB32153AC24}" type="slidenum">
              <a:rPr lang="en-US"/>
              <a:pPr/>
              <a:t>51</a:t>
            </a:fld>
            <a:endParaRPr lang="en-US"/>
          </a:p>
        </p:txBody>
      </p:sp>
      <p:sp>
        <p:nvSpPr>
          <p:cNvPr id="164867" name="Rectangle 2"/>
          <p:cNvSpPr>
            <a:spLocks noGrp="1" noRot="1" noChangeAspect="1" noChangeArrowheads="1" noTextEdit="1"/>
          </p:cNvSpPr>
          <p:nvPr>
            <p:ph type="sldImg"/>
          </p:nvPr>
        </p:nvSpPr>
        <p:spPr>
          <a:ln/>
        </p:spPr>
      </p:sp>
      <p:sp>
        <p:nvSpPr>
          <p:cNvPr id="1648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p:spPr>
        <p:txBody>
          <a:bodyPr/>
          <a:lstStyle/>
          <a:p>
            <a:fld id="{1B3EFDDE-DF24-494A-9C01-704645B1E16B}" type="slidenum">
              <a:rPr lang="en-US"/>
              <a:pPr/>
              <a:t>55</a:t>
            </a:fld>
            <a:endParaRPr lang="en-US"/>
          </a:p>
        </p:txBody>
      </p:sp>
      <p:sp>
        <p:nvSpPr>
          <p:cNvPr id="16589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3AC94FC0-04F0-4507-85E0-578C7808C51B}" type="slidenum">
              <a:rPr lang="en-US" sz="1200">
                <a:latin typeface="Arial" charset="0"/>
                <a:ea typeface="ＭＳ Ｐゴシック" pitchFamily="-112" charset="-128"/>
              </a:rPr>
              <a:pPr algn="r"/>
              <a:t>55</a:t>
            </a:fld>
            <a:endParaRPr lang="en-US" sz="1200">
              <a:latin typeface="Arial" charset="0"/>
              <a:ea typeface="ＭＳ Ｐゴシック" pitchFamily="-112" charset="-128"/>
            </a:endParaRPr>
          </a:p>
        </p:txBody>
      </p:sp>
      <p:sp>
        <p:nvSpPr>
          <p:cNvPr id="165892" name="Rectangle 2"/>
          <p:cNvSpPr>
            <a:spLocks noGrp="1" noRot="1" noChangeAspect="1" noChangeArrowheads="1" noTextEdit="1"/>
          </p:cNvSpPr>
          <p:nvPr>
            <p:ph type="sldImg"/>
          </p:nvPr>
        </p:nvSpPr>
        <p:spPr>
          <a:solidFill>
            <a:srgbClr val="FFFFFF"/>
          </a:solidFill>
          <a:ln/>
        </p:spPr>
      </p:sp>
      <p:sp>
        <p:nvSpPr>
          <p:cNvPr id="165893" name="Rectangle 3"/>
          <p:cNvSpPr>
            <a:spLocks noGrp="1" noChangeArrowheads="1"/>
          </p:cNvSpPr>
          <p:nvPr>
            <p:ph type="body" idx="1"/>
          </p:nvPr>
        </p:nvSpPr>
        <p:spPr>
          <a:xfrm>
            <a:off x="914400" y="4343400"/>
            <a:ext cx="5029200" cy="4114800"/>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p:spPr>
        <p:txBody>
          <a:bodyPr/>
          <a:lstStyle/>
          <a:p>
            <a:fld id="{7B4092CC-9666-4D30-9FF5-A43363D12999}" type="slidenum">
              <a:rPr lang="en-US"/>
              <a:pPr/>
              <a:t>60</a:t>
            </a:fld>
            <a:endParaRPr lang="en-US"/>
          </a:p>
        </p:txBody>
      </p:sp>
      <p:sp>
        <p:nvSpPr>
          <p:cNvPr id="166915" name="Rectangle 2"/>
          <p:cNvSpPr>
            <a:spLocks noGrp="1" noRot="1" noChangeAspect="1" noChangeArrowheads="1" noTextEdit="1"/>
          </p:cNvSpPr>
          <p:nvPr>
            <p:ph type="sldImg"/>
          </p:nvPr>
        </p:nvSpPr>
        <p:spPr>
          <a:xfrm>
            <a:off x="1144588" y="685800"/>
            <a:ext cx="4573587" cy="3430588"/>
          </a:xfrm>
          <a:ln/>
        </p:spPr>
      </p:sp>
      <p:sp>
        <p:nvSpPr>
          <p:cNvPr id="166916"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p:spPr>
        <p:txBody>
          <a:bodyPr/>
          <a:lstStyle/>
          <a:p>
            <a:fld id="{7D844307-A431-4D91-81F6-D1F6BDAB7378}" type="slidenum">
              <a:rPr lang="en-US"/>
              <a:pPr/>
              <a:t>61</a:t>
            </a:fld>
            <a:endParaRPr lang="en-US"/>
          </a:p>
        </p:txBody>
      </p:sp>
      <p:sp>
        <p:nvSpPr>
          <p:cNvPr id="167939" name="Rectangle 2"/>
          <p:cNvSpPr>
            <a:spLocks noGrp="1" noRot="1" noChangeAspect="1" noChangeArrowheads="1" noTextEdit="1"/>
          </p:cNvSpPr>
          <p:nvPr>
            <p:ph type="sldImg"/>
          </p:nvPr>
        </p:nvSpPr>
        <p:spPr>
          <a:xfrm>
            <a:off x="1144588" y="685800"/>
            <a:ext cx="4573587" cy="3430588"/>
          </a:xfrm>
          <a:ln/>
        </p:spPr>
      </p:sp>
      <p:sp>
        <p:nvSpPr>
          <p:cNvPr id="167940" name="Rectangle 3"/>
          <p:cNvSpPr>
            <a:spLocks noGrp="1" noChangeArrowheads="1"/>
          </p:cNvSpPr>
          <p:nvPr>
            <p:ph type="body" idx="1"/>
          </p:nvPr>
        </p:nvSpPr>
        <p:spPr>
          <a:noFill/>
          <a:ln/>
        </p:spPr>
        <p:txBody>
          <a:bodyPr/>
          <a:lstStyle/>
          <a:p>
            <a:pPr eaLnBrk="1" hangingPunct="1"/>
            <a:r>
              <a:rPr lang="en-US" smtClean="0"/>
              <a:t>Take a minute to brainstorm, write your metaphor, then draw a picture describing your metaphor.</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p:spPr>
        <p:txBody>
          <a:bodyPr/>
          <a:lstStyle/>
          <a:p>
            <a:fld id="{79F45663-D5A0-4869-94F8-4AE110395EBB}" type="slidenum">
              <a:rPr lang="en-US"/>
              <a:pPr/>
              <a:t>62</a:t>
            </a:fld>
            <a:endParaRPr lang="en-US"/>
          </a:p>
        </p:txBody>
      </p:sp>
      <p:sp>
        <p:nvSpPr>
          <p:cNvPr id="168963" name="Rectangle 2"/>
          <p:cNvSpPr>
            <a:spLocks noGrp="1" noRot="1" noChangeAspect="1" noChangeArrowheads="1" noTextEdit="1"/>
          </p:cNvSpPr>
          <p:nvPr>
            <p:ph type="sldImg"/>
          </p:nvPr>
        </p:nvSpPr>
        <p:spPr>
          <a:xfrm>
            <a:off x="1144588" y="685800"/>
            <a:ext cx="4573587" cy="3430588"/>
          </a:xfrm>
          <a:ln/>
        </p:spPr>
      </p:sp>
      <p:sp>
        <p:nvSpPr>
          <p:cNvPr id="168964" name="Rectangle 3"/>
          <p:cNvSpPr>
            <a:spLocks noGrp="1" noChangeArrowheads="1"/>
          </p:cNvSpPr>
          <p:nvPr>
            <p:ph type="body" idx="1"/>
          </p:nvPr>
        </p:nvSpPr>
        <p:spPr>
          <a:noFill/>
          <a:ln/>
        </p:spPr>
        <p:txBody>
          <a:bodyPr/>
          <a:lstStyle/>
          <a:p>
            <a:pPr eaLnBrk="1" hangingPunct="1"/>
            <a:r>
              <a:rPr lang="en-US" smtClean="0"/>
              <a:t>Think of DI as a metaphor. What would you say about DI? Take a few minutes to write YOUR simile…</a:t>
            </a:r>
          </a:p>
          <a:p>
            <a:pPr eaLnBrk="1" hangingPunct="1"/>
            <a:r>
              <a:rPr lang="en-US" smtClean="0"/>
              <a:t>Teachers set the course for the journey to deciding how each one will travel and what each will learn along the way or </a:t>
            </a:r>
            <a:r>
              <a:rPr lang="en-US" sz="1000" smtClean="0"/>
              <a:t>The captain (teacher) identifies each crew member’s specialty and talents so assignments can be made</a:t>
            </a:r>
          </a:p>
          <a:p>
            <a:pPr eaLnBrk="1" hangingPunct="1"/>
            <a:endParaRPr lang="en-US" smtClean="0"/>
          </a:p>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p:spPr>
        <p:txBody>
          <a:bodyPr/>
          <a:lstStyle/>
          <a:p>
            <a:fld id="{F7300504-EEAD-4FB0-AEEF-C87D97591438}" type="slidenum">
              <a:rPr lang="en-US"/>
              <a:pPr/>
              <a:t>65</a:t>
            </a:fld>
            <a:endParaRPr lang="en-US"/>
          </a:p>
        </p:txBody>
      </p:sp>
      <p:sp>
        <p:nvSpPr>
          <p:cNvPr id="169987" name="Rectangle 2"/>
          <p:cNvSpPr>
            <a:spLocks noGrp="1" noRot="1" noChangeAspect="1" noChangeArrowheads="1" noTextEdit="1"/>
          </p:cNvSpPr>
          <p:nvPr>
            <p:ph type="sldImg"/>
          </p:nvPr>
        </p:nvSpPr>
        <p:spPr>
          <a:xfrm>
            <a:off x="1144588" y="685800"/>
            <a:ext cx="4573587" cy="3430588"/>
          </a:xfrm>
          <a:ln/>
        </p:spPr>
      </p:sp>
      <p:sp>
        <p:nvSpPr>
          <p:cNvPr id="169988" name="Rectangle 3"/>
          <p:cNvSpPr>
            <a:spLocks noGrp="1" noChangeArrowheads="1"/>
          </p:cNvSpPr>
          <p:nvPr>
            <p:ph type="body" idx="1"/>
          </p:nvPr>
        </p:nvSpPr>
        <p:spPr>
          <a:xfrm>
            <a:off x="914400" y="4343400"/>
            <a:ext cx="5029200" cy="4114800"/>
          </a:xfrm>
          <a:noFill/>
          <a:ln/>
        </p:spPr>
        <p:txBody>
          <a:bodyPr/>
          <a:lstStyle/>
          <a:p>
            <a:pPr eaLnBrk="1" hangingPunct="1"/>
            <a:r>
              <a:rPr lang="en-US" smtClean="0"/>
              <a:t>We do not want our students to feel like this-we want to stretch those minds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5659A8C3-7BD2-4ABB-BD7E-17340C00CB19}" type="slidenum">
              <a:rPr lang="en-US"/>
              <a:pPr/>
              <a:t>5</a:t>
            </a:fld>
            <a:endParaRPr lang="en-US"/>
          </a:p>
        </p:txBody>
      </p:sp>
      <p:sp>
        <p:nvSpPr>
          <p:cNvPr id="131075" name="Rectangle 2"/>
          <p:cNvSpPr>
            <a:spLocks noGrp="1" noRot="1" noChangeAspect="1" noChangeArrowheads="1" noTextEdit="1"/>
          </p:cNvSpPr>
          <p:nvPr>
            <p:ph type="sldImg"/>
          </p:nvPr>
        </p:nvSpPr>
        <p:spPr>
          <a:xfrm>
            <a:off x="1144588" y="685800"/>
            <a:ext cx="4573587" cy="3430588"/>
          </a:xfrm>
          <a:ln/>
        </p:spPr>
      </p:sp>
      <p:sp>
        <p:nvSpPr>
          <p:cNvPr id="131076" name="Rectangle 3"/>
          <p:cNvSpPr>
            <a:spLocks noGrp="1" noChangeArrowheads="1"/>
          </p:cNvSpPr>
          <p:nvPr>
            <p:ph type="body" idx="1"/>
          </p:nvPr>
        </p:nvSpPr>
        <p:spPr>
          <a:noFill/>
          <a:ln/>
        </p:spPr>
        <p:txBody>
          <a:bodyPr/>
          <a:lstStyle/>
          <a:p>
            <a:pPr eaLnBrk="1" hangingPunct="1"/>
            <a:r>
              <a:rPr lang="en-US" dirty="0" smtClean="0"/>
              <a:t>We are going to take the next 6-8 minutes to discuss with a partner an idea that you have for choice boards. Then together I would like for you to make a choice board.</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p:spPr>
        <p:txBody>
          <a:bodyPr/>
          <a:lstStyle/>
          <a:p>
            <a:fld id="{4596AA8F-DD07-4DBF-9931-1C201EA742A8}" type="slidenum">
              <a:rPr lang="en-US"/>
              <a:pPr/>
              <a:t>66</a:t>
            </a:fld>
            <a:endParaRPr lang="en-US"/>
          </a:p>
        </p:txBody>
      </p:sp>
      <p:sp>
        <p:nvSpPr>
          <p:cNvPr id="171011" name="Rectangle 2"/>
          <p:cNvSpPr>
            <a:spLocks noGrp="1" noRot="1" noChangeAspect="1" noChangeArrowheads="1" noTextEdit="1"/>
          </p:cNvSpPr>
          <p:nvPr>
            <p:ph type="sldImg"/>
          </p:nvPr>
        </p:nvSpPr>
        <p:spPr>
          <a:xfrm>
            <a:off x="1144588" y="685800"/>
            <a:ext cx="4573587" cy="3430588"/>
          </a:xfrm>
          <a:ln/>
        </p:spPr>
      </p:sp>
      <p:sp>
        <p:nvSpPr>
          <p:cNvPr id="171012" name="Rectangle 3"/>
          <p:cNvSpPr>
            <a:spLocks noGrp="1" noChangeArrowheads="1"/>
          </p:cNvSpPr>
          <p:nvPr>
            <p:ph type="body" idx="1"/>
          </p:nvPr>
        </p:nvSpPr>
        <p:spPr>
          <a:noFill/>
          <a:ln/>
        </p:spPr>
        <p:txBody>
          <a:bodyPr/>
          <a:lstStyle/>
          <a:p>
            <a:pPr eaLnBrk="1" hangingPunct="1"/>
            <a:r>
              <a:rPr lang="en-US" smtClean="0"/>
              <a:t>Let’s look at some assessment strategies</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p:spPr>
        <p:txBody>
          <a:bodyPr/>
          <a:lstStyle/>
          <a:p>
            <a:fld id="{C40A163C-665B-42F6-B0C2-D4A28B1E45A2}" type="slidenum">
              <a:rPr lang="en-US"/>
              <a:pPr/>
              <a:t>67</a:t>
            </a:fld>
            <a:endParaRPr lang="en-US"/>
          </a:p>
        </p:txBody>
      </p:sp>
      <p:sp>
        <p:nvSpPr>
          <p:cNvPr id="172035" name="Rectangle 2"/>
          <p:cNvSpPr>
            <a:spLocks noGrp="1" noRot="1" noChangeAspect="1" noChangeArrowheads="1" noTextEdit="1"/>
          </p:cNvSpPr>
          <p:nvPr>
            <p:ph type="sldImg"/>
          </p:nvPr>
        </p:nvSpPr>
        <p:spPr>
          <a:xfrm>
            <a:off x="1144588" y="685800"/>
            <a:ext cx="4573587" cy="3430588"/>
          </a:xfrm>
          <a:ln/>
        </p:spPr>
      </p:sp>
      <p:sp>
        <p:nvSpPr>
          <p:cNvPr id="172036" name="Rectangle 3"/>
          <p:cNvSpPr>
            <a:spLocks noGrp="1" noChangeArrowheads="1"/>
          </p:cNvSpPr>
          <p:nvPr>
            <p:ph type="body" idx="1"/>
          </p:nvPr>
        </p:nvSpPr>
        <p:spPr>
          <a:noFill/>
          <a:ln/>
        </p:spPr>
        <p:txBody>
          <a:bodyPr/>
          <a:lstStyle/>
          <a:p>
            <a:pPr eaLnBrk="1" hangingPunct="1"/>
            <a:r>
              <a:rPr lang="en-US" smtClean="0"/>
              <a:t>Let’s do an example of Squaring Off. </a:t>
            </a:r>
          </a:p>
          <a:p>
            <a:pPr eaLnBrk="1" hangingPunct="1"/>
            <a:r>
              <a:rPr lang="en-US" smtClean="0"/>
              <a:t>Dirt Road=You know very little about the topic, Paved Road=I know some, Yellow Brick Road= I know a lot and the Highway=I know all about this!</a:t>
            </a:r>
          </a:p>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p:spPr>
        <p:txBody>
          <a:bodyPr/>
          <a:lstStyle/>
          <a:p>
            <a:fld id="{A032F507-10FF-4869-85CD-2077984C7E9B}" type="slidenum">
              <a:rPr lang="en-US"/>
              <a:pPr/>
              <a:t>68</a:t>
            </a:fld>
            <a:endParaRPr lang="en-US"/>
          </a:p>
        </p:txBody>
      </p:sp>
      <p:sp>
        <p:nvSpPr>
          <p:cNvPr id="173059" name="Rectangle 2"/>
          <p:cNvSpPr>
            <a:spLocks noGrp="1" noRot="1" noChangeAspect="1" noChangeArrowheads="1" noTextEdit="1"/>
          </p:cNvSpPr>
          <p:nvPr>
            <p:ph type="sldImg"/>
          </p:nvPr>
        </p:nvSpPr>
        <p:spPr>
          <a:xfrm>
            <a:off x="1144588" y="685800"/>
            <a:ext cx="4573587" cy="3430588"/>
          </a:xfrm>
          <a:ln/>
        </p:spPr>
      </p:sp>
      <p:sp>
        <p:nvSpPr>
          <p:cNvPr id="173060" name="Rectangle 3"/>
          <p:cNvSpPr>
            <a:spLocks noGrp="1" noChangeArrowheads="1"/>
          </p:cNvSpPr>
          <p:nvPr>
            <p:ph type="body" idx="1"/>
          </p:nvPr>
        </p:nvSpPr>
        <p:spPr>
          <a:noFill/>
          <a:ln/>
        </p:spPr>
        <p:txBody>
          <a:bodyPr/>
          <a:lstStyle/>
          <a:p>
            <a:pPr eaLnBrk="1" hangingPunct="1"/>
            <a:r>
              <a:rPr lang="en-US" b="1" smtClean="0"/>
              <a:t>Boxing</a:t>
            </a:r>
            <a:r>
              <a:rPr lang="en-US" smtClean="0"/>
              <a:t>=Draw a box in the center of the paper, then draw a smaller box inside the first box. The outside box=What do I know about this topic? Inside the box = What do I want to learn? What is my goal?</a:t>
            </a:r>
          </a:p>
          <a:p>
            <a:pPr eaLnBrk="1" hangingPunct="1"/>
            <a:endParaRPr lang="en-US" smtClean="0"/>
          </a:p>
          <a:p>
            <a:pPr eaLnBrk="1" hangingPunct="1"/>
            <a:r>
              <a:rPr lang="en-US" b="1" smtClean="0"/>
              <a:t>YES/NO</a:t>
            </a:r>
            <a:r>
              <a:rPr lang="en-US" smtClean="0"/>
              <a:t>= Yes I understand or No I do not understand  Ex. Add/subtract, Multiply, Divide, Noun, Verb, Nonfiction, Fiction</a:t>
            </a:r>
          </a:p>
          <a:p>
            <a:pPr eaLnBrk="1" hangingPunct="1"/>
            <a:endParaRPr lang="en-US" smtClean="0"/>
          </a:p>
          <a:p>
            <a:pPr eaLnBrk="1" hangingPunct="1"/>
            <a:r>
              <a:rPr lang="en-US" b="1" smtClean="0"/>
              <a:t>Fist of 5=</a:t>
            </a:r>
            <a:r>
              <a:rPr lang="en-US" smtClean="0"/>
              <a:t>5=I know it so well I can explain it to anyone, 4=I can do it all alone, 3=I need some help, 2=I could use more practice, and 1=I am beginning to understand.</a:t>
            </a:r>
          </a:p>
          <a:p>
            <a:pPr eaLnBrk="1" hangingPunct="1"/>
            <a:r>
              <a:rPr lang="en-US" b="1" smtClean="0"/>
              <a:t>Donut</a:t>
            </a:r>
            <a:r>
              <a:rPr lang="en-US" smtClean="0"/>
              <a:t>=Outside of donut=“I am learning” and inside the donut=“I know”</a:t>
            </a:r>
          </a:p>
          <a:p>
            <a:pPr eaLnBrk="1" hangingPunct="1"/>
            <a:endParaRPr lang="en-US" smtClean="0"/>
          </a:p>
          <a:p>
            <a:pPr eaLnBrk="1" hangingPunct="1"/>
            <a:endParaRPr lang="en-US" b="1" smtClean="0"/>
          </a:p>
          <a:p>
            <a:pPr eaLnBrk="1" hangingPunct="1"/>
            <a:endParaRPr lang="en-US" b="1" smtClean="0"/>
          </a:p>
          <a:p>
            <a:pPr eaLnBrk="1" hangingPunct="1"/>
            <a:endParaRPr lang="en-US" b="1" smtClean="0"/>
          </a:p>
          <a:p>
            <a:pPr eaLnBrk="1" hangingPunct="1"/>
            <a:r>
              <a:rPr lang="en-US" b="1" smtClean="0"/>
              <a:t>Boxing</a:t>
            </a:r>
            <a:r>
              <a:rPr lang="en-US" smtClean="0"/>
              <a:t>=Draw a box in the center of the paper, then draw a smaller box inside the first box. The outside box=What do I know about this topic? Inside the box = What do I want to learn? What is my goal?</a:t>
            </a:r>
          </a:p>
          <a:p>
            <a:pPr eaLnBrk="1" hangingPunct="1"/>
            <a:r>
              <a:rPr lang="en-US" smtClean="0"/>
              <a:t>In your handouts on page 7</a:t>
            </a:r>
          </a:p>
          <a:p>
            <a:pPr eaLnBrk="1" hangingPunct="1"/>
            <a:endParaRPr lang="en-US" smtClean="0"/>
          </a:p>
          <a:p>
            <a:pPr eaLnBrk="1" hangingPunct="1"/>
            <a:r>
              <a:rPr lang="en-US" smtClean="0"/>
              <a:t>YES/NO= Yes I understand or No I do not understand  Ex. Add/subtract, Multiply, Divide, Noun, Verb, Nonfiction, Fiction</a:t>
            </a:r>
          </a:p>
          <a:p>
            <a:pPr eaLnBrk="1" hangingPunct="1"/>
            <a:endParaRPr lang="en-US" smtClean="0"/>
          </a:p>
          <a:p>
            <a:pPr eaLnBrk="1" hangingPunct="1"/>
            <a:r>
              <a:rPr lang="en-US" smtClean="0"/>
              <a:t>Fist of 5=5=I know it so well I can explain it to anyone, 4=I can do it all alone, 3=I need some help, 2=I could use more practice, and 1=I am beginning to understand.</a:t>
            </a:r>
          </a:p>
          <a:p>
            <a:pPr eaLnBrk="1" hangingPunct="1"/>
            <a:r>
              <a:rPr lang="en-US" smtClean="0"/>
              <a:t>Donut=Outside of donut=“I am learning” and inside the donut=“I know”</a:t>
            </a:r>
          </a:p>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p:spPr>
        <p:txBody>
          <a:bodyPr/>
          <a:lstStyle/>
          <a:p>
            <a:fld id="{A7D2CBB5-B550-48EC-BE61-D0AB8423AD61}" type="slidenum">
              <a:rPr lang="en-US"/>
              <a:pPr/>
              <a:t>69</a:t>
            </a:fld>
            <a:endParaRPr lang="en-US"/>
          </a:p>
        </p:txBody>
      </p:sp>
      <p:sp>
        <p:nvSpPr>
          <p:cNvPr id="174083" name="Rectangle 2"/>
          <p:cNvSpPr>
            <a:spLocks noGrp="1" noRot="1" noChangeAspect="1" noChangeArrowheads="1" noTextEdit="1"/>
          </p:cNvSpPr>
          <p:nvPr>
            <p:ph type="sldImg"/>
          </p:nvPr>
        </p:nvSpPr>
        <p:spPr>
          <a:xfrm>
            <a:off x="1144588" y="685800"/>
            <a:ext cx="4573587" cy="3430588"/>
          </a:xfrm>
          <a:ln/>
        </p:spPr>
      </p:sp>
      <p:sp>
        <p:nvSpPr>
          <p:cNvPr id="174084" name="Rectangle 3"/>
          <p:cNvSpPr>
            <a:spLocks noGrp="1" noChangeArrowheads="1"/>
          </p:cNvSpPr>
          <p:nvPr>
            <p:ph type="body" idx="1"/>
          </p:nvPr>
        </p:nvSpPr>
        <p:spPr>
          <a:noFill/>
          <a:ln/>
        </p:spPr>
        <p:txBody>
          <a:bodyPr/>
          <a:lstStyle/>
          <a:p>
            <a:pPr eaLnBrk="1" hangingPunct="1"/>
            <a:r>
              <a:rPr lang="en-US" smtClean="0"/>
              <a:t>We have some examples for you in the handouts on page 8</a:t>
            </a:r>
          </a:p>
          <a:p>
            <a:pPr eaLnBrk="1" hangingPunct="1"/>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p:spPr>
        <p:txBody>
          <a:bodyPr/>
          <a:lstStyle/>
          <a:p>
            <a:fld id="{73A54D84-B680-4F95-9085-06DE14B387C4}" type="slidenum">
              <a:rPr lang="en-US"/>
              <a:pPr/>
              <a:t>71</a:t>
            </a:fld>
            <a:endParaRPr lang="en-US"/>
          </a:p>
        </p:txBody>
      </p:sp>
      <p:sp>
        <p:nvSpPr>
          <p:cNvPr id="175107" name="Rectangle 2"/>
          <p:cNvSpPr>
            <a:spLocks noGrp="1" noRot="1" noChangeAspect="1" noChangeArrowheads="1" noTextEdit="1"/>
          </p:cNvSpPr>
          <p:nvPr>
            <p:ph type="sldImg"/>
          </p:nvPr>
        </p:nvSpPr>
        <p:spPr>
          <a:xfrm>
            <a:off x="1144588" y="685800"/>
            <a:ext cx="4573587" cy="3430588"/>
          </a:xfrm>
          <a:ln/>
        </p:spPr>
      </p:sp>
      <p:sp>
        <p:nvSpPr>
          <p:cNvPr id="175108" name="Rectangle 3"/>
          <p:cNvSpPr>
            <a:spLocks noGrp="1" noChangeArrowheads="1"/>
          </p:cNvSpPr>
          <p:nvPr>
            <p:ph type="body" idx="1"/>
          </p:nvPr>
        </p:nvSpPr>
        <p:spPr>
          <a:noFill/>
          <a:ln/>
        </p:spPr>
        <p:txBody>
          <a:bodyPr/>
          <a:lstStyle/>
          <a:p>
            <a:pPr eaLnBrk="1" hangingPunct="1"/>
            <a:r>
              <a:rPr lang="en-US" smtClean="0"/>
              <a:t>Sometimes with DI teachers are uncertain on how to grade.</a:t>
            </a:r>
          </a:p>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p:spPr>
        <p:txBody>
          <a:bodyPr/>
          <a:lstStyle/>
          <a:p>
            <a:fld id="{DA193B7A-2451-47FF-A85D-9CE0DAB8B8DB}" type="slidenum">
              <a:rPr lang="en-US"/>
              <a:pPr/>
              <a:t>72</a:t>
            </a:fld>
            <a:endParaRPr lang="en-US"/>
          </a:p>
        </p:txBody>
      </p:sp>
      <p:sp>
        <p:nvSpPr>
          <p:cNvPr id="176131" name="Rectangle 2"/>
          <p:cNvSpPr>
            <a:spLocks noGrp="1" noRot="1" noChangeAspect="1" noChangeArrowheads="1" noTextEdit="1"/>
          </p:cNvSpPr>
          <p:nvPr>
            <p:ph type="sldImg"/>
          </p:nvPr>
        </p:nvSpPr>
        <p:spPr>
          <a:xfrm>
            <a:off x="1146175" y="685800"/>
            <a:ext cx="4572000" cy="3429000"/>
          </a:xfrm>
          <a:ln/>
        </p:spPr>
      </p:sp>
      <p:sp>
        <p:nvSpPr>
          <p:cNvPr id="176132" name="Rectangle 3"/>
          <p:cNvSpPr>
            <a:spLocks noGrp="1" noChangeArrowheads="1"/>
          </p:cNvSpPr>
          <p:nvPr>
            <p:ph type="body" idx="1"/>
          </p:nvPr>
        </p:nvSpPr>
        <p:spPr>
          <a:noFill/>
          <a:ln/>
        </p:spPr>
        <p:txBody>
          <a:bodyPr/>
          <a:lstStyle/>
          <a:p>
            <a:pPr eaLnBrk="1" hangingPunct="1"/>
            <a:r>
              <a:rPr lang="en-US" smtClean="0"/>
              <a:t>Quiz, Test, Performance, Products, Presentation, Demonstration, Log, Journal, Checklist, etc…</a:t>
            </a:r>
          </a:p>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p:spPr>
        <p:txBody>
          <a:bodyPr/>
          <a:lstStyle/>
          <a:p>
            <a:fld id="{3AB0EEFA-AB8D-406D-AA15-803561F45262}" type="slidenum">
              <a:rPr lang="en-US"/>
              <a:pPr/>
              <a:t>73</a:t>
            </a:fld>
            <a:endParaRPr lang="en-US"/>
          </a:p>
        </p:txBody>
      </p:sp>
      <p:sp>
        <p:nvSpPr>
          <p:cNvPr id="177155" name="Rectangle 2"/>
          <p:cNvSpPr>
            <a:spLocks noGrp="1" noRot="1" noChangeAspect="1" noChangeArrowheads="1" noTextEdit="1"/>
          </p:cNvSpPr>
          <p:nvPr>
            <p:ph type="sldImg"/>
          </p:nvPr>
        </p:nvSpPr>
        <p:spPr>
          <a:xfrm>
            <a:off x="1144588" y="685800"/>
            <a:ext cx="4572000" cy="3429000"/>
          </a:xfrm>
          <a:ln/>
        </p:spPr>
      </p:sp>
      <p:sp>
        <p:nvSpPr>
          <p:cNvPr id="177156" name="Rectangle 3"/>
          <p:cNvSpPr>
            <a:spLocks noGrp="1" noChangeArrowheads="1"/>
          </p:cNvSpPr>
          <p:nvPr>
            <p:ph type="body" idx="1"/>
          </p:nvPr>
        </p:nvSpPr>
        <p:spPr>
          <a:xfrm>
            <a:off x="914400" y="4343400"/>
            <a:ext cx="5029200" cy="4114800"/>
          </a:xfrm>
          <a:noFill/>
          <a:ln/>
        </p:spPr>
        <p:txBody>
          <a:bodyPr/>
          <a:lstStyle/>
          <a:p>
            <a:pPr eaLnBrk="1" hangingPunct="1"/>
            <a:r>
              <a:rPr lang="en-US" smtClean="0"/>
              <a:t>Explain each of these using the following handouts:</a:t>
            </a:r>
          </a:p>
          <a:p>
            <a:pPr eaLnBrk="1" hangingPunct="1"/>
            <a:endParaRPr lang="en-US" smtClean="0"/>
          </a:p>
          <a:p>
            <a:pPr eaLnBrk="1" hangingPunct="1"/>
            <a:r>
              <a:rPr lang="en-US" b="1" smtClean="0"/>
              <a:t>For Choice Boards:</a:t>
            </a:r>
            <a:endParaRPr lang="en-US" smtClean="0"/>
          </a:p>
          <a:p>
            <a:pPr eaLnBrk="1" hangingPunct="1"/>
            <a:r>
              <a:rPr lang="en-US" smtClean="0"/>
              <a:t>First – show the Diner menu handout.  Explain that each student does the appetizer and they have choice on the entrees and an option of the dessert.  Explain that you can easily modify this for particular students so that they have more or less choice (for example, perhaps the appetizer is optional for students at a higher readiness level, while the dessert is not optional).  Point out that each entrée activity lead to the same outcome, but students choose the way in which they get there.</a:t>
            </a:r>
          </a:p>
          <a:p>
            <a:pPr eaLnBrk="1" hangingPunct="1"/>
            <a:r>
              <a:rPr lang="en-US" smtClean="0"/>
              <a:t>Second – show the Think-Tac-Toe board.  Students pick 3 activities to do, crossing them off the way you would need to in tic-tac-toe.  Explain that you can also give students modified choices by telling them that the have to do three diagonally (and therefore must do the one in the middle) or horizontally.</a:t>
            </a:r>
          </a:p>
          <a:p>
            <a:pPr eaLnBrk="1" hangingPunct="1"/>
            <a:endParaRPr lang="en-US" smtClean="0"/>
          </a:p>
          <a:p>
            <a:pPr eaLnBrk="1" hangingPunct="1"/>
            <a:r>
              <a:rPr lang="en-US" b="1" smtClean="0"/>
              <a:t>For Tiered Activities:</a:t>
            </a:r>
            <a:endParaRPr lang="en-US" smtClean="0"/>
          </a:p>
          <a:p>
            <a:pPr eaLnBrk="1" hangingPunct="1"/>
            <a:r>
              <a:rPr lang="en-US" smtClean="0"/>
              <a:t>Show the tiered activities lesson plan.  Explain that all three lessons address the same outcome, but each lesson is adjusted according to student readiness.</a:t>
            </a:r>
          </a:p>
          <a:p>
            <a:pPr eaLnBrk="1" hangingPunct="1"/>
            <a:endParaRPr lang="en-US" smtClean="0"/>
          </a:p>
          <a:p>
            <a:pPr eaLnBrk="1" hangingPunct="1"/>
            <a:r>
              <a:rPr lang="en-US" b="1" smtClean="0"/>
              <a:t>For Learning Contracts:</a:t>
            </a:r>
            <a:endParaRPr lang="en-US" smtClean="0"/>
          </a:p>
          <a:p>
            <a:pPr eaLnBrk="1" hangingPunct="1"/>
            <a:r>
              <a:rPr lang="en-US" smtClean="0"/>
              <a:t>There are two handouts for this.  One is a more elementary example and the other is more secondary.  Explain how these can be used so that students can explore areas of interest in more depth and take some ownership and planning of their work.  These are also good for students to work on when they must do independent work while the teacher works with small groups.</a:t>
            </a:r>
            <a:endParaRPr lang="en-US" b="1" smtClean="0"/>
          </a:p>
          <a:p>
            <a:pPr eaLnBrk="1" hangingPunct="1"/>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p:spPr>
        <p:txBody>
          <a:bodyPr/>
          <a:lstStyle/>
          <a:p>
            <a:fld id="{D02EDC81-EC51-40FD-9F88-C3C3CA9EFA47}" type="slidenum">
              <a:rPr lang="en-US"/>
              <a:pPr/>
              <a:t>74</a:t>
            </a:fld>
            <a:endParaRPr lang="en-US"/>
          </a:p>
        </p:txBody>
      </p:sp>
      <p:sp>
        <p:nvSpPr>
          <p:cNvPr id="178179" name="Rectangle 2"/>
          <p:cNvSpPr>
            <a:spLocks noGrp="1" noRot="1" noChangeAspect="1" noChangeArrowheads="1" noTextEdit="1"/>
          </p:cNvSpPr>
          <p:nvPr>
            <p:ph type="sldImg"/>
          </p:nvPr>
        </p:nvSpPr>
        <p:spPr>
          <a:xfrm>
            <a:off x="1144588" y="685800"/>
            <a:ext cx="4573587" cy="3430588"/>
          </a:xfrm>
          <a:ln/>
        </p:spPr>
      </p:sp>
      <p:sp>
        <p:nvSpPr>
          <p:cNvPr id="178180" name="Rectangle 3"/>
          <p:cNvSpPr>
            <a:spLocks noGrp="1" noChangeArrowheads="1"/>
          </p:cNvSpPr>
          <p:nvPr>
            <p:ph type="body" idx="1"/>
          </p:nvPr>
        </p:nvSpPr>
        <p:spPr>
          <a:noFill/>
          <a:ln/>
        </p:spPr>
        <p:txBody>
          <a:bodyPr/>
          <a:lstStyle/>
          <a:p>
            <a:pPr eaLnBrk="1" hangingPunct="1"/>
            <a:r>
              <a:rPr lang="en-US" smtClean="0"/>
              <a:t>Choice Boards are a great way to have the students have choices in there learning. </a:t>
            </a:r>
          </a:p>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p:spPr>
        <p:txBody>
          <a:bodyPr/>
          <a:lstStyle/>
          <a:p>
            <a:fld id="{F56820D7-54DC-44DA-A82E-20E95EBA6C37}" type="slidenum">
              <a:rPr lang="en-US"/>
              <a:pPr/>
              <a:t>75</a:t>
            </a:fld>
            <a:endParaRPr lang="en-US"/>
          </a:p>
        </p:txBody>
      </p:sp>
      <p:sp>
        <p:nvSpPr>
          <p:cNvPr id="179203" name="Rectangle 2"/>
          <p:cNvSpPr>
            <a:spLocks noGrp="1" noRot="1" noChangeAspect="1" noChangeArrowheads="1" noTextEdit="1"/>
          </p:cNvSpPr>
          <p:nvPr>
            <p:ph type="sldImg"/>
          </p:nvPr>
        </p:nvSpPr>
        <p:spPr>
          <a:xfrm>
            <a:off x="1144588" y="685800"/>
            <a:ext cx="4573587" cy="3430588"/>
          </a:xfrm>
          <a:ln/>
        </p:spPr>
      </p:sp>
      <p:sp>
        <p:nvSpPr>
          <p:cNvPr id="179204" name="Rectangle 3"/>
          <p:cNvSpPr>
            <a:spLocks noGrp="1" noChangeArrowheads="1"/>
          </p:cNvSpPr>
          <p:nvPr>
            <p:ph type="body" idx="1"/>
          </p:nvPr>
        </p:nvSpPr>
        <p:spPr>
          <a:noFill/>
          <a:ln/>
        </p:spPr>
        <p:txBody>
          <a:bodyPr/>
          <a:lstStyle/>
          <a:p>
            <a:pPr eaLnBrk="1" hangingPunct="1"/>
            <a:r>
              <a:rPr lang="en-US" smtClean="0"/>
              <a:t>In your handouts that you picked up this morning-there is a pack of different types of choice boards. Let’s look through them</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91089A92-9F6B-41DC-92CD-BA7CE93567F2}" type="slidenum">
              <a:rPr lang="en-US"/>
              <a:pPr/>
              <a:t>79</a:t>
            </a:fld>
            <a:endParaRPr lang="en-US"/>
          </a:p>
        </p:txBody>
      </p:sp>
      <p:sp>
        <p:nvSpPr>
          <p:cNvPr id="137219" name="Rectangle 2"/>
          <p:cNvSpPr>
            <a:spLocks noGrp="1" noRot="1" noChangeAspect="1" noChangeArrowheads="1" noTextEdit="1"/>
          </p:cNvSpPr>
          <p:nvPr>
            <p:ph type="sldImg"/>
          </p:nvPr>
        </p:nvSpPr>
        <p:spPr>
          <a:xfrm>
            <a:off x="1144588" y="687388"/>
            <a:ext cx="4570412" cy="3427412"/>
          </a:xfrm>
          <a:ln/>
        </p:spPr>
      </p:sp>
      <p:sp>
        <p:nvSpPr>
          <p:cNvPr id="137220" name="Rectangle 3"/>
          <p:cNvSpPr>
            <a:spLocks noGrp="1" noChangeArrowheads="1"/>
          </p:cNvSpPr>
          <p:nvPr>
            <p:ph type="body" idx="1"/>
          </p:nvPr>
        </p:nvSpPr>
        <p:spPr>
          <a:xfrm>
            <a:off x="684213" y="4341813"/>
            <a:ext cx="5489575" cy="4114800"/>
          </a:xfrm>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D8EC4DD2-2049-4325-9836-D42C5FEA3C92}" type="slidenum">
              <a:rPr lang="en-US"/>
              <a:pPr/>
              <a:t>6</a:t>
            </a:fld>
            <a:endParaRPr lang="en-US"/>
          </a:p>
        </p:txBody>
      </p:sp>
      <p:sp>
        <p:nvSpPr>
          <p:cNvPr id="132099" name="Rectangle 2"/>
          <p:cNvSpPr>
            <a:spLocks noGrp="1" noRot="1" noChangeAspect="1" noChangeArrowheads="1" noTextEdit="1"/>
          </p:cNvSpPr>
          <p:nvPr>
            <p:ph type="sldImg"/>
          </p:nvPr>
        </p:nvSpPr>
        <p:spPr>
          <a:xfrm>
            <a:off x="1143000" y="685800"/>
            <a:ext cx="4573588" cy="3430588"/>
          </a:xfrm>
          <a:ln/>
        </p:spPr>
      </p:sp>
      <p:sp>
        <p:nvSpPr>
          <p:cNvPr id="132100" name="Rectangle 3"/>
          <p:cNvSpPr>
            <a:spLocks noGrp="1" noChangeArrowheads="1"/>
          </p:cNvSpPr>
          <p:nvPr>
            <p:ph type="body" idx="1"/>
          </p:nvPr>
        </p:nvSpPr>
        <p:spPr>
          <a:noFill/>
          <a:ln/>
        </p:spPr>
        <p:txBody>
          <a:bodyPr/>
          <a:lstStyle/>
          <a:p>
            <a:pPr eaLnBrk="1" hangingPunct="1"/>
            <a:r>
              <a:rPr lang="en-US" smtClean="0"/>
              <a:t>Give chart paper to the groups-each group needs markers-have them discuss how they are alike, different </a:t>
            </a:r>
          </a:p>
          <a:p>
            <a:pPr eaLnBrk="1" hangingPunct="1"/>
            <a:r>
              <a:rPr lang="en-US" smtClean="0"/>
              <a:t>Give each group 10 minutes, then share out with the group.</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59325E5B-4B9D-49B8-B400-8806F4114938}" type="slidenum">
              <a:rPr lang="en-US"/>
              <a:pPr/>
              <a:t>86</a:t>
            </a:fld>
            <a:endParaRPr lang="en-US"/>
          </a:p>
        </p:txBody>
      </p:sp>
      <p:sp>
        <p:nvSpPr>
          <p:cNvPr id="135171" name="Rectangle 2"/>
          <p:cNvSpPr>
            <a:spLocks noGrp="1" noRot="1" noChangeAspect="1" noChangeArrowheads="1" noTextEdit="1"/>
          </p:cNvSpPr>
          <p:nvPr>
            <p:ph type="sldImg"/>
          </p:nvPr>
        </p:nvSpPr>
        <p:spPr>
          <a:xfrm>
            <a:off x="1144588" y="687388"/>
            <a:ext cx="4570412" cy="3427412"/>
          </a:xfrm>
          <a:ln/>
        </p:spPr>
      </p:sp>
      <p:sp>
        <p:nvSpPr>
          <p:cNvPr id="135172" name="Rectangle 3"/>
          <p:cNvSpPr>
            <a:spLocks noGrp="1" noChangeArrowheads="1"/>
          </p:cNvSpPr>
          <p:nvPr>
            <p:ph type="body" idx="1"/>
          </p:nvPr>
        </p:nvSpPr>
        <p:spPr>
          <a:xfrm>
            <a:off x="684213" y="4341813"/>
            <a:ext cx="5489575" cy="4114800"/>
          </a:xfrm>
          <a:noFill/>
          <a:ln/>
        </p:spPr>
        <p:txBody>
          <a:bodyPr/>
          <a:lstStyle/>
          <a:p>
            <a:pPr eaLnBrk="1" hangingPunct="1"/>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p:spPr>
        <p:txBody>
          <a:bodyPr/>
          <a:lstStyle/>
          <a:p>
            <a:fld id="{F9E683DE-F478-4D3C-88D8-C11BAA6E4144}" type="slidenum">
              <a:rPr lang="en-US"/>
              <a:pPr/>
              <a:t>89</a:t>
            </a:fld>
            <a:endParaRPr lang="en-US"/>
          </a:p>
        </p:txBody>
      </p:sp>
      <p:sp>
        <p:nvSpPr>
          <p:cNvPr id="180227" name="Rectangle 2"/>
          <p:cNvSpPr>
            <a:spLocks noGrp="1" noChangeArrowheads="1"/>
          </p:cNvSpPr>
          <p:nvPr>
            <p:ph type="body" idx="1"/>
          </p:nvPr>
        </p:nvSpPr>
        <p:spPr>
          <a:xfrm>
            <a:off x="914400" y="4343400"/>
            <a:ext cx="5029200" cy="4114800"/>
          </a:xfrm>
          <a:noFill/>
          <a:ln/>
        </p:spPr>
        <p:txBody>
          <a:bodyPr lIns="90466" tIns="44439" rIns="90466" bIns="44439"/>
          <a:lstStyle/>
          <a:p>
            <a:pPr eaLnBrk="1" hangingPunct="1"/>
            <a:r>
              <a:rPr lang="en-US" altLang="en-US" sz="2400" smtClean="0"/>
              <a:t>With a little thought, almost any classroom activity can be tiered. </a:t>
            </a:r>
          </a:p>
          <a:p>
            <a:pPr eaLnBrk="1" hangingPunct="1"/>
            <a:endParaRPr lang="en-US" altLang="en-US" sz="2400" smtClean="0"/>
          </a:p>
          <a:p>
            <a:pPr eaLnBrk="1" hangingPunct="1"/>
            <a:r>
              <a:rPr lang="en-US" altLang="en-US" sz="2400" smtClean="0"/>
              <a:t>Two or three tiers is usually best for implementation.  However, a teacher who is experienced and comfortable with the strategy may have more tiers if it facilitates the instruction or better meets the needs of the students.    </a:t>
            </a:r>
          </a:p>
        </p:txBody>
      </p:sp>
      <p:sp>
        <p:nvSpPr>
          <p:cNvPr id="180228" name="Rectangle 3"/>
          <p:cNvSpPr>
            <a:spLocks noGrp="1" noRot="1" noChangeAspect="1" noChangeArrowheads="1" noTextEdit="1"/>
          </p:cNvSpPr>
          <p:nvPr>
            <p:ph type="sldImg"/>
          </p:nvPr>
        </p:nvSpPr>
        <p:spPr>
          <a:xfrm>
            <a:off x="1144588" y="685800"/>
            <a:ext cx="4572000" cy="3429000"/>
          </a:xfrm>
          <a:ln w="12700" cap="flat">
            <a:solidFill>
              <a:schemeClr val="tx1"/>
            </a:solidFill>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7EF16104-C6FA-424F-A408-A6017E94947D}" type="slidenum">
              <a:rPr lang="en-US"/>
              <a:pPr/>
              <a:t>90</a:t>
            </a:fld>
            <a:endParaRPr lang="en-US"/>
          </a:p>
        </p:txBody>
      </p:sp>
      <p:sp>
        <p:nvSpPr>
          <p:cNvPr id="181251" name="Rectangle 2"/>
          <p:cNvSpPr>
            <a:spLocks noGrp="1" noRot="1" noChangeAspect="1" noChangeArrowheads="1" noTextEdit="1"/>
          </p:cNvSpPr>
          <p:nvPr>
            <p:ph type="sldImg"/>
          </p:nvPr>
        </p:nvSpPr>
        <p:spPr>
          <a:xfrm>
            <a:off x="1143000" y="685800"/>
            <a:ext cx="4573588" cy="3430588"/>
          </a:xfrm>
          <a:ln/>
        </p:spPr>
      </p:sp>
      <p:sp>
        <p:nvSpPr>
          <p:cNvPr id="181252" name="Rectangle 3"/>
          <p:cNvSpPr>
            <a:spLocks noGrp="1" noChangeArrowheads="1"/>
          </p:cNvSpPr>
          <p:nvPr>
            <p:ph type="body" idx="1"/>
          </p:nvPr>
        </p:nvSpPr>
        <p:spPr>
          <a:noFill/>
          <a:ln/>
        </p:spPr>
        <p:txBody>
          <a:bodyPr/>
          <a:lstStyle/>
          <a:p>
            <a:pPr eaLnBrk="1" hangingPunct="1"/>
            <a:r>
              <a:rPr lang="en-US" altLang="en-US" sz="2400" smtClean="0"/>
              <a:t>No student should look at the task and say to themselves, : I guess I’m in the dumb group.”</a:t>
            </a:r>
          </a:p>
          <a:p>
            <a:pPr eaLnBrk="1" hangingPunct="1"/>
            <a:r>
              <a:rPr lang="en-US" altLang="en-US" sz="2400" smtClean="0"/>
              <a:t>The key to developing good tiered activities is to design them so that they are just above the level of the learner.  This helps students stretch and build from where they are. Challenging and supporting students at their levels of understanding will help them become successful learners.</a:t>
            </a:r>
            <a:endParaRPr lang="en-US" altLang="en-US" sz="2000" smtClean="0"/>
          </a:p>
          <a:p>
            <a:pPr eaLnBrk="1" hangingPunct="1"/>
            <a:endParaRPr lang="en-US" altLang="en-US" sz="2000" smtClean="0"/>
          </a:p>
          <a:p>
            <a:pPr eaLnBrk="1" hangingPunct="1"/>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6B3E3A00-120C-4DA4-8BE7-BD7D1A0C754B}" type="slidenum">
              <a:rPr lang="en-US"/>
              <a:pPr/>
              <a:t>96</a:t>
            </a:fld>
            <a:endParaRPr lang="en-US"/>
          </a:p>
        </p:txBody>
      </p:sp>
      <p:sp>
        <p:nvSpPr>
          <p:cNvPr id="134147" name="Rectangle 2"/>
          <p:cNvSpPr>
            <a:spLocks noGrp="1" noRot="1" noChangeAspect="1" noChangeArrowheads="1" noTextEdit="1"/>
          </p:cNvSpPr>
          <p:nvPr>
            <p:ph type="sldImg"/>
          </p:nvPr>
        </p:nvSpPr>
        <p:spPr>
          <a:xfrm>
            <a:off x="1144588" y="687388"/>
            <a:ext cx="4570412" cy="3427412"/>
          </a:xfrm>
          <a:ln/>
        </p:spPr>
      </p:sp>
      <p:sp>
        <p:nvSpPr>
          <p:cNvPr id="134148" name="Rectangle 3"/>
          <p:cNvSpPr>
            <a:spLocks noGrp="1" noChangeArrowheads="1"/>
          </p:cNvSpPr>
          <p:nvPr>
            <p:ph type="body" idx="1"/>
          </p:nvPr>
        </p:nvSpPr>
        <p:spPr>
          <a:xfrm>
            <a:off x="684213" y="4341813"/>
            <a:ext cx="5489575" cy="4114800"/>
          </a:xfrm>
          <a:noFill/>
          <a:ln/>
        </p:spPr>
        <p:txBody>
          <a:bodyPr/>
          <a:lstStyle/>
          <a:p>
            <a:pPr eaLnBrk="1" hangingPunct="1"/>
            <a:r>
              <a:rPr lang="en-US" smtClean="0"/>
              <a:t>Read “What’s Fair?”</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p:spPr>
        <p:txBody>
          <a:bodyPr/>
          <a:lstStyle/>
          <a:p>
            <a:fld id="{3259DDA8-10EB-4995-9BA9-309DB7E4EFEE}" type="slidenum">
              <a:rPr lang="en-US"/>
              <a:pPr/>
              <a:t>97</a:t>
            </a:fld>
            <a:endParaRPr lang="en-US"/>
          </a:p>
        </p:txBody>
      </p:sp>
      <p:sp>
        <p:nvSpPr>
          <p:cNvPr id="182275" name="Rectangle 2"/>
          <p:cNvSpPr>
            <a:spLocks noGrp="1" noRot="1" noChangeAspect="1" noChangeArrowheads="1" noTextEdit="1"/>
          </p:cNvSpPr>
          <p:nvPr>
            <p:ph type="sldImg"/>
          </p:nvPr>
        </p:nvSpPr>
        <p:spPr>
          <a:xfrm>
            <a:off x="1144588" y="685800"/>
            <a:ext cx="4573587" cy="3430588"/>
          </a:xfrm>
          <a:ln/>
        </p:spPr>
      </p:sp>
      <p:sp>
        <p:nvSpPr>
          <p:cNvPr id="182276" name="Rectangle 3"/>
          <p:cNvSpPr>
            <a:spLocks noGrp="1" noChangeArrowheads="1"/>
          </p:cNvSpPr>
          <p:nvPr>
            <p:ph type="body" idx="1"/>
          </p:nvPr>
        </p:nvSpPr>
        <p:spPr>
          <a:xfrm>
            <a:off x="914400" y="4343400"/>
            <a:ext cx="5029200" cy="4114800"/>
          </a:xfrm>
          <a:noFill/>
          <a:ln/>
        </p:spPr>
        <p:txBody>
          <a:bodyPr/>
          <a:lstStyle/>
          <a:p>
            <a:pPr eaLnBrk="1" hangingPunct="1"/>
            <a:r>
              <a:rPr lang="en-US" smtClean="0"/>
              <a:t>Read letter when they return from break. After letter let them work on there choice boards.</a:t>
            </a:r>
          </a:p>
          <a:p>
            <a:pPr eaLnBrk="1" hangingPunct="1"/>
            <a:r>
              <a:rPr lang="en-US" smtClean="0"/>
              <a:t>These are two of my favorite books. They both have a great message. I would like to share with you today…</a:t>
            </a:r>
          </a:p>
          <a:p>
            <a:pPr eaLnBrk="1" hangingPunct="1"/>
            <a:r>
              <a:rPr lang="en-US" smtClean="0"/>
              <a:t>I have both of them here, so if during a break you would like to read them feel free too!</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p>
            <a:fld id="{7A838611-393F-46E4-9D9E-D10808BF3615}" type="slidenum">
              <a:rPr lang="en-US"/>
              <a:pPr/>
              <a:t>98</a:t>
            </a:fld>
            <a:endParaRPr lang="en-US"/>
          </a:p>
        </p:txBody>
      </p:sp>
      <p:sp>
        <p:nvSpPr>
          <p:cNvPr id="183299" name="Rectangle 2"/>
          <p:cNvSpPr>
            <a:spLocks noGrp="1" noRot="1" noChangeAspect="1" noChangeArrowheads="1" noTextEdit="1"/>
          </p:cNvSpPr>
          <p:nvPr>
            <p:ph type="sldImg"/>
          </p:nvPr>
        </p:nvSpPr>
        <p:spPr>
          <a:xfrm>
            <a:off x="1144588" y="685800"/>
            <a:ext cx="4573587" cy="3430588"/>
          </a:xfrm>
          <a:ln/>
        </p:spPr>
      </p:sp>
      <p:sp>
        <p:nvSpPr>
          <p:cNvPr id="183300" name="Rectangle 3"/>
          <p:cNvSpPr>
            <a:spLocks noGrp="1" noChangeArrowheads="1"/>
          </p:cNvSpPr>
          <p:nvPr>
            <p:ph type="body" idx="1"/>
          </p:nvPr>
        </p:nvSpPr>
        <p:spPr>
          <a:noFill/>
          <a:ln/>
        </p:spPr>
        <p:txBody>
          <a:bodyPr/>
          <a:lstStyle/>
          <a:p>
            <a:pPr eaLnBrk="1" hangingPunct="1"/>
            <a:r>
              <a:rPr lang="en-US" smtClean="0"/>
              <a:t>By having flexible groups we allow our students to “TAP” into different readiness levels, interest, talents, and learning modalities</a:t>
            </a:r>
          </a:p>
          <a:p>
            <a:pPr eaLnBrk="1" hangingPunct="1"/>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p:spPr>
        <p:txBody>
          <a:bodyPr/>
          <a:lstStyle/>
          <a:p>
            <a:fld id="{698E21AC-3314-4B4E-84FB-60176A49ABBF}" type="slidenum">
              <a:rPr lang="en-US"/>
              <a:pPr/>
              <a:t>99</a:t>
            </a:fld>
            <a:endParaRPr lang="en-US"/>
          </a:p>
        </p:txBody>
      </p:sp>
      <p:sp>
        <p:nvSpPr>
          <p:cNvPr id="184323" name="Rectangle 2"/>
          <p:cNvSpPr>
            <a:spLocks noGrp="1" noRot="1" noChangeAspect="1" noChangeArrowheads="1" noTextEdit="1"/>
          </p:cNvSpPr>
          <p:nvPr>
            <p:ph type="sldImg"/>
          </p:nvPr>
        </p:nvSpPr>
        <p:spPr>
          <a:xfrm>
            <a:off x="1144588" y="685800"/>
            <a:ext cx="4572000" cy="3429000"/>
          </a:xfrm>
          <a:ln/>
        </p:spPr>
      </p:sp>
      <p:sp>
        <p:nvSpPr>
          <p:cNvPr id="184324" name="Rectangle 3"/>
          <p:cNvSpPr>
            <a:spLocks noGrp="1" noChangeArrowheads="1"/>
          </p:cNvSpPr>
          <p:nvPr>
            <p:ph type="body" idx="1"/>
          </p:nvPr>
        </p:nvSpPr>
        <p:spPr>
          <a:xfrm>
            <a:off x="914400" y="4343400"/>
            <a:ext cx="5029200" cy="4114800"/>
          </a:xfrm>
          <a:noFill/>
          <a:ln/>
        </p:spPr>
        <p:txBody>
          <a:bodyPr/>
          <a:lstStyle/>
          <a:p>
            <a:pPr eaLnBrk="1" hangingPunct="1"/>
            <a:r>
              <a:rPr lang="en-US" smtClean="0"/>
              <a:t>Randi</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p:spPr>
        <p:txBody>
          <a:bodyPr/>
          <a:lstStyle/>
          <a:p>
            <a:fld id="{F05DB717-26E9-4CC5-865E-5BDE8E2F547C}" type="slidenum">
              <a:rPr lang="en-US"/>
              <a:pPr/>
              <a:t>100</a:t>
            </a:fld>
            <a:endParaRPr lang="en-US"/>
          </a:p>
        </p:txBody>
      </p:sp>
      <p:sp>
        <p:nvSpPr>
          <p:cNvPr id="185347" name="Rectangle 2"/>
          <p:cNvSpPr>
            <a:spLocks noGrp="1" noRot="1" noChangeAspect="1" noChangeArrowheads="1" noTextEdit="1"/>
          </p:cNvSpPr>
          <p:nvPr>
            <p:ph type="sldImg"/>
          </p:nvPr>
        </p:nvSpPr>
        <p:spPr>
          <a:xfrm>
            <a:off x="1144588" y="685800"/>
            <a:ext cx="4572000" cy="3429000"/>
          </a:xfrm>
          <a:ln/>
        </p:spPr>
      </p:sp>
      <p:sp>
        <p:nvSpPr>
          <p:cNvPr id="185348"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p>
            <a:fld id="{FE33D3C2-D948-4A9A-95DC-D4450C70ADD4}" type="slidenum">
              <a:rPr lang="en-US"/>
              <a:pPr/>
              <a:t>101</a:t>
            </a:fld>
            <a:endParaRPr lang="en-US"/>
          </a:p>
        </p:txBody>
      </p:sp>
      <p:sp>
        <p:nvSpPr>
          <p:cNvPr id="186371" name="Rectangle 2"/>
          <p:cNvSpPr>
            <a:spLocks noGrp="1" noRot="1" noChangeAspect="1" noChangeArrowheads="1" noTextEdit="1"/>
          </p:cNvSpPr>
          <p:nvPr>
            <p:ph type="sldImg"/>
          </p:nvPr>
        </p:nvSpPr>
        <p:spPr>
          <a:xfrm>
            <a:off x="1144588" y="685800"/>
            <a:ext cx="4573587" cy="3430588"/>
          </a:xfrm>
          <a:ln/>
        </p:spPr>
      </p:sp>
      <p:sp>
        <p:nvSpPr>
          <p:cNvPr id="186372" name="Rectangle 3"/>
          <p:cNvSpPr>
            <a:spLocks noGrp="1" noChangeArrowheads="1"/>
          </p:cNvSpPr>
          <p:nvPr>
            <p:ph type="body" idx="1"/>
          </p:nvPr>
        </p:nvSpPr>
        <p:spPr>
          <a:noFill/>
          <a:ln/>
        </p:spPr>
        <p:txBody>
          <a:bodyPr/>
          <a:lstStyle/>
          <a:p>
            <a:pPr eaLnBrk="1" hangingPunct="1"/>
            <a:r>
              <a:rPr lang="en-US" smtClean="0"/>
              <a:t>Here is a video clip of a teachers classroom, where is does an excellent job of knowing her students. As we watch the video clip, we would like you to review your current usage of Venn Diagrams in your classrooms and how this new information could be incorporated in your future instructional practices.</a:t>
            </a:r>
          </a:p>
          <a:p>
            <a:pPr eaLnBrk="1" hangingPunct="1"/>
            <a:r>
              <a:rPr lang="en-US" smtClean="0"/>
              <a:t> Video is about 7:50</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p:spPr>
        <p:txBody>
          <a:bodyPr/>
          <a:lstStyle/>
          <a:p>
            <a:fld id="{80CA4F07-7C7B-47DE-96BE-A946CE9EBF0E}" type="slidenum">
              <a:rPr lang="en-US"/>
              <a:pPr/>
              <a:t>102</a:t>
            </a:fld>
            <a:endParaRPr lang="en-US"/>
          </a:p>
        </p:txBody>
      </p:sp>
      <p:sp>
        <p:nvSpPr>
          <p:cNvPr id="187395" name="Rectangle 2"/>
          <p:cNvSpPr>
            <a:spLocks noGrp="1" noRot="1" noChangeAspect="1" noChangeArrowheads="1" noTextEdit="1"/>
          </p:cNvSpPr>
          <p:nvPr>
            <p:ph type="sldImg"/>
          </p:nvPr>
        </p:nvSpPr>
        <p:spPr>
          <a:xfrm>
            <a:off x="1144588" y="685800"/>
            <a:ext cx="4573587" cy="3430588"/>
          </a:xfrm>
          <a:ln/>
        </p:spPr>
      </p:sp>
      <p:sp>
        <p:nvSpPr>
          <p:cNvPr id="187396" name="Rectangle 3"/>
          <p:cNvSpPr>
            <a:spLocks noGrp="1" noChangeArrowheads="1"/>
          </p:cNvSpPr>
          <p:nvPr>
            <p:ph type="body" idx="1"/>
          </p:nvPr>
        </p:nvSpPr>
        <p:spPr>
          <a:xfrm>
            <a:off x="914400" y="4343400"/>
            <a:ext cx="5029200" cy="4114800"/>
          </a:xfrm>
          <a:noFill/>
          <a:ln/>
        </p:spPr>
        <p:txBody>
          <a:bodyPr/>
          <a:lstStyle/>
          <a:p>
            <a:pPr eaLnBrk="1" hangingPunct="1"/>
            <a:r>
              <a:rPr lang="en-US" smtClean="0"/>
              <a:t>We do not want our students to feel like this…</a:t>
            </a:r>
          </a:p>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A8D5EA54-5C8B-4827-BD6C-7150988BAA10}" type="slidenum">
              <a:rPr lang="en-US"/>
              <a:pPr/>
              <a:t>7</a:t>
            </a:fld>
            <a:endParaRPr lang="en-US"/>
          </a:p>
        </p:txBody>
      </p:sp>
      <p:sp>
        <p:nvSpPr>
          <p:cNvPr id="133123" name="Rectangle 2"/>
          <p:cNvSpPr>
            <a:spLocks noGrp="1" noRot="1" noChangeAspect="1" noChangeArrowheads="1" noTextEdit="1"/>
          </p:cNvSpPr>
          <p:nvPr>
            <p:ph type="sldImg"/>
          </p:nvPr>
        </p:nvSpPr>
        <p:spPr>
          <a:xfrm>
            <a:off x="1146175" y="685800"/>
            <a:ext cx="4572000" cy="3429000"/>
          </a:xfrm>
          <a:ln/>
        </p:spPr>
      </p:sp>
      <p:sp>
        <p:nvSpPr>
          <p:cNvPr id="133124" name="Rectangle 3"/>
          <p:cNvSpPr>
            <a:spLocks noGrp="1" noChangeArrowheads="1"/>
          </p:cNvSpPr>
          <p:nvPr>
            <p:ph type="body" idx="1"/>
          </p:nvPr>
        </p:nvSpPr>
        <p:spPr>
          <a:xfrm>
            <a:off x="914400" y="4343400"/>
            <a:ext cx="5029200" cy="4114800"/>
          </a:xfrm>
          <a:noFill/>
          <a:ln/>
        </p:spPr>
        <p:txBody>
          <a:bodyPr/>
          <a:lstStyle/>
          <a:p>
            <a:pPr eaLnBrk="1" hangingPunct="1"/>
            <a:r>
              <a:rPr lang="en-US" smtClean="0"/>
              <a:t>We are so glad that you are here today to go on this journey of DI with us.</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p:spPr>
        <p:txBody>
          <a:bodyPr/>
          <a:lstStyle/>
          <a:p>
            <a:fld id="{DDFFAB4A-8208-4B51-9CA2-A2D908139F93}" type="slidenum">
              <a:rPr lang="en-US"/>
              <a:pPr/>
              <a:t>103</a:t>
            </a:fld>
            <a:endParaRPr lang="en-US"/>
          </a:p>
        </p:txBody>
      </p:sp>
      <p:sp>
        <p:nvSpPr>
          <p:cNvPr id="188419" name="Rectangle 2"/>
          <p:cNvSpPr>
            <a:spLocks noGrp="1" noRot="1" noChangeAspect="1" noChangeArrowheads="1" noTextEdit="1"/>
          </p:cNvSpPr>
          <p:nvPr>
            <p:ph type="sldImg"/>
          </p:nvPr>
        </p:nvSpPr>
        <p:spPr>
          <a:xfrm>
            <a:off x="1144588" y="685800"/>
            <a:ext cx="4572000" cy="3429000"/>
          </a:xfrm>
          <a:ln/>
        </p:spPr>
      </p:sp>
      <p:sp>
        <p:nvSpPr>
          <p:cNvPr id="188420" name="Rectangle 3"/>
          <p:cNvSpPr>
            <a:spLocks noGrp="1" noChangeArrowheads="1"/>
          </p:cNvSpPr>
          <p:nvPr>
            <p:ph type="body" idx="1"/>
          </p:nvPr>
        </p:nvSpPr>
        <p:spPr>
          <a:xfrm>
            <a:off x="914400" y="4343400"/>
            <a:ext cx="5029200" cy="4114800"/>
          </a:xfrm>
          <a:noFill/>
          <a:ln/>
        </p:spPr>
        <p:txBody>
          <a:bodyPr/>
          <a:lstStyle/>
          <a:p>
            <a:pPr eaLnBrk="1" hangingPunct="1"/>
            <a:r>
              <a:rPr lang="en-US" smtClean="0"/>
              <a:t>Start Slowly – begin with one subject and one technique – use it for a while then add more</a:t>
            </a:r>
          </a:p>
          <a:p>
            <a:pPr eaLnBrk="1" hangingPunct="1"/>
            <a:r>
              <a:rPr lang="en-US" smtClean="0"/>
              <a:t>It will take students, as well as the teacher, time to adjust to a new way of learning.</a:t>
            </a:r>
          </a:p>
          <a:p>
            <a:pPr eaLnBrk="1" hangingPunct="1"/>
            <a:endParaRPr lang="en-US" smtClean="0"/>
          </a:p>
          <a:p>
            <a:pPr eaLnBrk="1" hangingPunct="1"/>
            <a:r>
              <a:rPr lang="en-US" smtClean="0"/>
              <a:t>Organize your classroom space – think about how your room is arranged and whether it provides space and materials for students to work in various configurations</a:t>
            </a:r>
          </a:p>
          <a:p>
            <a:pPr eaLnBrk="1" hangingPunct="1"/>
            <a:endParaRPr lang="en-US" smtClean="0"/>
          </a:p>
          <a:p>
            <a:pPr eaLnBrk="1" hangingPunct="1"/>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p:spPr>
        <p:txBody>
          <a:bodyPr/>
          <a:lstStyle/>
          <a:p>
            <a:fld id="{B6E42CE6-9F7B-4367-9C52-3CBC1821D8D1}" type="slidenum">
              <a:rPr lang="en-US"/>
              <a:pPr/>
              <a:t>104</a:t>
            </a:fld>
            <a:endParaRPr lang="en-US"/>
          </a:p>
        </p:txBody>
      </p:sp>
      <p:sp>
        <p:nvSpPr>
          <p:cNvPr id="189443" name="Rectangle 2"/>
          <p:cNvSpPr>
            <a:spLocks noGrp="1" noRot="1" noChangeAspect="1" noChangeArrowheads="1" noTextEdit="1"/>
          </p:cNvSpPr>
          <p:nvPr>
            <p:ph type="sldImg"/>
          </p:nvPr>
        </p:nvSpPr>
        <p:spPr>
          <a:xfrm>
            <a:off x="1144588" y="685800"/>
            <a:ext cx="4572000" cy="3429000"/>
          </a:xfrm>
          <a:ln/>
        </p:spPr>
      </p:sp>
      <p:sp>
        <p:nvSpPr>
          <p:cNvPr id="189444" name="Rectangle 3"/>
          <p:cNvSpPr>
            <a:spLocks noGrp="1" noChangeArrowheads="1"/>
          </p:cNvSpPr>
          <p:nvPr>
            <p:ph type="body" idx="1"/>
          </p:nvPr>
        </p:nvSpPr>
        <p:spPr>
          <a:xfrm>
            <a:off x="914400" y="4343400"/>
            <a:ext cx="5029200" cy="4114800"/>
          </a:xfrm>
          <a:noFill/>
          <a:ln/>
        </p:spPr>
        <p:txBody>
          <a:bodyPr/>
          <a:lstStyle/>
          <a:p>
            <a:pPr eaLnBrk="1" hangingPunct="1"/>
            <a:r>
              <a:rPr lang="en-US" smtClean="0"/>
              <a:t>Student Files:  Have a set of folders where you can easily place anecdotal notes about students or copies of completed assessments.</a:t>
            </a:r>
          </a:p>
          <a:p>
            <a:pPr eaLnBrk="1" hangingPunct="1"/>
            <a:endParaRPr lang="en-US" smtClean="0"/>
          </a:p>
          <a:p>
            <a:pPr eaLnBrk="1" hangingPunct="1"/>
            <a:r>
              <a:rPr lang="en-US" smtClean="0"/>
              <a:t>Student portfolios:  Have students keep work in portfolios or independent work folders that they monitor (see record keeping chart handout – kids can use it to monitor their work and it provides you with an easy way to see what they’re doing).  Portfolios can also be examples of best work or of a progression of skills.  If kids put writing samples in a portfolio every month then the teacher has a basis of assessment and can discuss with the student how his or her work has progressed over the months.  This also helps teach students how to set their own goals.</a:t>
            </a:r>
          </a:p>
          <a:p>
            <a:pPr eaLnBrk="1" hangingPunct="1"/>
            <a:endParaRPr lang="en-US" smtClean="0"/>
          </a:p>
          <a:p>
            <a:pPr eaLnBrk="1" hangingPunct="1"/>
            <a:r>
              <a:rPr lang="en-US" smtClean="0"/>
              <a:t>Clipboard:  If you always carry a clipboard, kids get used to you writing on it.  Carry goal tracking sheets on your clipboard so that you can keep track of what students are working on on a daily basis.  You can also put blank index cards on your clipboard and take anecdotal notes throughout the day.  Those note cards can then be placed in student files.</a:t>
            </a:r>
          </a:p>
          <a:p>
            <a:pPr eaLnBrk="1" hangingPunct="1"/>
            <a:endParaRPr lang="en-US" smtClean="0"/>
          </a:p>
          <a:p>
            <a:pPr eaLnBrk="1" hangingPunct="1"/>
            <a:r>
              <a:rPr lang="en-US" smtClean="0"/>
              <a:t>Use of technology:  Providing students with websites and other technology can allow them to work more independently.  There are websites listed on the Resources handout that fall in this category.</a:t>
            </a:r>
          </a:p>
          <a:p>
            <a:pPr eaLnBrk="1" hangingPunct="1"/>
            <a:endParaRPr lang="en-US" smtClean="0"/>
          </a:p>
          <a:p>
            <a:pPr eaLnBrk="1" hangingPunct="1"/>
            <a:r>
              <a:rPr lang="en-US" smtClean="0"/>
              <a:t>Start class with familiar tasks:  this allows everyone to have a starting place (a warm-up question, for example) that can be completed while the teacher takes care of administrative tasks or moves students to groups.</a:t>
            </a:r>
          </a:p>
          <a:p>
            <a:pPr eaLnBrk="1" hangingPunct="1"/>
            <a:endParaRPr lang="en-US" smtClean="0"/>
          </a:p>
          <a:p>
            <a:pPr eaLnBrk="1" hangingPunct="1"/>
            <a:r>
              <a:rPr lang="en-US" smtClean="0"/>
              <a:t>Task cards, tape recorder, or overhead for directions: give students ways to hear and review directions so that they do not need to interrupt instruction or a teacher’s work with a small group.  Directions can be written on index cards, tape recorded, and/or posted on an overhead or chart paper in the room.</a:t>
            </a:r>
          </a:p>
          <a:p>
            <a:pPr eaLnBrk="1" hangingPunct="1"/>
            <a:endParaRPr lang="en-US" smtClean="0"/>
          </a:p>
          <a:p>
            <a:pPr eaLnBrk="1" hangingPunct="1"/>
            <a:r>
              <a:rPr lang="en-US" smtClean="0"/>
              <a:t>System for student questions:  Decide on steps that students should take before they ask the teacher a question.  For example, first they use a set of pre-determined strategies (looking in their journal, skimming the textbook, looking online, etc.), next they ask a peer, finally they can ask the teacher.  Then decide how students should ask the teacher questions if the teacher is working with a small group at the time (for example, they could write their question on an index card and place it by the teacher, who could write a response without interrupting much of the small group work.</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p:spPr>
        <p:txBody>
          <a:bodyPr/>
          <a:lstStyle/>
          <a:p>
            <a:fld id="{130039F9-94DD-40B2-8892-91DB610CD2F7}" type="slidenum">
              <a:rPr lang="en-US"/>
              <a:pPr/>
              <a:t>105</a:t>
            </a:fld>
            <a:endParaRPr lang="en-US"/>
          </a:p>
        </p:txBody>
      </p:sp>
      <p:sp>
        <p:nvSpPr>
          <p:cNvPr id="190467" name="Rectangle 2"/>
          <p:cNvSpPr>
            <a:spLocks noGrp="1" noRot="1" noChangeAspect="1" noChangeArrowheads="1" noTextEdit="1"/>
          </p:cNvSpPr>
          <p:nvPr>
            <p:ph type="sldImg"/>
          </p:nvPr>
        </p:nvSpPr>
        <p:spPr>
          <a:xfrm>
            <a:off x="1144588" y="685800"/>
            <a:ext cx="4573587" cy="3430588"/>
          </a:xfrm>
          <a:ln/>
        </p:spPr>
      </p:sp>
      <p:sp>
        <p:nvSpPr>
          <p:cNvPr id="1904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p:spPr>
        <p:txBody>
          <a:bodyPr/>
          <a:lstStyle/>
          <a:p>
            <a:fld id="{B1579E4B-E4B7-462E-B68E-64CA69CBDA9F}" type="slidenum">
              <a:rPr lang="en-US"/>
              <a:pPr/>
              <a:t>106</a:t>
            </a:fld>
            <a:endParaRPr lang="en-US"/>
          </a:p>
        </p:txBody>
      </p:sp>
      <p:sp>
        <p:nvSpPr>
          <p:cNvPr id="192515" name="Rectangle 2"/>
          <p:cNvSpPr>
            <a:spLocks noGrp="1" noRot="1" noChangeAspect="1" noChangeArrowheads="1" noTextEdit="1"/>
          </p:cNvSpPr>
          <p:nvPr>
            <p:ph type="sldImg"/>
          </p:nvPr>
        </p:nvSpPr>
        <p:spPr>
          <a:xfrm>
            <a:off x="1144588" y="685800"/>
            <a:ext cx="4573587" cy="3430588"/>
          </a:xfrm>
          <a:ln/>
        </p:spPr>
      </p:sp>
      <p:sp>
        <p:nvSpPr>
          <p:cNvPr id="192516" name="Rectangle 3"/>
          <p:cNvSpPr>
            <a:spLocks noGrp="1" noChangeArrowheads="1"/>
          </p:cNvSpPr>
          <p:nvPr>
            <p:ph type="body" idx="1"/>
          </p:nvPr>
        </p:nvSpPr>
        <p:spPr>
          <a:noFill/>
          <a:ln/>
        </p:spPr>
        <p:txBody>
          <a:bodyPr/>
          <a:lstStyle/>
          <a:p>
            <a:pPr eaLnBrk="1" hangingPunct="1"/>
            <a:r>
              <a:rPr lang="en-US" smtClean="0"/>
              <a:t>Explain what they are to do…</a:t>
            </a: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p:spPr>
        <p:txBody>
          <a:bodyPr/>
          <a:lstStyle/>
          <a:p>
            <a:fld id="{EC747B31-AA1D-48AB-94D4-113A2001A0B7}" type="slidenum">
              <a:rPr lang="en-US"/>
              <a:pPr/>
              <a:t>107</a:t>
            </a:fld>
            <a:endParaRPr lang="en-US"/>
          </a:p>
        </p:txBody>
      </p:sp>
      <p:sp>
        <p:nvSpPr>
          <p:cNvPr id="193539" name="Rectangle 2"/>
          <p:cNvSpPr>
            <a:spLocks noGrp="1" noRot="1" noChangeAspect="1" noChangeArrowheads="1" noTextEdit="1"/>
          </p:cNvSpPr>
          <p:nvPr>
            <p:ph type="sldImg"/>
          </p:nvPr>
        </p:nvSpPr>
        <p:spPr>
          <a:xfrm>
            <a:off x="1144588" y="685800"/>
            <a:ext cx="4573587" cy="3430588"/>
          </a:xfrm>
          <a:ln/>
        </p:spPr>
      </p:sp>
      <p:sp>
        <p:nvSpPr>
          <p:cNvPr id="193540" name="Rectangle 3"/>
          <p:cNvSpPr>
            <a:spLocks noGrp="1" noChangeArrowheads="1"/>
          </p:cNvSpPr>
          <p:nvPr>
            <p:ph type="body" idx="1"/>
          </p:nvPr>
        </p:nvSpPr>
        <p:spPr>
          <a:xfrm>
            <a:off x="914400" y="4343400"/>
            <a:ext cx="5029200" cy="4114800"/>
          </a:xfrm>
          <a:noFill/>
          <a:ln/>
        </p:spPr>
        <p:txBody>
          <a:bodyPr/>
          <a:lstStyle/>
          <a:p>
            <a:pPr eaLnBrk="1" hangingPunct="1"/>
            <a:r>
              <a:rPr lang="en-US" smtClean="0"/>
              <a:t>You should be able to tell the difference in a DI classroom</a:t>
            </a: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p:spPr>
        <p:txBody>
          <a:bodyPr/>
          <a:lstStyle/>
          <a:p>
            <a:fld id="{8EB78EA4-3DCB-467E-8854-E20A96FF1319}" type="slidenum">
              <a:rPr lang="en-US"/>
              <a:pPr/>
              <a:t>108</a:t>
            </a:fld>
            <a:endParaRPr lang="en-US"/>
          </a:p>
        </p:txBody>
      </p:sp>
      <p:sp>
        <p:nvSpPr>
          <p:cNvPr id="194563" name="Rectangle 2"/>
          <p:cNvSpPr>
            <a:spLocks noGrp="1" noRot="1" noChangeAspect="1" noChangeArrowheads="1" noTextEdit="1"/>
          </p:cNvSpPr>
          <p:nvPr>
            <p:ph type="sldImg"/>
          </p:nvPr>
        </p:nvSpPr>
        <p:spPr>
          <a:xfrm>
            <a:off x="1144588" y="685800"/>
            <a:ext cx="4573587" cy="3430588"/>
          </a:xfrm>
          <a:ln/>
        </p:spPr>
      </p:sp>
      <p:sp>
        <p:nvSpPr>
          <p:cNvPr id="194564" name="Rectangle 3"/>
          <p:cNvSpPr>
            <a:spLocks noGrp="1" noChangeArrowheads="1"/>
          </p:cNvSpPr>
          <p:nvPr>
            <p:ph type="body" idx="1"/>
          </p:nvPr>
        </p:nvSpPr>
        <p:spPr>
          <a:noFill/>
          <a:ln/>
        </p:spPr>
        <p:txBody>
          <a:bodyPr/>
          <a:lstStyle/>
          <a:p>
            <a:pPr eaLnBrk="1" hangingPunct="1"/>
            <a:r>
              <a:rPr lang="en-US" smtClean="0"/>
              <a:t>I hope you do not have this teacher in your building. Point out some things from the cartoon</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p:spPr>
        <p:txBody>
          <a:bodyPr/>
          <a:lstStyle/>
          <a:p>
            <a:fld id="{974541A7-4DDE-4FE1-9A9F-64ADEC82D9B5}" type="slidenum">
              <a:rPr lang="en-US"/>
              <a:pPr/>
              <a:t>109</a:t>
            </a:fld>
            <a:endParaRPr lang="en-US"/>
          </a:p>
        </p:txBody>
      </p:sp>
      <p:sp>
        <p:nvSpPr>
          <p:cNvPr id="195587" name="Rectangle 2"/>
          <p:cNvSpPr>
            <a:spLocks noGrp="1" noRot="1" noChangeAspect="1" noChangeArrowheads="1" noTextEdit="1"/>
          </p:cNvSpPr>
          <p:nvPr>
            <p:ph type="sldImg"/>
          </p:nvPr>
        </p:nvSpPr>
        <p:spPr>
          <a:xfrm>
            <a:off x="1144588" y="685800"/>
            <a:ext cx="4573587" cy="3430588"/>
          </a:xfrm>
          <a:ln/>
        </p:spPr>
      </p:sp>
      <p:sp>
        <p:nvSpPr>
          <p:cNvPr id="195588" name="Rectangle 3"/>
          <p:cNvSpPr>
            <a:spLocks noGrp="1" noChangeArrowheads="1"/>
          </p:cNvSpPr>
          <p:nvPr>
            <p:ph type="body" idx="1"/>
          </p:nvPr>
        </p:nvSpPr>
        <p:spPr>
          <a:xfrm>
            <a:off x="914400" y="4343400"/>
            <a:ext cx="5029200" cy="4114800"/>
          </a:xfrm>
          <a:noFill/>
          <a:ln/>
        </p:spPr>
        <p:txBody>
          <a:bodyPr/>
          <a:lstStyle/>
          <a:p>
            <a:pPr eaLnBrk="1" hangingPunct="1"/>
            <a:r>
              <a:rPr lang="en-US" smtClean="0"/>
              <a:t>READ!</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p:spPr>
        <p:txBody>
          <a:bodyPr/>
          <a:lstStyle/>
          <a:p>
            <a:fld id="{DBDFF59F-4D40-4E63-BF2B-68C1950B0660}" type="slidenum">
              <a:rPr lang="en-US"/>
              <a:pPr/>
              <a:t>113</a:t>
            </a:fld>
            <a:endParaRPr lang="en-US"/>
          </a:p>
        </p:txBody>
      </p:sp>
      <p:sp>
        <p:nvSpPr>
          <p:cNvPr id="196611" name="Rectangle 2"/>
          <p:cNvSpPr>
            <a:spLocks noGrp="1" noRot="1" noChangeAspect="1" noChangeArrowheads="1" noTextEdit="1"/>
          </p:cNvSpPr>
          <p:nvPr>
            <p:ph type="sldImg"/>
          </p:nvPr>
        </p:nvSpPr>
        <p:spPr>
          <a:xfrm>
            <a:off x="1160463" y="709613"/>
            <a:ext cx="4568825" cy="3427412"/>
          </a:xfrm>
          <a:ln/>
        </p:spPr>
      </p:sp>
      <p:sp>
        <p:nvSpPr>
          <p:cNvPr id="196612" name="Rectangle 3"/>
          <p:cNvSpPr>
            <a:spLocks noGrp="1" noChangeArrowheads="1"/>
          </p:cNvSpPr>
          <p:nvPr>
            <p:ph type="body" idx="1"/>
          </p:nvPr>
        </p:nvSpPr>
        <p:spPr>
          <a:noFill/>
          <a:ln/>
        </p:spPr>
        <p:txBody>
          <a:bodyPr/>
          <a:lstStyle/>
          <a:p>
            <a:pPr eaLnBrk="1" hangingPunct="1"/>
            <a:r>
              <a:rPr lang="en-US" sz="1600" smtClean="0">
                <a:latin typeface="Verdana" pitchFamily="34" charset="0"/>
              </a:rPr>
              <a:t>After viewing the “summary” video clip, have the participants complete the “3’s” Worksheet, share it, and turn it in.  Let them know that we will use this in future planning.</a:t>
            </a:r>
          </a:p>
          <a:p>
            <a:pPr eaLnBrk="1" hangingPunct="1"/>
            <a:endParaRPr lang="en-US" sz="1600" smtClean="0">
              <a:latin typeface="Verdana" pitchFamily="34" charset="0"/>
            </a:endParaRPr>
          </a:p>
          <a:p>
            <a:pPr eaLnBrk="1" hangingPunct="1"/>
            <a:r>
              <a:rPr lang="en-US" sz="1600" b="1" smtClean="0">
                <a:latin typeface="Verdana" pitchFamily="34" charset="0"/>
              </a:rPr>
              <a:t>Now let’s go back to some of the definitions we wrote for “differentiated instruction.”  Has anyone changed what they thought their definition was?  Is there anything you’d like to add?</a:t>
            </a:r>
          </a:p>
          <a:p>
            <a:pPr eaLnBrk="1" hangingPunct="1"/>
            <a:endParaRPr lang="en-US" sz="1600" smtClean="0">
              <a:latin typeface="Verdana" pitchFamily="34"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a:noFill/>
        </p:spPr>
        <p:txBody>
          <a:bodyPr/>
          <a:lstStyle/>
          <a:p>
            <a:fld id="{688F7DA2-8446-4209-A866-3F0F16A93585}" type="slidenum">
              <a:rPr lang="en-US"/>
              <a:pPr/>
              <a:t>115</a:t>
            </a:fld>
            <a:endParaRPr lang="en-US"/>
          </a:p>
        </p:txBody>
      </p:sp>
      <p:sp>
        <p:nvSpPr>
          <p:cNvPr id="197635"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lstStyle/>
          <a:p>
            <a:pPr algn="r"/>
            <a:fld id="{CDB5FCCC-0A42-4F6A-A390-FC8DEAFFD78A}" type="slidenum">
              <a:rPr lang="en-US" sz="1200">
                <a:latin typeface="Arial" charset="0"/>
                <a:ea typeface="ＭＳ Ｐゴシック" pitchFamily="-112" charset="-128"/>
              </a:rPr>
              <a:pPr algn="r"/>
              <a:t>115</a:t>
            </a:fld>
            <a:endParaRPr lang="en-US" sz="1200">
              <a:latin typeface="Arial" charset="0"/>
              <a:ea typeface="ＭＳ Ｐゴシック" pitchFamily="-112" charset="-128"/>
            </a:endParaRPr>
          </a:p>
        </p:txBody>
      </p:sp>
      <p:sp>
        <p:nvSpPr>
          <p:cNvPr id="197636" name="Rectangle 2"/>
          <p:cNvSpPr>
            <a:spLocks noGrp="1" noRot="1" noChangeAspect="1" noChangeArrowheads="1" noTextEdit="1"/>
          </p:cNvSpPr>
          <p:nvPr>
            <p:ph type="sldImg"/>
          </p:nvPr>
        </p:nvSpPr>
        <p:spPr>
          <a:ln/>
        </p:spPr>
      </p:sp>
      <p:sp>
        <p:nvSpPr>
          <p:cNvPr id="197637"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a:noFill/>
        </p:spPr>
        <p:txBody>
          <a:bodyPr/>
          <a:lstStyle/>
          <a:p>
            <a:fld id="{1FE7975F-E280-4DFB-907E-CDD3BAED2B3F}" type="slidenum">
              <a:rPr lang="en-US"/>
              <a:pPr/>
              <a:t>116</a:t>
            </a:fld>
            <a:endParaRPr lang="en-US"/>
          </a:p>
        </p:txBody>
      </p:sp>
      <p:sp>
        <p:nvSpPr>
          <p:cNvPr id="198659" name="Rectangle 2"/>
          <p:cNvSpPr>
            <a:spLocks noGrp="1" noChangeArrowheads="1"/>
          </p:cNvSpPr>
          <p:nvPr>
            <p:ph type="body" idx="1"/>
          </p:nvPr>
        </p:nvSpPr>
        <p:spPr>
          <a:xfrm>
            <a:off x="914400" y="4343400"/>
            <a:ext cx="5029200" cy="4114800"/>
          </a:xfrm>
          <a:noFill/>
          <a:ln/>
        </p:spPr>
        <p:txBody>
          <a:bodyPr lIns="90351" tIns="44383" rIns="90351" bIns="44383"/>
          <a:lstStyle/>
          <a:p>
            <a:pPr eaLnBrk="1" hangingPunct="1"/>
            <a:r>
              <a:rPr lang="en-US" sz="1400" smtClean="0"/>
              <a:t>Notes:</a:t>
            </a:r>
          </a:p>
        </p:txBody>
      </p:sp>
      <p:sp>
        <p:nvSpPr>
          <p:cNvPr id="198660" name="Rectangle 3"/>
          <p:cNvSpPr>
            <a:spLocks noGrp="1" noRot="1" noChangeAspect="1" noChangeArrowheads="1" noTextEdit="1"/>
          </p:cNvSpPr>
          <p:nvPr>
            <p:ph type="sldImg"/>
          </p:nvPr>
        </p:nvSpPr>
        <p:spPr>
          <a:xfrm>
            <a:off x="1150938" y="692150"/>
            <a:ext cx="4557712" cy="3417888"/>
          </a:xfrm>
          <a:ln w="12700" cap="flat">
            <a:solidFill>
              <a:schemeClr val="tx1"/>
            </a:solid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5194A911-702A-4C9D-ADCB-5144BDF4473A}" type="slidenum">
              <a:rPr lang="en-US"/>
              <a:pPr/>
              <a:t>8</a:t>
            </a:fld>
            <a:endParaRPr lang="en-US"/>
          </a:p>
        </p:txBody>
      </p:sp>
      <p:sp>
        <p:nvSpPr>
          <p:cNvPr id="136195" name="Rectangle 2"/>
          <p:cNvSpPr>
            <a:spLocks noGrp="1" noRot="1" noChangeAspect="1" noChangeArrowheads="1" noTextEdit="1"/>
          </p:cNvSpPr>
          <p:nvPr>
            <p:ph type="sldImg"/>
          </p:nvPr>
        </p:nvSpPr>
        <p:spPr>
          <a:xfrm>
            <a:off x="1144588" y="687388"/>
            <a:ext cx="4570412" cy="3427412"/>
          </a:xfrm>
          <a:ln/>
        </p:spPr>
      </p:sp>
      <p:sp>
        <p:nvSpPr>
          <p:cNvPr id="136196" name="Rectangle 3"/>
          <p:cNvSpPr>
            <a:spLocks noGrp="1" noChangeArrowheads="1"/>
          </p:cNvSpPr>
          <p:nvPr>
            <p:ph type="body" idx="1"/>
          </p:nvPr>
        </p:nvSpPr>
        <p:spPr>
          <a:xfrm>
            <a:off x="684213" y="4341813"/>
            <a:ext cx="5489575" cy="4114800"/>
          </a:xfrm>
          <a:noFill/>
          <a:ln/>
        </p:spPr>
        <p:txBody>
          <a:bodyPr/>
          <a:lstStyle/>
          <a:p>
            <a:pPr eaLnBrk="1" hangingPunct="1"/>
            <a:r>
              <a:rPr lang="en-US" b="1" smtClean="0"/>
              <a:t>Lillian Katz</a:t>
            </a:r>
            <a:r>
              <a:rPr lang="en-US" smtClean="0"/>
              <a:t> is an internationally known expert on young children's intellectual and academic development.</a:t>
            </a:r>
            <a:br>
              <a:rPr lang="en-US" smtClean="0"/>
            </a:br>
            <a:endParaRPr lang="en-US" smtClean="0"/>
          </a:p>
          <a:p>
            <a:pPr eaLnBrk="1" hangingPunct="1"/>
            <a:r>
              <a:rPr lang="en-US" smtClean="0"/>
              <a:t>Think of the students in your classroom right now. If this quote is true, could you put your students into each one of these three categories? </a:t>
            </a: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p:spPr>
        <p:txBody>
          <a:bodyPr/>
          <a:lstStyle/>
          <a:p>
            <a:fld id="{EE67D606-4D8B-4D77-BF68-0166C37DAD5C}" type="slidenum">
              <a:rPr lang="en-US"/>
              <a:pPr/>
              <a:t>118</a:t>
            </a:fld>
            <a:endParaRPr lang="en-US"/>
          </a:p>
        </p:txBody>
      </p:sp>
      <p:sp>
        <p:nvSpPr>
          <p:cNvPr id="199683" name="Rectangle 2"/>
          <p:cNvSpPr>
            <a:spLocks noGrp="1" noRot="1" noChangeAspect="1" noChangeArrowheads="1" noTextEdit="1"/>
          </p:cNvSpPr>
          <p:nvPr>
            <p:ph type="sldImg"/>
          </p:nvPr>
        </p:nvSpPr>
        <p:spPr>
          <a:xfrm>
            <a:off x="1144588" y="685800"/>
            <a:ext cx="4572000" cy="3429000"/>
          </a:xfrm>
          <a:ln/>
        </p:spPr>
      </p:sp>
      <p:sp>
        <p:nvSpPr>
          <p:cNvPr id="199684" name="Rectangle 3"/>
          <p:cNvSpPr>
            <a:spLocks noGrp="1" noChangeArrowheads="1"/>
          </p:cNvSpPr>
          <p:nvPr>
            <p:ph type="body" idx="1"/>
          </p:nvPr>
        </p:nvSpPr>
        <p:spPr>
          <a:xfrm>
            <a:off x="914400" y="4343400"/>
            <a:ext cx="5029200" cy="4114800"/>
          </a:xfrm>
          <a:noFill/>
          <a:ln/>
        </p:spPr>
        <p:txBody>
          <a:bodyPr/>
          <a:lstStyle/>
          <a:p>
            <a:pPr eaLnBrk="1" hangingPunct="1"/>
            <a:r>
              <a:rPr lang="en-US" smtClean="0"/>
              <a:t>Shanise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679ACD47-A1AB-409F-950E-5BD4B2BB6884}" type="slidenum">
              <a:rPr lang="en-US"/>
              <a:pPr/>
              <a:t>9</a:t>
            </a:fld>
            <a:endParaRPr lang="en-US"/>
          </a:p>
        </p:txBody>
      </p:sp>
      <p:sp>
        <p:nvSpPr>
          <p:cNvPr id="138243" name="Rectangle 2"/>
          <p:cNvSpPr>
            <a:spLocks noGrp="1" noRot="1" noChangeAspect="1" noChangeArrowheads="1" noTextEdit="1"/>
          </p:cNvSpPr>
          <p:nvPr>
            <p:ph type="sldImg"/>
          </p:nvPr>
        </p:nvSpPr>
        <p:spPr>
          <a:xfrm>
            <a:off x="1144588" y="685800"/>
            <a:ext cx="4572000" cy="3429000"/>
          </a:xfrm>
          <a:ln/>
        </p:spPr>
      </p:sp>
      <p:sp>
        <p:nvSpPr>
          <p:cNvPr id="138244" name="Rectangle 3"/>
          <p:cNvSpPr>
            <a:spLocks noGrp="1" noChangeArrowheads="1"/>
          </p:cNvSpPr>
          <p:nvPr>
            <p:ph type="body" idx="1"/>
          </p:nvPr>
        </p:nvSpPr>
        <p:spPr>
          <a:noFill/>
          <a:ln/>
        </p:spPr>
        <p:txBody>
          <a:bodyPr/>
          <a:lstStyle/>
          <a:p>
            <a:pPr eaLnBrk="1" hangingPunct="1"/>
            <a:r>
              <a:rPr lang="en-US" b="1" i="1" smtClean="0">
                <a:solidFill>
                  <a:srgbClr val="861E3C"/>
                </a:solidFill>
              </a:rPr>
              <a:t>People learn differently</a:t>
            </a:r>
            <a:r>
              <a:rPr lang="en-US" smtClean="0"/>
              <a:t>—we have various learning styles, learning strengths, abilities, and interests.</a:t>
            </a:r>
          </a:p>
          <a:p>
            <a:pPr eaLnBrk="1" hangingPunct="1"/>
            <a:endParaRPr lang="en-US" smtClean="0"/>
          </a:p>
          <a:p>
            <a:pPr eaLnBrk="1" hangingPunct="1"/>
            <a:r>
              <a:rPr lang="en-US" b="1" i="1" smtClean="0">
                <a:solidFill>
                  <a:srgbClr val="FF9F13"/>
                </a:solidFill>
              </a:rPr>
              <a:t>We also learn alike in that we need to find meaning and make sense of what we study.</a:t>
            </a:r>
            <a:r>
              <a:rPr lang="en-US" smtClean="0"/>
              <a:t>   We learn best from work that demands we stretch ourselves, but does not intimidate us.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33D5F316-95EA-4C58-B12E-506D8383DF88}" type="slidenum">
              <a:rPr lang="en-US"/>
              <a:pPr/>
              <a:t>10</a:t>
            </a:fld>
            <a:endParaRPr lang="en-US"/>
          </a:p>
        </p:txBody>
      </p:sp>
      <p:sp>
        <p:nvSpPr>
          <p:cNvPr id="139267" name="Rectangle 2"/>
          <p:cNvSpPr>
            <a:spLocks noGrp="1" noRot="1" noChangeAspect="1" noChangeArrowheads="1" noTextEdit="1"/>
          </p:cNvSpPr>
          <p:nvPr>
            <p:ph type="sldImg"/>
          </p:nvPr>
        </p:nvSpPr>
        <p:spPr>
          <a:xfrm>
            <a:off x="1144588" y="685800"/>
            <a:ext cx="4573587" cy="3430588"/>
          </a:xfrm>
          <a:ln/>
        </p:spPr>
      </p:sp>
      <p:sp>
        <p:nvSpPr>
          <p:cNvPr id="139268" name="Rectangle 3"/>
          <p:cNvSpPr>
            <a:spLocks noGrp="1" noChangeArrowheads="1"/>
          </p:cNvSpPr>
          <p:nvPr>
            <p:ph type="body" idx="1"/>
          </p:nvPr>
        </p:nvSpPr>
        <p:spPr>
          <a:noFill/>
          <a:ln/>
        </p:spPr>
        <p:txBody>
          <a:bodyPr/>
          <a:lstStyle/>
          <a:p>
            <a:pPr eaLnBrk="1" hangingPunct="1"/>
            <a:r>
              <a:rPr lang="en-US" smtClean="0"/>
              <a:t>Basically, it is whatever works to advance the student. It makes us TAP into students different levels and readiness.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8254639-38B2-42F8-BE6F-F3CF94D1252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8BDF34-F6CC-416C-ACFD-487A9B636B9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5C7B56B-DF00-41E3-B368-993CD9C2AC9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0603D4C-3DA5-41CE-84D5-1A3A80150099}"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11DFC7F-0D9C-4D54-A161-5F534A34723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9CCED303-613E-493B-A894-1936A31B0A31}"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A1F1D36-77FB-4BBC-B1B3-44EDA81144DF}"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2A2C746-A702-4160-BCDE-085C52030427}"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23FD7B3-F109-4A17-A79D-DCC98EFAE58D}"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16A13A8-7B4B-43A1-99C3-75DF1A3F092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4F48D6A-71FD-448E-A82E-59E84245EE9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88D2EAA-D416-416B-8D17-A73B7207763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B96F094-FD01-4C31-81C6-B1CF1A71100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1FB0B7B-1E7C-4F2F-9AD6-90406420C55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0AF9169-E458-411F-908F-F616F9A04BF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DC621F4-0AC6-4859-A146-E983FC72CCB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B2B3AA-DEAE-4377-A97B-AD7B2503136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D0713DE-E97F-4348-9E61-387A903C167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01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latin typeface="+mn-lt"/>
              </a:defRPr>
            </a:lvl1pPr>
          </a:lstStyle>
          <a:p>
            <a:pPr>
              <a:defRPr/>
            </a:pPr>
            <a:endParaRPr lang="en-US"/>
          </a:p>
        </p:txBody>
      </p:sp>
      <p:sp>
        <p:nvSpPr>
          <p:cNvPr id="901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latin typeface="+mn-lt"/>
              </a:defRPr>
            </a:lvl1pPr>
          </a:lstStyle>
          <a:p>
            <a:pPr>
              <a:defRPr/>
            </a:pPr>
            <a:endParaRPr lang="en-US"/>
          </a:p>
        </p:txBody>
      </p:sp>
      <p:sp>
        <p:nvSpPr>
          <p:cNvPr id="901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atin typeface="+mn-lt"/>
              </a:defRPr>
            </a:lvl1pPr>
          </a:lstStyle>
          <a:p>
            <a:pPr>
              <a:defRPr/>
            </a:pPr>
            <a:fld id="{636B78F8-0CC3-438D-8FC4-8E4FB1A9F35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hyperlink" Target="http://www.edugains.ca/resourcesDI/Flash/index.html?movieID=5"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85.gif"/><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dallasisd.org/keynote.ht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notesSlide" Target="../notesSlides/notesSlide67.xml"/><Relationship Id="rId1" Type="http://schemas.openxmlformats.org/officeDocument/2006/relationships/slideLayout" Target="../slideLayouts/slideLayout18.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4.xml"/><Relationship Id="rId1" Type="http://schemas.openxmlformats.org/officeDocument/2006/relationships/slideLayout" Target="../slideLayouts/slideLayout14.xml"/><Relationship Id="rId5" Type="http://schemas.openxmlformats.org/officeDocument/2006/relationships/image" Target="../media/image13.wmf"/><Relationship Id="rId4" Type="http://schemas.openxmlformats.org/officeDocument/2006/relationships/image" Target="../media/image12.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www.teachertube.com/viewVideo.php?video_id=99363&amp;title=Differentiated_Instruction_learning_Style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file:///C:\My%20Documents\MI%20MR"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hyperlink" Target="file:///C:\My%20Documents\MI%20VS"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wmf"/><Relationship Id="rId9" Type="http://schemas.openxmlformats.org/officeDocument/2006/relationships/image" Target="../media/image24.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15.xml"/><Relationship Id="rId5" Type="http://schemas.openxmlformats.org/officeDocument/2006/relationships/image" Target="../media/image28.jpeg"/><Relationship Id="rId4" Type="http://schemas.openxmlformats.org/officeDocument/2006/relationships/image" Target="../media/image27.jpeg"/></Relationships>
</file>

<file path=ppt/slides/_rels/slide31.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jpeg"/></Relationships>
</file>

<file path=ppt/slides/_rels/slide3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4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hyperlink" Target="file:///D:\Track05.cda"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hyperlink" Target="http://www.amazon.com/gp/product/images/0618960635/sr=8-14/qid=1249092568/ref=dp_image_0?ie=UTF8&amp;n=283155&amp;s=books&amp;qid=1249092568&amp;sr=8-14" TargetMode="External"/><Relationship Id="rId3" Type="http://schemas.openxmlformats.org/officeDocument/2006/relationships/image" Target="../media/image44.jpeg"/><Relationship Id="rId7" Type="http://schemas.openxmlformats.org/officeDocument/2006/relationships/image" Target="../media/image47.jpeg"/><Relationship Id="rId2" Type="http://schemas.openxmlformats.org/officeDocument/2006/relationships/hyperlink" Target="http://www.amazon.com/gp/product/images/1581172168/sr=8-1/qid=1249092535/ref=dp_image_0?ie=UTF8&amp;n=283155&amp;s=books&amp;qid=1249092535&amp;sr=8-1" TargetMode="External"/><Relationship Id="rId1" Type="http://schemas.openxmlformats.org/officeDocument/2006/relationships/slideLayout" Target="../slideLayouts/slideLayout2.xml"/><Relationship Id="rId6" Type="http://schemas.openxmlformats.org/officeDocument/2006/relationships/image" Target="../media/image46.jpeg"/><Relationship Id="rId11" Type="http://schemas.openxmlformats.org/officeDocument/2006/relationships/image" Target="../media/image49.jpeg"/><Relationship Id="rId5" Type="http://schemas.openxmlformats.org/officeDocument/2006/relationships/image" Target="../media/image45.jpeg"/><Relationship Id="rId10" Type="http://schemas.openxmlformats.org/officeDocument/2006/relationships/hyperlink" Target="http://www.amazon.com/gp/reader/0545042208/ref=sib_dp_pt" TargetMode="External"/><Relationship Id="rId4" Type="http://schemas.openxmlformats.org/officeDocument/2006/relationships/hyperlink" Target="http://www.amazon.com/gp/reader/0439443881/ref=sib_dp_pt" TargetMode="External"/><Relationship Id="rId9" Type="http://schemas.openxmlformats.org/officeDocument/2006/relationships/image" Target="../media/image48.jpe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hyperlink" Target="http://www.betterphoto.com/gallery/dynoGallDetail.asp?photoID=1594298&amp;catID=352&amp;contestCatID=&amp;rowNumber=12&amp;camID=" TargetMode="Externa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1.xml"/><Relationship Id="rId1" Type="http://schemas.openxmlformats.org/officeDocument/2006/relationships/slideLayout" Target="../slideLayouts/slideLayout16.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72.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wmf"/><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notesSlide" Target="../notesSlides/notesSlide52.xml"/><Relationship Id="rId1" Type="http://schemas.openxmlformats.org/officeDocument/2006/relationships/slideLayout" Target="../slideLayouts/slideLayout6.xml"/><Relationship Id="rId4" Type="http://schemas.openxmlformats.org/officeDocument/2006/relationships/image" Target="../media/image74.wmf"/></Relationships>
</file>

<file path=ppt/slides/_rels/slide9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s>
</file>

<file path=ppt/slides/_rels/slide9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4.vml"/></Relationships>
</file>

<file path=ppt/slides/_rels/slide9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5.vml"/></Relationships>
</file>

<file path=ppt/slides/_rels/slide96.x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3" Type="http://schemas.openxmlformats.org/officeDocument/2006/relationships/hyperlink" Target="http://www.amazon.com/gp/product/images/076362344X/sr=8-1/qid=1242059272/ref=dp_image_0?ie=UTF8&amp;n=283155&amp;s=books&amp;qid=1242059272&amp;sr=8-1"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80.jpeg"/></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ctrTitle" idx="4294967295"/>
          </p:nvPr>
        </p:nvSpPr>
        <p:spPr>
          <a:xfrm>
            <a:off x="228600" y="838200"/>
            <a:ext cx="8610600" cy="3489325"/>
          </a:xfrm>
        </p:spPr>
        <p:txBody>
          <a:bodyPr/>
          <a:lstStyle/>
          <a:p>
            <a:pPr eaLnBrk="1" hangingPunct="1"/>
            <a:r>
              <a:rPr lang="en-US" smtClean="0"/>
              <a:t/>
            </a:r>
            <a:br>
              <a:rPr lang="en-US" smtClean="0"/>
            </a:br>
            <a:r>
              <a:rPr lang="en-US" smtClean="0"/>
              <a:t/>
            </a:r>
            <a:br>
              <a:rPr lang="en-US" smtClean="0"/>
            </a:br>
            <a:r>
              <a:rPr lang="en-US" sz="2800" smtClean="0"/>
              <a:t>What is it? Why do we need it? What does it look like?</a:t>
            </a:r>
            <a:br>
              <a:rPr lang="en-US" sz="2800" smtClean="0"/>
            </a:br>
            <a:r>
              <a:rPr lang="en-US" sz="2800" smtClean="0"/>
              <a:t/>
            </a:r>
            <a:br>
              <a:rPr lang="en-US" sz="2800" smtClean="0"/>
            </a:br>
            <a:endParaRPr lang="en-US" sz="2800" smtClean="0"/>
          </a:p>
        </p:txBody>
      </p:sp>
      <p:sp>
        <p:nvSpPr>
          <p:cNvPr id="7171" name="Rectangle 3"/>
          <p:cNvSpPr>
            <a:spLocks noGrp="1" noChangeArrowheads="1"/>
          </p:cNvSpPr>
          <p:nvPr>
            <p:ph type="subTitle" idx="4294967295"/>
          </p:nvPr>
        </p:nvSpPr>
        <p:spPr>
          <a:xfrm>
            <a:off x="1143000" y="5410200"/>
            <a:ext cx="6553200" cy="914400"/>
          </a:xfrm>
        </p:spPr>
        <p:txBody>
          <a:bodyPr/>
          <a:lstStyle/>
          <a:p>
            <a:pPr marL="0" indent="0" algn="ctr" eaLnBrk="1" hangingPunct="1">
              <a:buFontTx/>
              <a:buNone/>
            </a:pPr>
            <a:r>
              <a:rPr lang="en-US" sz="2800" smtClean="0">
                <a:latin typeface="Times New Roman" pitchFamily="18" charset="0"/>
              </a:rPr>
              <a:t>Metropolitan Nashville Public Schools</a:t>
            </a:r>
          </a:p>
          <a:p>
            <a:pPr marL="0" indent="0" algn="ctr" eaLnBrk="1" hangingPunct="1">
              <a:buFontTx/>
              <a:buNone/>
            </a:pPr>
            <a:r>
              <a:rPr lang="en-US" sz="2800" smtClean="0">
                <a:latin typeface="Times New Roman" pitchFamily="18" charset="0"/>
              </a:rPr>
              <a:t>     Department of Exceptional Education</a:t>
            </a:r>
          </a:p>
        </p:txBody>
      </p:sp>
      <p:pic>
        <p:nvPicPr>
          <p:cNvPr id="18436" name="Picture 4" descr="121490-881854-254"/>
          <p:cNvPicPr>
            <a:picLocks noChangeAspect="1" noChangeArrowheads="1"/>
          </p:cNvPicPr>
          <p:nvPr/>
        </p:nvPicPr>
        <p:blipFill>
          <a:blip r:embed="rId3"/>
          <a:srcRect/>
          <a:stretch>
            <a:fillRect/>
          </a:stretch>
        </p:blipFill>
        <p:spPr bwMode="auto">
          <a:xfrm>
            <a:off x="2209800" y="3276600"/>
            <a:ext cx="4663440" cy="1828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TextBox 6"/>
          <p:cNvSpPr txBox="1"/>
          <p:nvPr/>
        </p:nvSpPr>
        <p:spPr>
          <a:xfrm>
            <a:off x="228600" y="304800"/>
            <a:ext cx="8915400" cy="707886"/>
          </a:xfrm>
          <a:prstGeom prst="rect">
            <a:avLst/>
          </a:prstGeom>
          <a:noFill/>
        </p:spPr>
        <p:txBody>
          <a:bodyPr>
            <a:spAutoFit/>
          </a:bodyPr>
          <a:lstStyle/>
          <a:p>
            <a:pPr algn="ctr">
              <a:defRPr/>
            </a:pPr>
            <a:r>
              <a:rPr lang="en-US" sz="4000" dirty="0">
                <a:effectLst>
                  <a:glow rad="101600">
                    <a:schemeClr val="accent5">
                      <a:satMod val="175000"/>
                      <a:alpha val="40000"/>
                    </a:schemeClr>
                  </a:glow>
                  <a:reflection blurRad="6350" stA="50000" endA="300" endPos="50000" dist="29997" dir="5400000" sy="-100000" algn="bl" rotWithShape="0"/>
                </a:effectLst>
                <a:latin typeface="Britannic Bold" pitchFamily="34" charset="0"/>
              </a:rPr>
              <a:t>Differentiated Instruction Overview</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368300"/>
            <a:ext cx="8229600" cy="1384300"/>
          </a:xfrm>
        </p:spPr>
        <p:txBody>
          <a:bodyPr/>
          <a:lstStyle/>
          <a:p>
            <a:pPr eaLnBrk="1" hangingPunct="1"/>
            <a:r>
              <a:rPr lang="en-US" smtClean="0">
                <a:solidFill>
                  <a:srgbClr val="333333"/>
                </a:solidFill>
              </a:rPr>
              <a:t>Differentiated Instruction is. . . .</a:t>
            </a:r>
          </a:p>
        </p:txBody>
      </p:sp>
      <p:sp>
        <p:nvSpPr>
          <p:cNvPr id="34819" name="Rectangle 3"/>
          <p:cNvSpPr>
            <a:spLocks noGrp="1" noChangeArrowheads="1"/>
          </p:cNvSpPr>
          <p:nvPr>
            <p:ph type="body" idx="1"/>
          </p:nvPr>
        </p:nvSpPr>
        <p:spPr>
          <a:xfrm>
            <a:off x="304800" y="1828800"/>
            <a:ext cx="8229600" cy="4572000"/>
          </a:xfrm>
        </p:spPr>
        <p:txBody>
          <a:bodyPr/>
          <a:lstStyle/>
          <a:p>
            <a:pPr eaLnBrk="1" hangingPunct="1">
              <a:lnSpc>
                <a:spcPct val="90000"/>
              </a:lnSpc>
            </a:pPr>
            <a:r>
              <a:rPr lang="en-US" b="1" u="sng" smtClean="0">
                <a:solidFill>
                  <a:schemeClr val="hlink"/>
                </a:solidFill>
              </a:rPr>
              <a:t>Whatever works</a:t>
            </a:r>
            <a:r>
              <a:rPr lang="en-US" smtClean="0"/>
              <a:t> </a:t>
            </a:r>
            <a:r>
              <a:rPr lang="en-US" smtClean="0">
                <a:solidFill>
                  <a:srgbClr val="333333"/>
                </a:solidFill>
              </a:rPr>
              <a:t>to advance the student when the regular classroom approach doesn’t meet students’ needs.</a:t>
            </a:r>
            <a:r>
              <a:rPr lang="en-US" smtClean="0"/>
              <a:t>  </a:t>
            </a:r>
          </a:p>
          <a:p>
            <a:pPr eaLnBrk="1" hangingPunct="1">
              <a:lnSpc>
                <a:spcPct val="90000"/>
              </a:lnSpc>
            </a:pPr>
            <a:r>
              <a:rPr lang="en-US" smtClean="0">
                <a:solidFill>
                  <a:srgbClr val="333333"/>
                </a:solidFill>
              </a:rPr>
              <a:t>Designed to</a:t>
            </a:r>
            <a:r>
              <a:rPr lang="en-US" smtClean="0"/>
              <a:t> </a:t>
            </a:r>
            <a:r>
              <a:rPr lang="en-US" b="1" u="sng" smtClean="0">
                <a:solidFill>
                  <a:schemeClr val="hlink"/>
                </a:solidFill>
              </a:rPr>
              <a:t>tap into</a:t>
            </a:r>
            <a:r>
              <a:rPr lang="en-US" smtClean="0"/>
              <a:t> </a:t>
            </a:r>
            <a:r>
              <a:rPr lang="en-US" smtClean="0">
                <a:solidFill>
                  <a:srgbClr val="333333"/>
                </a:solidFill>
              </a:rPr>
              <a:t>different student</a:t>
            </a:r>
            <a:r>
              <a:rPr lang="en-US" smtClean="0"/>
              <a:t> </a:t>
            </a:r>
            <a:r>
              <a:rPr lang="en-US" b="1" u="sng" smtClean="0">
                <a:solidFill>
                  <a:schemeClr val="hlink"/>
                </a:solidFill>
              </a:rPr>
              <a:t>readiness levels</a:t>
            </a:r>
            <a:r>
              <a:rPr lang="en-US" smtClean="0"/>
              <a:t>, </a:t>
            </a:r>
            <a:r>
              <a:rPr lang="en-US" smtClean="0">
                <a:solidFill>
                  <a:srgbClr val="333333"/>
                </a:solidFill>
              </a:rPr>
              <a:t>interests, and learning profiles.</a:t>
            </a:r>
          </a:p>
          <a:p>
            <a:pPr eaLnBrk="1" hangingPunct="1">
              <a:lnSpc>
                <a:spcPct val="90000"/>
              </a:lnSpc>
            </a:pPr>
            <a:r>
              <a:rPr lang="en-US" smtClean="0">
                <a:solidFill>
                  <a:srgbClr val="333333"/>
                </a:solidFill>
              </a:rPr>
              <a:t>Teaching different students the content in different ways, based on</a:t>
            </a:r>
            <a:r>
              <a:rPr lang="en-US" smtClean="0"/>
              <a:t> </a:t>
            </a:r>
            <a:r>
              <a:rPr lang="en-US" b="1" u="sng" smtClean="0">
                <a:solidFill>
                  <a:schemeClr val="hlink"/>
                </a:solidFill>
              </a:rPr>
              <a:t>how students learn. </a:t>
            </a:r>
          </a:p>
          <a:p>
            <a:pPr eaLnBrk="1" hangingPunct="1">
              <a:lnSpc>
                <a:spcPct val="90000"/>
              </a:lnSpc>
              <a:buFontTx/>
              <a:buNone/>
            </a:pPr>
            <a:endParaRPr lang="en-US" b="1" u="sng" smtClean="0">
              <a:solidFill>
                <a:schemeClr val="hlink"/>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dissolve">
                                      <p:cBhvr>
                                        <p:cTn id="7" dur="500"/>
                                        <p:tgtEl>
                                          <p:spTgt spid="3481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4819">
                                            <p:txEl>
                                              <p:pRg st="0" end="0"/>
                                            </p:txEl>
                                          </p:spTgt>
                                        </p:tgtEl>
                                        <p:attrNameLst>
                                          <p:attrName>style.visibility</p:attrName>
                                        </p:attrNameLst>
                                      </p:cBhvr>
                                      <p:to>
                                        <p:strVal val="visible"/>
                                      </p:to>
                                    </p:set>
                                    <p:animEffect transition="in" filter="dissolve">
                                      <p:cBhvr>
                                        <p:cTn id="12" dur="500"/>
                                        <p:tgtEl>
                                          <p:spTgt spid="348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4819">
                                            <p:txEl>
                                              <p:pRg st="1" end="1"/>
                                            </p:txEl>
                                          </p:spTgt>
                                        </p:tgtEl>
                                        <p:attrNameLst>
                                          <p:attrName>style.visibility</p:attrName>
                                        </p:attrNameLst>
                                      </p:cBhvr>
                                      <p:to>
                                        <p:strVal val="visible"/>
                                      </p:to>
                                    </p:set>
                                    <p:animEffect transition="in" filter="dissolve">
                                      <p:cBhvr>
                                        <p:cTn id="17" dur="500"/>
                                        <p:tgtEl>
                                          <p:spTgt spid="3481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4819">
                                            <p:txEl>
                                              <p:pRg st="2" end="2"/>
                                            </p:txEl>
                                          </p:spTgt>
                                        </p:tgtEl>
                                        <p:attrNameLst>
                                          <p:attrName>style.visibility</p:attrName>
                                        </p:attrNameLst>
                                      </p:cBhvr>
                                      <p:to>
                                        <p:strVal val="visible"/>
                                      </p:to>
                                    </p:set>
                                    <p:animEffect transition="in" filter="dissolve">
                                      <p:cBhvr>
                                        <p:cTn id="22" dur="500"/>
                                        <p:tgtEl>
                                          <p:spTgt spid="348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228600" y="0"/>
            <a:ext cx="8229600" cy="1143000"/>
          </a:xfrm>
        </p:spPr>
        <p:txBody>
          <a:bodyPr/>
          <a:lstStyle/>
          <a:p>
            <a:pPr eaLnBrk="1" hangingPunct="1"/>
            <a:r>
              <a:rPr lang="en-US" smtClean="0"/>
              <a:t>Benefits of Flexible Grouping</a:t>
            </a:r>
          </a:p>
        </p:txBody>
      </p:sp>
      <p:sp>
        <p:nvSpPr>
          <p:cNvPr id="106499" name="Rectangle 3"/>
          <p:cNvSpPr>
            <a:spLocks noGrp="1" noChangeArrowheads="1"/>
          </p:cNvSpPr>
          <p:nvPr>
            <p:ph type="body" idx="1"/>
          </p:nvPr>
        </p:nvSpPr>
        <p:spPr>
          <a:xfrm>
            <a:off x="457200" y="1295400"/>
            <a:ext cx="8229600" cy="4530725"/>
          </a:xfrm>
        </p:spPr>
        <p:txBody>
          <a:bodyPr/>
          <a:lstStyle/>
          <a:p>
            <a:pPr>
              <a:spcBef>
                <a:spcPct val="0"/>
              </a:spcBef>
              <a:buClr>
                <a:schemeClr val="tx2"/>
              </a:buClr>
              <a:buFont typeface="Times" pitchFamily="18" charset="0"/>
              <a:buChar char="•"/>
            </a:pPr>
            <a:r>
              <a:rPr lang="en-US" smtClean="0"/>
              <a:t>Teacher becomes more of a </a:t>
            </a:r>
            <a:r>
              <a:rPr lang="en-US" smtClean="0">
                <a:latin typeface="Times New Roman" pitchFamily="18" charset="0"/>
              </a:rPr>
              <a:t>“</a:t>
            </a:r>
            <a:r>
              <a:rPr lang="en-US" smtClean="0"/>
              <a:t>facilitator</a:t>
            </a:r>
            <a:r>
              <a:rPr lang="en-US" smtClean="0">
                <a:latin typeface="Times New Roman" pitchFamily="18" charset="0"/>
              </a:rPr>
              <a:t>”</a:t>
            </a:r>
            <a:r>
              <a:rPr lang="en-US" smtClean="0"/>
              <a:t> of knowledge and skills</a:t>
            </a:r>
          </a:p>
          <a:p>
            <a:pPr>
              <a:spcBef>
                <a:spcPct val="0"/>
              </a:spcBef>
              <a:buClr>
                <a:schemeClr val="tx2"/>
              </a:buClr>
              <a:buFont typeface="Times" pitchFamily="18" charset="0"/>
              <a:buChar char="•"/>
            </a:pPr>
            <a:endParaRPr lang="en-US" smtClean="0"/>
          </a:p>
          <a:p>
            <a:pPr>
              <a:spcBef>
                <a:spcPct val="0"/>
              </a:spcBef>
              <a:buClr>
                <a:schemeClr val="tx2"/>
              </a:buClr>
              <a:buFont typeface="Times" pitchFamily="18" charset="0"/>
              <a:buChar char="•"/>
            </a:pPr>
            <a:r>
              <a:rPr lang="en-US" smtClean="0"/>
              <a:t>Removes the negatives and stigma of </a:t>
            </a:r>
            <a:r>
              <a:rPr lang="en-US" smtClean="0">
                <a:latin typeface="Times New Roman" pitchFamily="18" charset="0"/>
              </a:rPr>
              <a:t>“</a:t>
            </a:r>
            <a:r>
              <a:rPr lang="en-US" smtClean="0"/>
              <a:t>static</a:t>
            </a:r>
            <a:r>
              <a:rPr lang="en-US" smtClean="0">
                <a:latin typeface="Times New Roman" pitchFamily="18" charset="0"/>
              </a:rPr>
              <a:t>”</a:t>
            </a:r>
            <a:r>
              <a:rPr lang="en-US" smtClean="0"/>
              <a:t> groups, i.e. </a:t>
            </a:r>
            <a:r>
              <a:rPr lang="en-US" smtClean="0">
                <a:latin typeface="Times New Roman" pitchFamily="18" charset="0"/>
              </a:rPr>
              <a:t>“</a:t>
            </a:r>
            <a:r>
              <a:rPr lang="en-US" smtClean="0"/>
              <a:t>Once a buzzard, always a buzzard</a:t>
            </a:r>
            <a:r>
              <a:rPr lang="en-US" smtClean="0">
                <a:latin typeface="Times New Roman" pitchFamily="18" charset="0"/>
              </a:rPr>
              <a:t>”</a:t>
            </a:r>
            <a:r>
              <a:rPr lang="en-US" smtClean="0"/>
              <a:t> syndrome</a:t>
            </a:r>
          </a:p>
          <a:p>
            <a:pPr>
              <a:spcBef>
                <a:spcPct val="0"/>
              </a:spcBef>
              <a:buClr>
                <a:schemeClr val="tx2"/>
              </a:buClr>
              <a:buFont typeface="Times" pitchFamily="18" charset="0"/>
              <a:buChar char="•"/>
            </a:pPr>
            <a:endParaRPr lang="en-US" smtClean="0"/>
          </a:p>
          <a:p>
            <a:pPr>
              <a:spcBef>
                <a:spcPct val="0"/>
              </a:spcBef>
              <a:buClr>
                <a:schemeClr val="tx2"/>
              </a:buClr>
              <a:buFont typeface="Times" pitchFamily="18" charset="0"/>
              <a:buChar char="•"/>
            </a:pPr>
            <a:r>
              <a:rPr lang="en-US" smtClean="0"/>
              <a:t>Students see that they can and will progress as they learn.  Growth becomes a </a:t>
            </a:r>
            <a:r>
              <a:rPr lang="en-US" u="sng" smtClean="0"/>
              <a:t>visible</a:t>
            </a:r>
            <a:r>
              <a:rPr lang="en-US" smtClean="0"/>
              <a:t> and expected part of the classroom culture</a:t>
            </a:r>
          </a:p>
          <a:p>
            <a:pPr eaLnBrk="1" hangingPunct="1"/>
            <a:endParaRPr lang="en-US" smtClean="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eaLnBrk="1" hangingPunct="1"/>
            <a:r>
              <a:rPr lang="en-US" sz="2400" smtClean="0"/>
              <a:t/>
            </a:r>
            <a:br>
              <a:rPr lang="en-US" sz="2400" smtClean="0"/>
            </a:br>
            <a:r>
              <a:rPr lang="en-US" sz="2400" smtClean="0"/>
              <a:t/>
            </a:r>
            <a:br>
              <a:rPr lang="en-US" sz="2400" smtClean="0"/>
            </a:br>
            <a:endParaRPr lang="en-US" sz="2400" smtClean="0"/>
          </a:p>
        </p:txBody>
      </p:sp>
      <p:sp>
        <p:nvSpPr>
          <p:cNvPr id="175107" name="Rectangle 3"/>
          <p:cNvSpPr>
            <a:spLocks noGrp="1" noChangeArrowheads="1"/>
          </p:cNvSpPr>
          <p:nvPr>
            <p:ph type="body" idx="1"/>
          </p:nvPr>
        </p:nvSpPr>
        <p:spPr>
          <a:xfrm>
            <a:off x="685800" y="1600200"/>
            <a:ext cx="8001000" cy="4191000"/>
          </a:xfrm>
        </p:spPr>
        <p:txBody>
          <a:bodyPr/>
          <a:lstStyle/>
          <a:p>
            <a:pPr eaLnBrk="1" hangingPunct="1">
              <a:buFontTx/>
              <a:buNone/>
            </a:pPr>
            <a:r>
              <a:rPr lang="en-US" smtClean="0"/>
              <a:t>• Identifying similarities and differences through the use of Venn diagram</a:t>
            </a:r>
          </a:p>
          <a:p>
            <a:pPr eaLnBrk="1" hangingPunct="1">
              <a:buFontTx/>
              <a:buNone/>
            </a:pPr>
            <a:r>
              <a:rPr lang="en-US" smtClean="0"/>
              <a:t>• Differentiated by learner preference (learning styles) to make Venn diagrams in a variety of ways</a:t>
            </a:r>
          </a:p>
          <a:p>
            <a:pPr eaLnBrk="1" hangingPunct="1">
              <a:buFontTx/>
              <a:buNone/>
            </a:pPr>
            <a:r>
              <a:rPr lang="en-US" smtClean="0"/>
              <a:t>• Student reflections on learning styles</a:t>
            </a:r>
          </a:p>
          <a:p>
            <a:pPr eaLnBrk="1" hangingPunct="1">
              <a:buFontTx/>
              <a:buNone/>
            </a:pPr>
            <a:r>
              <a:rPr lang="en-US" smtClean="0"/>
              <a:t>• Team teaching </a:t>
            </a:r>
          </a:p>
        </p:txBody>
      </p:sp>
      <p:sp>
        <p:nvSpPr>
          <p:cNvPr id="175108" name="Text Box 4"/>
          <p:cNvSpPr txBox="1">
            <a:spLocks noChangeArrowheads="1"/>
          </p:cNvSpPr>
          <p:nvPr/>
        </p:nvSpPr>
        <p:spPr bwMode="auto">
          <a:xfrm>
            <a:off x="1828800" y="5867400"/>
            <a:ext cx="5638800" cy="384175"/>
          </a:xfrm>
          <a:prstGeom prst="rect">
            <a:avLst/>
          </a:prstGeom>
          <a:noFill/>
          <a:ln w="9525">
            <a:noFill/>
            <a:miter lim="800000"/>
            <a:headEnd/>
            <a:tailEnd/>
          </a:ln>
          <a:effectLst/>
        </p:spPr>
        <p:txBody>
          <a:bodyPr>
            <a:spAutoFit/>
          </a:bodyPr>
          <a:lstStyle/>
          <a:p>
            <a:pPr algn="ctr" eaLnBrk="1" hangingPunct="1">
              <a:lnSpc>
                <a:spcPct val="80000"/>
              </a:lnSpc>
              <a:spcBef>
                <a:spcPct val="20000"/>
              </a:spcBef>
              <a:buClr>
                <a:schemeClr val="tx1"/>
              </a:buClr>
              <a:buFontTx/>
              <a:buChar char="•"/>
              <a:defRPr/>
            </a:pPr>
            <a:r>
              <a:rPr lang="en-US" sz="2400">
                <a:solidFill>
                  <a:srgbClr val="3399FF"/>
                </a:solidFill>
                <a:effectLst>
                  <a:outerShdw blurRad="38100" dist="38100" dir="2700000" algn="tl">
                    <a:srgbClr val="C0C0C0"/>
                  </a:outerShdw>
                </a:effectLst>
                <a:latin typeface="Tahoma" pitchFamily="34" charset="0"/>
                <a:hlinkClick r:id="rId3"/>
              </a:rPr>
              <a:t>Video Clip</a:t>
            </a:r>
            <a:endParaRPr lang="en-US" sz="2400">
              <a:solidFill>
                <a:srgbClr val="3399FF"/>
              </a:solidFill>
              <a:latin typeface="Tahoma" pitchFamily="34" charset="0"/>
            </a:endParaRPr>
          </a:p>
        </p:txBody>
      </p:sp>
      <p:sp>
        <p:nvSpPr>
          <p:cNvPr id="107525" name="WordArt 5"/>
          <p:cNvSpPr>
            <a:spLocks noChangeArrowheads="1" noChangeShapeType="1" noTextEdit="1"/>
          </p:cNvSpPr>
          <p:nvPr/>
        </p:nvSpPr>
        <p:spPr bwMode="auto">
          <a:xfrm>
            <a:off x="1676400" y="533400"/>
            <a:ext cx="5410200" cy="1143000"/>
          </a:xfrm>
          <a:prstGeom prst="rect">
            <a:avLst/>
          </a:prstGeom>
        </p:spPr>
        <p:txBody>
          <a:bodyPr wrap="none" fromWordArt="1">
            <a:prstTxWarp prst="textPlain">
              <a:avLst>
                <a:gd name="adj" fmla="val 50000"/>
              </a:avLst>
            </a:prstTxWarp>
          </a:bodyPr>
          <a:lstStyle/>
          <a:p>
            <a:pPr algn="ctr"/>
            <a:r>
              <a:rPr lang="en-US" sz="3600" kern="10">
                <a:ln w="19050">
                  <a:solidFill>
                    <a:schemeClr val="tx1"/>
                  </a:solidFill>
                  <a:round/>
                  <a:headEnd/>
                  <a:tailEnd/>
                </a:ln>
                <a:solidFill>
                  <a:srgbClr val="3399FF"/>
                </a:solidFill>
                <a:effectLst>
                  <a:outerShdw dist="35921" dir="2700000" algn="ctr" rotWithShape="0">
                    <a:srgbClr val="990000"/>
                  </a:outerShdw>
                </a:effectLst>
                <a:latin typeface="Impact"/>
              </a:rPr>
              <a:t>Example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5106"/>
                                        </p:tgtEl>
                                        <p:attrNameLst>
                                          <p:attrName>style.visibility</p:attrName>
                                        </p:attrNameLst>
                                      </p:cBhvr>
                                      <p:to>
                                        <p:strVal val="visible"/>
                                      </p:to>
                                    </p:set>
                                    <p:animEffect transition="in" filter="fade">
                                      <p:cBhvr>
                                        <p:cTn id="7" dur="2000"/>
                                        <p:tgtEl>
                                          <p:spTgt spid="17510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5107">
                                            <p:txEl>
                                              <p:pRg st="0" end="0"/>
                                            </p:txEl>
                                          </p:spTgt>
                                        </p:tgtEl>
                                        <p:attrNameLst>
                                          <p:attrName>style.visibility</p:attrName>
                                        </p:attrNameLst>
                                      </p:cBhvr>
                                      <p:to>
                                        <p:strVal val="visible"/>
                                      </p:to>
                                    </p:set>
                                    <p:animEffect transition="in" filter="wipe(left)">
                                      <p:cBhvr>
                                        <p:cTn id="12" dur="500"/>
                                        <p:tgtEl>
                                          <p:spTgt spid="1751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5107">
                                            <p:txEl>
                                              <p:pRg st="1" end="1"/>
                                            </p:txEl>
                                          </p:spTgt>
                                        </p:tgtEl>
                                        <p:attrNameLst>
                                          <p:attrName>style.visibility</p:attrName>
                                        </p:attrNameLst>
                                      </p:cBhvr>
                                      <p:to>
                                        <p:strVal val="visible"/>
                                      </p:to>
                                    </p:set>
                                    <p:animEffect transition="in" filter="wipe(left)">
                                      <p:cBhvr>
                                        <p:cTn id="17" dur="500"/>
                                        <p:tgtEl>
                                          <p:spTgt spid="17510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75107">
                                            <p:txEl>
                                              <p:pRg st="2" end="2"/>
                                            </p:txEl>
                                          </p:spTgt>
                                        </p:tgtEl>
                                        <p:attrNameLst>
                                          <p:attrName>style.visibility</p:attrName>
                                        </p:attrNameLst>
                                      </p:cBhvr>
                                      <p:to>
                                        <p:strVal val="visible"/>
                                      </p:to>
                                    </p:set>
                                    <p:animEffect transition="in" filter="wipe(left)">
                                      <p:cBhvr>
                                        <p:cTn id="22" dur="500"/>
                                        <p:tgtEl>
                                          <p:spTgt spid="17510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75107">
                                            <p:txEl>
                                              <p:pRg st="3" end="3"/>
                                            </p:txEl>
                                          </p:spTgt>
                                        </p:tgtEl>
                                        <p:attrNameLst>
                                          <p:attrName>style.visibility</p:attrName>
                                        </p:attrNameLst>
                                      </p:cBhvr>
                                      <p:to>
                                        <p:strVal val="visible"/>
                                      </p:to>
                                    </p:set>
                                    <p:animEffect transition="in" filter="wipe(left)">
                                      <p:cBhvr>
                                        <p:cTn id="27" dur="500"/>
                                        <p:tgtEl>
                                          <p:spTgt spid="1751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6" grpId="0"/>
      <p:bldP spid="175107" grpId="0" build="p"/>
    </p:bld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8546" name="Picture 2" descr="calvin 001"/>
          <p:cNvPicPr>
            <a:picLocks noChangeAspect="1" noChangeArrowheads="1"/>
          </p:cNvPicPr>
          <p:nvPr/>
        </p:nvPicPr>
        <p:blipFill>
          <a:blip r:embed="rId3"/>
          <a:srcRect/>
          <a:stretch>
            <a:fillRect/>
          </a:stretch>
        </p:blipFill>
        <p:spPr bwMode="auto">
          <a:xfrm>
            <a:off x="228600" y="1066800"/>
            <a:ext cx="86106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eaLnBrk="1" hangingPunct="1"/>
            <a:r>
              <a:rPr lang="en-US" b="1" smtClean="0">
                <a:solidFill>
                  <a:schemeClr val="bg1"/>
                </a:solidFill>
              </a:rPr>
              <a:t>Where do I Go From Here?</a:t>
            </a:r>
            <a:br>
              <a:rPr lang="en-US" b="1" smtClean="0">
                <a:solidFill>
                  <a:schemeClr val="bg1"/>
                </a:solidFill>
              </a:rPr>
            </a:br>
            <a:r>
              <a:rPr lang="en-US" sz="3200" b="1" smtClean="0"/>
              <a:t>Some Tips for Implementing Differentiation in your Classroom</a:t>
            </a:r>
          </a:p>
        </p:txBody>
      </p:sp>
      <p:sp>
        <p:nvSpPr>
          <p:cNvPr id="179203" name="Rectangle 3"/>
          <p:cNvSpPr>
            <a:spLocks noGrp="1" noChangeArrowheads="1"/>
          </p:cNvSpPr>
          <p:nvPr>
            <p:ph type="body" idx="1"/>
          </p:nvPr>
        </p:nvSpPr>
        <p:spPr>
          <a:xfrm>
            <a:off x="685800" y="2362200"/>
            <a:ext cx="7772400" cy="4114800"/>
          </a:xfrm>
          <a:noFill/>
        </p:spPr>
        <p:txBody>
          <a:bodyPr/>
          <a:lstStyle/>
          <a:p>
            <a:pPr eaLnBrk="1" hangingPunct="1">
              <a:lnSpc>
                <a:spcPct val="90000"/>
              </a:lnSpc>
            </a:pPr>
            <a:r>
              <a:rPr lang="en-US" smtClean="0"/>
              <a:t>Start slowly</a:t>
            </a:r>
          </a:p>
          <a:p>
            <a:pPr eaLnBrk="1" hangingPunct="1">
              <a:lnSpc>
                <a:spcPct val="90000"/>
              </a:lnSpc>
            </a:pPr>
            <a:r>
              <a:rPr lang="en-US" smtClean="0"/>
              <a:t>Organize your classroom space</a:t>
            </a:r>
          </a:p>
        </p:txBody>
      </p:sp>
      <p:pic>
        <p:nvPicPr>
          <p:cNvPr id="109572" name="Picture 4" descr="Notebook 6"/>
          <p:cNvPicPr>
            <a:picLocks noChangeAspect="1" noChangeArrowheads="1"/>
          </p:cNvPicPr>
          <p:nvPr/>
        </p:nvPicPr>
        <p:blipFill>
          <a:blip r:embed="rId3"/>
          <a:srcRect/>
          <a:stretch>
            <a:fillRect/>
          </a:stretch>
        </p:blipFill>
        <p:spPr bwMode="auto">
          <a:xfrm>
            <a:off x="3048000" y="3657600"/>
            <a:ext cx="3300413" cy="2657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92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920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eaLnBrk="1" hangingPunct="1"/>
            <a:r>
              <a:rPr lang="en-US" b="1" smtClean="0">
                <a:solidFill>
                  <a:schemeClr val="bg1"/>
                </a:solidFill>
              </a:rPr>
              <a:t>Where do I Go From Here?</a:t>
            </a:r>
            <a:r>
              <a:rPr lang="en-US" b="1" smtClean="0"/>
              <a:t/>
            </a:r>
            <a:br>
              <a:rPr lang="en-US" b="1" smtClean="0"/>
            </a:br>
            <a:r>
              <a:rPr lang="en-US" sz="3200" b="1" smtClean="0"/>
              <a:t>Some Tips for Implementing Differentiation in your Classroom</a:t>
            </a:r>
          </a:p>
        </p:txBody>
      </p:sp>
      <p:sp>
        <p:nvSpPr>
          <p:cNvPr id="181251" name="Rectangle 3"/>
          <p:cNvSpPr>
            <a:spLocks noGrp="1" noChangeArrowheads="1"/>
          </p:cNvSpPr>
          <p:nvPr>
            <p:ph type="body" idx="1"/>
          </p:nvPr>
        </p:nvSpPr>
        <p:spPr>
          <a:xfrm>
            <a:off x="609600" y="1906588"/>
            <a:ext cx="7772400" cy="4108450"/>
          </a:xfrm>
          <a:noFill/>
        </p:spPr>
        <p:txBody>
          <a:bodyPr/>
          <a:lstStyle/>
          <a:p>
            <a:pPr eaLnBrk="1" hangingPunct="1">
              <a:lnSpc>
                <a:spcPct val="90000"/>
              </a:lnSpc>
            </a:pPr>
            <a:r>
              <a:rPr lang="en-US" smtClean="0"/>
              <a:t>Start student files</a:t>
            </a:r>
          </a:p>
          <a:p>
            <a:pPr eaLnBrk="1" hangingPunct="1">
              <a:lnSpc>
                <a:spcPct val="90000"/>
              </a:lnSpc>
            </a:pPr>
            <a:r>
              <a:rPr lang="en-US" smtClean="0"/>
              <a:t>Start student portfolios</a:t>
            </a:r>
          </a:p>
          <a:p>
            <a:pPr eaLnBrk="1" hangingPunct="1">
              <a:lnSpc>
                <a:spcPct val="90000"/>
              </a:lnSpc>
            </a:pPr>
            <a:r>
              <a:rPr lang="en-US" smtClean="0"/>
              <a:t>Use a clipboard</a:t>
            </a:r>
          </a:p>
          <a:p>
            <a:pPr eaLnBrk="1" hangingPunct="1">
              <a:lnSpc>
                <a:spcPct val="90000"/>
              </a:lnSpc>
            </a:pPr>
            <a:r>
              <a:rPr lang="en-US" smtClean="0"/>
              <a:t>Use of technology</a:t>
            </a:r>
          </a:p>
          <a:p>
            <a:pPr eaLnBrk="1" hangingPunct="1">
              <a:lnSpc>
                <a:spcPct val="90000"/>
              </a:lnSpc>
            </a:pPr>
            <a:r>
              <a:rPr lang="en-US" smtClean="0"/>
              <a:t>Start class with familiar tasks</a:t>
            </a:r>
          </a:p>
          <a:p>
            <a:pPr eaLnBrk="1" hangingPunct="1">
              <a:lnSpc>
                <a:spcPct val="90000"/>
              </a:lnSpc>
            </a:pPr>
            <a:r>
              <a:rPr lang="en-US" smtClean="0"/>
              <a:t>Use task cards, a tape recorder, or an overhead for directions</a:t>
            </a:r>
          </a:p>
          <a:p>
            <a:pPr eaLnBrk="1" hangingPunct="1">
              <a:lnSpc>
                <a:spcPct val="90000"/>
              </a:lnSpc>
            </a:pPr>
            <a:r>
              <a:rPr lang="en-US" smtClean="0"/>
              <a:t>Have systems for student questions</a:t>
            </a:r>
          </a:p>
        </p:txBody>
      </p:sp>
      <p:pic>
        <p:nvPicPr>
          <p:cNvPr id="110596" name="Picture 4" descr="Notebook 6"/>
          <p:cNvPicPr>
            <a:picLocks noChangeAspect="1" noChangeArrowheads="1"/>
          </p:cNvPicPr>
          <p:nvPr/>
        </p:nvPicPr>
        <p:blipFill>
          <a:blip r:embed="rId3"/>
          <a:srcRect/>
          <a:stretch>
            <a:fillRect/>
          </a:stretch>
        </p:blipFill>
        <p:spPr bwMode="auto">
          <a:xfrm>
            <a:off x="6400800" y="2362200"/>
            <a:ext cx="1852613" cy="14922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12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12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12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125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125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125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125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1" grpId="0" build="p"/>
    </p:bldLst>
  </p:timing>
</p:sld>
</file>

<file path=ppt/slides/slide10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r>
              <a:rPr lang="en-US" b="1" smtClean="0"/>
              <a:t>Differentiated Lesson Plan </a:t>
            </a:r>
          </a:p>
        </p:txBody>
      </p:sp>
      <p:sp>
        <p:nvSpPr>
          <p:cNvPr id="111619" name="Rectangle 3"/>
          <p:cNvSpPr>
            <a:spLocks noGrp="1" noChangeArrowheads="1"/>
          </p:cNvSpPr>
          <p:nvPr>
            <p:ph type="body" idx="1"/>
          </p:nvPr>
        </p:nvSpPr>
        <p:spPr>
          <a:xfrm>
            <a:off x="457200" y="1600200"/>
            <a:ext cx="8229600" cy="755650"/>
          </a:xfrm>
        </p:spPr>
        <p:txBody>
          <a:bodyPr/>
          <a:lstStyle/>
          <a:p>
            <a:pPr algn="ctr" eaLnBrk="1" hangingPunct="1">
              <a:buFontTx/>
              <a:buNone/>
            </a:pPr>
            <a:r>
              <a:rPr lang="en-US" sz="2800" b="1" smtClean="0"/>
              <a:t>Science, Language Arts, Math, Social Studies</a:t>
            </a:r>
          </a:p>
        </p:txBody>
      </p:sp>
      <p:pic>
        <p:nvPicPr>
          <p:cNvPr id="111620" name="Picture 4" descr="index"/>
          <p:cNvPicPr>
            <a:picLocks noChangeAspect="1" noChangeArrowheads="1"/>
          </p:cNvPicPr>
          <p:nvPr/>
        </p:nvPicPr>
        <p:blipFill>
          <a:blip r:embed="rId3"/>
          <a:srcRect/>
          <a:stretch>
            <a:fillRect/>
          </a:stretch>
        </p:blipFill>
        <p:spPr bwMode="auto">
          <a:xfrm>
            <a:off x="1600200" y="2819400"/>
            <a:ext cx="6315075" cy="3605213"/>
          </a:xfrm>
          <a:prstGeom prst="rect">
            <a:avLst/>
          </a:prstGeom>
          <a:noFill/>
          <a:ln w="9525">
            <a:solidFill>
              <a:srgbClr val="333333"/>
            </a:solidFill>
            <a:miter lim="800000"/>
            <a:headEnd/>
            <a:tailEnd/>
          </a:ln>
        </p:spPr>
      </p:pic>
    </p:spTree>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Text Box 2"/>
          <p:cNvSpPr txBox="1">
            <a:spLocks noChangeArrowheads="1"/>
          </p:cNvSpPr>
          <p:nvPr/>
        </p:nvSpPr>
        <p:spPr bwMode="auto">
          <a:xfrm>
            <a:off x="685800" y="1295400"/>
            <a:ext cx="8153400" cy="4124206"/>
          </a:xfrm>
          <a:prstGeom prst="rect">
            <a:avLst/>
          </a:prstGeom>
          <a:noFill/>
          <a:ln w="9525">
            <a:noFill/>
            <a:miter lim="800000"/>
            <a:headEnd/>
            <a:tailEnd/>
          </a:ln>
        </p:spPr>
        <p:txBody>
          <a:bodyPr>
            <a:spAutoFit/>
          </a:bodyPr>
          <a:lstStyle/>
          <a:p>
            <a:pPr eaLnBrk="1" hangingPunct="1">
              <a:spcBef>
                <a:spcPct val="25000"/>
              </a:spcBef>
              <a:buClr>
                <a:schemeClr val="tx1"/>
              </a:buClr>
            </a:pPr>
            <a:endParaRPr lang="en-US" sz="3200" b="1" dirty="0">
              <a:solidFill>
                <a:srgbClr val="333333"/>
              </a:solidFill>
              <a:latin typeface="Jester" pitchFamily="2" charset="0"/>
            </a:endParaRPr>
          </a:p>
          <a:p>
            <a:pPr lvl="1" eaLnBrk="1" hangingPunct="1">
              <a:spcBef>
                <a:spcPct val="25000"/>
              </a:spcBef>
              <a:buClr>
                <a:schemeClr val="tx1"/>
              </a:buClr>
              <a:buFontTx/>
              <a:buChar char="•"/>
            </a:pPr>
            <a:r>
              <a:rPr lang="en-US" sz="4000" b="1" dirty="0">
                <a:solidFill>
                  <a:srgbClr val="333333"/>
                </a:solidFill>
                <a:latin typeface="Jester" pitchFamily="2" charset="0"/>
              </a:rPr>
              <a:t>3 Things you already </a:t>
            </a:r>
            <a:r>
              <a:rPr lang="en-US" sz="4000" b="1" dirty="0">
                <a:latin typeface="Jester" pitchFamily="2" charset="0"/>
              </a:rPr>
              <a:t>Know</a:t>
            </a:r>
            <a:r>
              <a:rPr lang="en-US" sz="4000" b="1" dirty="0">
                <a:solidFill>
                  <a:srgbClr val="333333"/>
                </a:solidFill>
                <a:latin typeface="Jester" pitchFamily="2" charset="0"/>
              </a:rPr>
              <a:t> about DI</a:t>
            </a:r>
          </a:p>
          <a:p>
            <a:pPr lvl="1" eaLnBrk="1" hangingPunct="1">
              <a:spcBef>
                <a:spcPct val="25000"/>
              </a:spcBef>
              <a:buClr>
                <a:schemeClr val="tx1"/>
              </a:buClr>
              <a:buFontTx/>
              <a:buChar char="•"/>
            </a:pPr>
            <a:r>
              <a:rPr lang="en-US" sz="4000" b="1" dirty="0">
                <a:solidFill>
                  <a:srgbClr val="333333"/>
                </a:solidFill>
                <a:latin typeface="Jester" pitchFamily="2" charset="0"/>
              </a:rPr>
              <a:t>2 Things you </a:t>
            </a:r>
            <a:r>
              <a:rPr lang="en-US" sz="4000" b="1" dirty="0">
                <a:latin typeface="Jester" pitchFamily="2" charset="0"/>
              </a:rPr>
              <a:t>Want</a:t>
            </a:r>
            <a:r>
              <a:rPr lang="en-US" sz="4000" b="1" dirty="0">
                <a:solidFill>
                  <a:srgbClr val="333333"/>
                </a:solidFill>
                <a:latin typeface="Jester" pitchFamily="2" charset="0"/>
              </a:rPr>
              <a:t> to know more about DI</a:t>
            </a:r>
          </a:p>
          <a:p>
            <a:pPr lvl="1" eaLnBrk="1" hangingPunct="1">
              <a:spcBef>
                <a:spcPct val="25000"/>
              </a:spcBef>
              <a:buClr>
                <a:schemeClr val="tx1"/>
              </a:buClr>
              <a:buFontTx/>
              <a:buChar char="•"/>
            </a:pPr>
            <a:r>
              <a:rPr lang="en-US" sz="4000" b="1" dirty="0">
                <a:solidFill>
                  <a:srgbClr val="333333"/>
                </a:solidFill>
                <a:latin typeface="Jester" pitchFamily="2" charset="0"/>
              </a:rPr>
              <a:t>1 Thing you </a:t>
            </a:r>
            <a:r>
              <a:rPr lang="en-US" sz="4000" b="1" dirty="0">
                <a:latin typeface="Jester" pitchFamily="2" charset="0"/>
              </a:rPr>
              <a:t>Learned</a:t>
            </a:r>
            <a:r>
              <a:rPr lang="en-US" sz="4000" b="1" dirty="0">
                <a:solidFill>
                  <a:srgbClr val="333333"/>
                </a:solidFill>
                <a:latin typeface="Jester" pitchFamily="2" charset="0"/>
              </a:rPr>
              <a:t> about DI</a:t>
            </a:r>
          </a:p>
        </p:txBody>
      </p:sp>
      <p:sp>
        <p:nvSpPr>
          <p:cNvPr id="113668" name="WordArt 4"/>
          <p:cNvSpPr>
            <a:spLocks noChangeArrowheads="1" noChangeShapeType="1" noTextEdit="1"/>
          </p:cNvSpPr>
          <p:nvPr/>
        </p:nvSpPr>
        <p:spPr bwMode="auto">
          <a:xfrm>
            <a:off x="2057400" y="381000"/>
            <a:ext cx="4495800" cy="11430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3-2-1</a:t>
            </a:r>
          </a:p>
        </p:txBody>
      </p: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395288" y="609600"/>
            <a:ext cx="8266112" cy="1143000"/>
          </a:xfrm>
        </p:spPr>
        <p:txBody>
          <a:bodyPr/>
          <a:lstStyle/>
          <a:p>
            <a:pPr eaLnBrk="1" hangingPunct="1"/>
            <a:r>
              <a:rPr lang="en-US" smtClean="0">
                <a:latin typeface="Comic Sans MS" pitchFamily="66" charset="0"/>
              </a:rPr>
              <a:t>A                 Day in a D.I. Class</a:t>
            </a:r>
          </a:p>
        </p:txBody>
      </p:sp>
      <p:sp>
        <p:nvSpPr>
          <p:cNvPr id="189443" name="Rectangle 3"/>
          <p:cNvSpPr>
            <a:spLocks noGrp="1" noChangeArrowheads="1"/>
          </p:cNvSpPr>
          <p:nvPr>
            <p:ph type="body" idx="1"/>
          </p:nvPr>
        </p:nvSpPr>
        <p:spPr>
          <a:xfrm>
            <a:off x="685800" y="1828800"/>
            <a:ext cx="7772400" cy="4262438"/>
          </a:xfrm>
        </p:spPr>
        <p:txBody>
          <a:bodyPr/>
          <a:lstStyle/>
          <a:p>
            <a:pPr eaLnBrk="1" hangingPunct="1">
              <a:lnSpc>
                <a:spcPct val="90000"/>
              </a:lnSpc>
            </a:pPr>
            <a:r>
              <a:rPr lang="en-US" smtClean="0">
                <a:latin typeface="Comic Sans MS" pitchFamily="66" charset="0"/>
              </a:rPr>
              <a:t>Predictable, not rigid.</a:t>
            </a:r>
          </a:p>
          <a:p>
            <a:pPr eaLnBrk="1" hangingPunct="1">
              <a:lnSpc>
                <a:spcPct val="90000"/>
              </a:lnSpc>
            </a:pPr>
            <a:r>
              <a:rPr lang="en-US" smtClean="0">
                <a:latin typeface="Comic Sans MS" pitchFamily="66" charset="0"/>
              </a:rPr>
              <a:t>Procedures are defined and in place- students assume responsibility.</a:t>
            </a:r>
          </a:p>
          <a:p>
            <a:pPr eaLnBrk="1" hangingPunct="1">
              <a:lnSpc>
                <a:spcPct val="90000"/>
              </a:lnSpc>
            </a:pPr>
            <a:r>
              <a:rPr lang="en-US" smtClean="0">
                <a:latin typeface="Comic Sans MS" pitchFamily="66" charset="0"/>
              </a:rPr>
              <a:t>Voice and choice: students are using a variety of materials and they are doing what the have decided.</a:t>
            </a:r>
          </a:p>
          <a:p>
            <a:pPr eaLnBrk="1" hangingPunct="1">
              <a:lnSpc>
                <a:spcPct val="90000"/>
              </a:lnSpc>
            </a:pPr>
            <a:r>
              <a:rPr lang="en-US" smtClean="0">
                <a:latin typeface="Comic Sans MS" pitchFamily="66" charset="0"/>
              </a:rPr>
              <a:t>Flexible grouping occurs regularly.</a:t>
            </a:r>
          </a:p>
          <a:p>
            <a:pPr eaLnBrk="1" hangingPunct="1">
              <a:lnSpc>
                <a:spcPct val="90000"/>
              </a:lnSpc>
            </a:pPr>
            <a:r>
              <a:rPr lang="en-US" smtClean="0">
                <a:latin typeface="Comic Sans MS" pitchFamily="66" charset="0"/>
              </a:rPr>
              <a:t> There is daily reflection on learning.</a:t>
            </a:r>
          </a:p>
        </p:txBody>
      </p:sp>
      <p:sp>
        <p:nvSpPr>
          <p:cNvPr id="114692" name="WordArt 4"/>
          <p:cNvSpPr>
            <a:spLocks noChangeArrowheads="1" noChangeShapeType="1" noTextEdit="1"/>
          </p:cNvSpPr>
          <p:nvPr/>
        </p:nvSpPr>
        <p:spPr bwMode="auto">
          <a:xfrm>
            <a:off x="1524000" y="838200"/>
            <a:ext cx="2286000" cy="647700"/>
          </a:xfrm>
          <a:prstGeom prst="rect">
            <a:avLst/>
          </a:prstGeom>
        </p:spPr>
        <p:txBody>
          <a:bodyPr wrap="none" fromWordArt="1">
            <a:prstTxWarp prst="textPlain">
              <a:avLst>
                <a:gd name="adj" fmla="val 50000"/>
              </a:avLst>
            </a:prstTxWarp>
          </a:bodyPr>
          <a:lstStyle/>
          <a:p>
            <a:pPr algn="ctr"/>
            <a:r>
              <a:rPr lang="en-US"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"Typical"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89442"/>
                                        </p:tgtEl>
                                        <p:attrNameLst>
                                          <p:attrName>style.visibility</p:attrName>
                                        </p:attrNameLst>
                                      </p:cBhvr>
                                      <p:to>
                                        <p:strVal val="visible"/>
                                      </p:to>
                                    </p:set>
                                    <p:animEffect transition="in" filter="randombar(horizontal)">
                                      <p:cBhvr>
                                        <p:cTn id="7" dur="600">
                                          <p:stCondLst>
                                            <p:cond delay="0"/>
                                          </p:stCondLst>
                                        </p:cTn>
                                        <p:tgtEl>
                                          <p:spTgt spid="18944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89443">
                                            <p:txEl>
                                              <p:pRg st="0" end="0"/>
                                            </p:txEl>
                                          </p:spTgt>
                                        </p:tgtEl>
                                        <p:attrNameLst>
                                          <p:attrName>style.visibility</p:attrName>
                                        </p:attrNameLst>
                                      </p:cBhvr>
                                      <p:to>
                                        <p:strVal val="visible"/>
                                      </p:to>
                                    </p:set>
                                    <p:animEffect transition="in" filter="randombar(horizontal)">
                                      <p:cBhvr>
                                        <p:cTn id="12" dur="500"/>
                                        <p:tgtEl>
                                          <p:spTgt spid="1894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89443">
                                            <p:txEl>
                                              <p:pRg st="1" end="1"/>
                                            </p:txEl>
                                          </p:spTgt>
                                        </p:tgtEl>
                                        <p:attrNameLst>
                                          <p:attrName>style.visibility</p:attrName>
                                        </p:attrNameLst>
                                      </p:cBhvr>
                                      <p:to>
                                        <p:strVal val="visible"/>
                                      </p:to>
                                    </p:set>
                                    <p:animEffect transition="in" filter="randombar(horizontal)">
                                      <p:cBhvr>
                                        <p:cTn id="17" dur="500"/>
                                        <p:tgtEl>
                                          <p:spTgt spid="18944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89443">
                                            <p:txEl>
                                              <p:pRg st="2" end="2"/>
                                            </p:txEl>
                                          </p:spTgt>
                                        </p:tgtEl>
                                        <p:attrNameLst>
                                          <p:attrName>style.visibility</p:attrName>
                                        </p:attrNameLst>
                                      </p:cBhvr>
                                      <p:to>
                                        <p:strVal val="visible"/>
                                      </p:to>
                                    </p:set>
                                    <p:animEffect transition="in" filter="randombar(horizontal)">
                                      <p:cBhvr>
                                        <p:cTn id="22" dur="500"/>
                                        <p:tgtEl>
                                          <p:spTgt spid="18944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89443">
                                            <p:txEl>
                                              <p:pRg st="3" end="3"/>
                                            </p:txEl>
                                          </p:spTgt>
                                        </p:tgtEl>
                                        <p:attrNameLst>
                                          <p:attrName>style.visibility</p:attrName>
                                        </p:attrNameLst>
                                      </p:cBhvr>
                                      <p:to>
                                        <p:strVal val="visible"/>
                                      </p:to>
                                    </p:set>
                                    <p:animEffect transition="in" filter="randombar(horizontal)">
                                      <p:cBhvr>
                                        <p:cTn id="27" dur="500"/>
                                        <p:tgtEl>
                                          <p:spTgt spid="18944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89443">
                                            <p:txEl>
                                              <p:pRg st="4" end="4"/>
                                            </p:txEl>
                                          </p:spTgt>
                                        </p:tgtEl>
                                        <p:attrNameLst>
                                          <p:attrName>style.visibility</p:attrName>
                                        </p:attrNameLst>
                                      </p:cBhvr>
                                      <p:to>
                                        <p:strVal val="visible"/>
                                      </p:to>
                                    </p:set>
                                    <p:animEffect transition="in" filter="randombar(horizontal)">
                                      <p:cBhvr>
                                        <p:cTn id="32" dur="500"/>
                                        <p:tgtEl>
                                          <p:spTgt spid="1894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2" grpId="0"/>
      <p:bldP spid="189443" grpId="0" build="p"/>
    </p:bld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5714" name="Picture 2" descr="modernteacher"/>
          <p:cNvPicPr>
            <a:picLocks noChangeAspect="1" noChangeArrowheads="1"/>
          </p:cNvPicPr>
          <p:nvPr/>
        </p:nvPicPr>
        <p:blipFill>
          <a:blip r:embed="rId3"/>
          <a:srcRect/>
          <a:stretch>
            <a:fillRect/>
          </a:stretch>
        </p:blipFill>
        <p:spPr bwMode="auto">
          <a:xfrm>
            <a:off x="457200" y="685800"/>
            <a:ext cx="85344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3538" name="Rectangle 2"/>
          <p:cNvSpPr>
            <a:spLocks noGrp="1" noChangeArrowheads="1"/>
          </p:cNvSpPr>
          <p:nvPr>
            <p:ph type="body" idx="1"/>
          </p:nvPr>
        </p:nvSpPr>
        <p:spPr>
          <a:xfrm>
            <a:off x="685800" y="487363"/>
            <a:ext cx="7772400" cy="5608637"/>
          </a:xfrm>
        </p:spPr>
        <p:txBody>
          <a:bodyPr/>
          <a:lstStyle/>
          <a:p>
            <a:pPr algn="ctr" eaLnBrk="1" hangingPunct="1">
              <a:buFontTx/>
              <a:buNone/>
            </a:pPr>
            <a:r>
              <a:rPr lang="en-US" sz="4400" smtClean="0">
                <a:latin typeface="Subway" pitchFamily="2" charset="0"/>
              </a:rPr>
              <a:t>Students in a differentiated classroom do not need to work the system . . . . .</a:t>
            </a:r>
          </a:p>
          <a:p>
            <a:pPr algn="ctr" eaLnBrk="1" hangingPunct="1">
              <a:buFontTx/>
              <a:buNone/>
            </a:pPr>
            <a:r>
              <a:rPr lang="en-US" sz="4400" smtClean="0">
                <a:latin typeface="Subway" pitchFamily="2" charset="0"/>
              </a:rPr>
              <a:t>because the system works for them!</a:t>
            </a:r>
          </a:p>
          <a:p>
            <a:pPr algn="ctr" eaLnBrk="1" hangingPunct="1">
              <a:buFontTx/>
              <a:buNone/>
            </a:pPr>
            <a:endParaRPr lang="en-US" sz="4400" smtClean="0">
              <a:latin typeface="Subway" pitchFamily="2" charset="0"/>
            </a:endParaRPr>
          </a:p>
        </p:txBody>
      </p:sp>
      <p:pic>
        <p:nvPicPr>
          <p:cNvPr id="116739" name="Picture 3" descr="j0288928"/>
          <p:cNvPicPr>
            <a:picLocks noChangeAspect="1" noChangeArrowheads="1" noCrop="1"/>
          </p:cNvPicPr>
          <p:nvPr/>
        </p:nvPicPr>
        <p:blipFill>
          <a:blip r:embed="rId3"/>
          <a:srcRect/>
          <a:stretch>
            <a:fillRect/>
          </a:stretch>
        </p:blipFill>
        <p:spPr bwMode="auto">
          <a:xfrm>
            <a:off x="3505200" y="4114800"/>
            <a:ext cx="2384425" cy="22574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3538">
                                            <p:txEl>
                                              <p:pRg st="0" end="0"/>
                                            </p:txEl>
                                          </p:spTgt>
                                        </p:tgtEl>
                                        <p:attrNameLst>
                                          <p:attrName>style.visibility</p:attrName>
                                        </p:attrNameLst>
                                      </p:cBhvr>
                                      <p:to>
                                        <p:strVal val="visible"/>
                                      </p:to>
                                    </p:set>
                                    <p:animEffect transition="in" filter="wipe(left)">
                                      <p:cBhvr>
                                        <p:cTn id="7" dur="500"/>
                                        <p:tgtEl>
                                          <p:spTgt spid="1935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3538">
                                            <p:txEl>
                                              <p:pRg st="1" end="1"/>
                                            </p:txEl>
                                          </p:spTgt>
                                        </p:tgtEl>
                                        <p:attrNameLst>
                                          <p:attrName>style.visibility</p:attrName>
                                        </p:attrNameLst>
                                      </p:cBhvr>
                                      <p:to>
                                        <p:strVal val="visible"/>
                                      </p:to>
                                    </p:set>
                                    <p:animEffect transition="in" filter="wipe(left)">
                                      <p:cBhvr>
                                        <p:cTn id="12" dur="500"/>
                                        <p:tgtEl>
                                          <p:spTgt spid="1935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8"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533400" y="838200"/>
            <a:ext cx="8215313" cy="649288"/>
          </a:xfrm>
        </p:spPr>
        <p:txBody>
          <a:bodyPr/>
          <a:lstStyle/>
          <a:p>
            <a:pPr eaLnBrk="1" hangingPunct="1"/>
            <a:r>
              <a:rPr lang="en-US" sz="4500" b="1" smtClean="0">
                <a:solidFill>
                  <a:srgbClr val="333333"/>
                </a:solidFill>
              </a:rPr>
              <a:t>Differentiation is a Philosophy</a:t>
            </a:r>
            <a:r>
              <a:rPr lang="en-US" sz="3700" smtClean="0"/>
              <a:t> </a:t>
            </a:r>
            <a:r>
              <a:rPr lang="en-US" sz="4000" b="1" u="sng" smtClean="0"/>
              <a:t/>
            </a:r>
            <a:br>
              <a:rPr lang="en-US" sz="4000" b="1" u="sng" smtClean="0"/>
            </a:br>
            <a:endParaRPr lang="en-US" sz="3700" smtClean="0"/>
          </a:p>
        </p:txBody>
      </p:sp>
      <p:sp>
        <p:nvSpPr>
          <p:cNvPr id="36867" name="Rectangle 3"/>
          <p:cNvSpPr>
            <a:spLocks noGrp="1" noChangeArrowheads="1"/>
          </p:cNvSpPr>
          <p:nvPr>
            <p:ph type="body" idx="1"/>
          </p:nvPr>
        </p:nvSpPr>
        <p:spPr>
          <a:xfrm>
            <a:off x="457200" y="1600200"/>
            <a:ext cx="8001000" cy="4008438"/>
          </a:xfrm>
        </p:spPr>
        <p:txBody>
          <a:bodyPr/>
          <a:lstStyle/>
          <a:p>
            <a:pPr eaLnBrk="1" hangingPunct="1">
              <a:lnSpc>
                <a:spcPct val="90000"/>
              </a:lnSpc>
            </a:pPr>
            <a:r>
              <a:rPr lang="en-US" sz="2800" dirty="0" smtClean="0">
                <a:solidFill>
                  <a:srgbClr val="333333"/>
                </a:solidFill>
              </a:rPr>
              <a:t>All students have areas of</a:t>
            </a:r>
            <a:r>
              <a:rPr lang="en-US" sz="2800" dirty="0" smtClean="0"/>
              <a:t> </a:t>
            </a:r>
            <a:r>
              <a:rPr lang="en-US" sz="2800" b="1" u="sng" dirty="0" smtClean="0">
                <a:solidFill>
                  <a:schemeClr val="hlink"/>
                </a:solidFill>
              </a:rPr>
              <a:t>strength</a:t>
            </a:r>
            <a:r>
              <a:rPr lang="en-US" sz="2800" dirty="0" smtClean="0">
                <a:solidFill>
                  <a:schemeClr val="hlink"/>
                </a:solidFill>
              </a:rPr>
              <a:t>.</a:t>
            </a:r>
          </a:p>
          <a:p>
            <a:pPr eaLnBrk="1" hangingPunct="1">
              <a:lnSpc>
                <a:spcPct val="90000"/>
              </a:lnSpc>
            </a:pPr>
            <a:r>
              <a:rPr lang="en-US" sz="2800" dirty="0" smtClean="0">
                <a:solidFill>
                  <a:srgbClr val="333333"/>
                </a:solidFill>
              </a:rPr>
              <a:t>All students have areas of</a:t>
            </a:r>
            <a:r>
              <a:rPr lang="en-US" sz="2800" dirty="0" smtClean="0"/>
              <a:t> </a:t>
            </a:r>
            <a:r>
              <a:rPr lang="en-US" sz="2800" b="1" u="sng" dirty="0" smtClean="0">
                <a:solidFill>
                  <a:schemeClr val="hlink"/>
                </a:solidFill>
              </a:rPr>
              <a:t>weakness</a:t>
            </a:r>
            <a:r>
              <a:rPr lang="en-US" sz="2800" dirty="0" smtClean="0">
                <a:solidFill>
                  <a:schemeClr val="hlink"/>
                </a:solidFill>
              </a:rPr>
              <a:t>.</a:t>
            </a:r>
          </a:p>
          <a:p>
            <a:pPr eaLnBrk="1" hangingPunct="1">
              <a:lnSpc>
                <a:spcPct val="90000"/>
              </a:lnSpc>
            </a:pPr>
            <a:r>
              <a:rPr lang="en-US" sz="2800" dirty="0" smtClean="0">
                <a:solidFill>
                  <a:srgbClr val="333333"/>
                </a:solidFill>
              </a:rPr>
              <a:t>Every brain is as</a:t>
            </a:r>
            <a:r>
              <a:rPr lang="en-US" sz="2800" b="1" dirty="0" smtClean="0"/>
              <a:t> </a:t>
            </a:r>
            <a:r>
              <a:rPr lang="en-US" sz="2800" b="1" u="sng" dirty="0" smtClean="0">
                <a:solidFill>
                  <a:schemeClr val="hlink"/>
                </a:solidFill>
              </a:rPr>
              <a:t>unique as a fingerprint.</a:t>
            </a:r>
          </a:p>
          <a:p>
            <a:pPr eaLnBrk="1" hangingPunct="1">
              <a:lnSpc>
                <a:spcPct val="90000"/>
              </a:lnSpc>
            </a:pPr>
            <a:r>
              <a:rPr lang="en-US" sz="2800" dirty="0" smtClean="0">
                <a:solidFill>
                  <a:srgbClr val="333333"/>
                </a:solidFill>
              </a:rPr>
              <a:t>Each student brings</a:t>
            </a:r>
            <a:r>
              <a:rPr lang="en-US" sz="2800" b="1" dirty="0" smtClean="0"/>
              <a:t> </a:t>
            </a:r>
            <a:r>
              <a:rPr lang="en-US" sz="2800" b="1" u="sng" dirty="0" smtClean="0">
                <a:solidFill>
                  <a:schemeClr val="hlink"/>
                </a:solidFill>
              </a:rPr>
              <a:t>prior knowledge</a:t>
            </a:r>
            <a:r>
              <a:rPr lang="en-US" sz="2800" dirty="0" smtClean="0"/>
              <a:t> </a:t>
            </a:r>
            <a:r>
              <a:rPr lang="en-US" sz="2800" dirty="0" smtClean="0">
                <a:solidFill>
                  <a:srgbClr val="333333"/>
                </a:solidFill>
              </a:rPr>
              <a:t>and</a:t>
            </a:r>
            <a:r>
              <a:rPr lang="en-US" sz="2800" dirty="0" smtClean="0"/>
              <a:t> </a:t>
            </a:r>
            <a:r>
              <a:rPr lang="en-US" sz="2800" b="1" u="sng" dirty="0" smtClean="0">
                <a:solidFill>
                  <a:schemeClr val="hlink"/>
                </a:solidFill>
              </a:rPr>
              <a:t>experience</a:t>
            </a:r>
            <a:r>
              <a:rPr lang="en-US" sz="2800" dirty="0" smtClean="0"/>
              <a:t> </a:t>
            </a:r>
            <a:r>
              <a:rPr lang="en-US" sz="2800" dirty="0" smtClean="0">
                <a:solidFill>
                  <a:srgbClr val="333333"/>
                </a:solidFill>
              </a:rPr>
              <a:t>to a new learning situation.</a:t>
            </a:r>
          </a:p>
          <a:p>
            <a:pPr eaLnBrk="1" hangingPunct="1">
              <a:lnSpc>
                <a:spcPct val="90000"/>
              </a:lnSpc>
            </a:pPr>
            <a:r>
              <a:rPr lang="en-US" sz="2800" b="1" u="sng" dirty="0" smtClean="0">
                <a:solidFill>
                  <a:schemeClr val="hlink"/>
                </a:solidFill>
              </a:rPr>
              <a:t>Emotions</a:t>
            </a:r>
            <a:r>
              <a:rPr lang="en-US" sz="2800" b="1" dirty="0" smtClean="0"/>
              <a:t> </a:t>
            </a:r>
            <a:r>
              <a:rPr lang="en-US" sz="2800" dirty="0" smtClean="0">
                <a:solidFill>
                  <a:srgbClr val="333333"/>
                </a:solidFill>
              </a:rPr>
              <a:t>impact learning.</a:t>
            </a:r>
          </a:p>
          <a:p>
            <a:pPr eaLnBrk="1" hangingPunct="1">
              <a:lnSpc>
                <a:spcPct val="90000"/>
              </a:lnSpc>
            </a:pPr>
            <a:r>
              <a:rPr lang="en-US" sz="2800" dirty="0" smtClean="0">
                <a:solidFill>
                  <a:srgbClr val="333333"/>
                </a:solidFill>
              </a:rPr>
              <a:t>Learning is a</a:t>
            </a:r>
            <a:r>
              <a:rPr lang="en-US" sz="2800" dirty="0" smtClean="0"/>
              <a:t> </a:t>
            </a:r>
            <a:r>
              <a:rPr lang="en-US" sz="2800" b="1" u="sng" dirty="0" smtClean="0">
                <a:solidFill>
                  <a:schemeClr val="hlink"/>
                </a:solidFill>
              </a:rPr>
              <a:t>lifetime journey</a:t>
            </a:r>
            <a:r>
              <a:rPr lang="en-US" sz="2800" dirty="0" smtClean="0"/>
              <a:t>.</a:t>
            </a:r>
          </a:p>
          <a:p>
            <a:pPr eaLnBrk="1" hangingPunct="1">
              <a:lnSpc>
                <a:spcPct val="90000"/>
              </a:lnSpc>
            </a:pPr>
            <a:r>
              <a:rPr lang="en-US" sz="2800" b="1" u="sng" dirty="0" smtClean="0">
                <a:solidFill>
                  <a:schemeClr val="hlink"/>
                </a:solidFill>
              </a:rPr>
              <a:t>All students can learn</a:t>
            </a:r>
            <a:r>
              <a:rPr lang="en-US" sz="2800" dirty="0" smtClean="0">
                <a:solidFill>
                  <a:schemeClr val="hlink"/>
                </a:solidFill>
              </a:rPr>
              <a:t>!</a:t>
            </a:r>
          </a:p>
          <a:p>
            <a:pPr algn="ctr" eaLnBrk="1" hangingPunct="1">
              <a:lnSpc>
                <a:spcPct val="90000"/>
              </a:lnSpc>
              <a:buFontTx/>
              <a:buNone/>
            </a:pPr>
            <a:r>
              <a:rPr lang="en-US" sz="2800" b="1" dirty="0" smtClean="0">
                <a:hlinkClick r:id="rId3"/>
              </a:rPr>
              <a:t>DO YOU BELIEVE?</a:t>
            </a:r>
            <a:endParaRPr lang="en-US" sz="2800"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2000"/>
                                        <p:tgtEl>
                                          <p:spTgt spid="368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867">
                                            <p:txEl>
                                              <p:pRg st="0" end="0"/>
                                            </p:txEl>
                                          </p:spTgt>
                                        </p:tgtEl>
                                        <p:attrNameLst>
                                          <p:attrName>style.visibility</p:attrName>
                                        </p:attrNameLst>
                                      </p:cBhvr>
                                      <p:to>
                                        <p:strVal val="visible"/>
                                      </p:to>
                                    </p:set>
                                    <p:animEffect transition="in" filter="fade">
                                      <p:cBhvr>
                                        <p:cTn id="12" dur="2000"/>
                                        <p:tgtEl>
                                          <p:spTgt spid="3686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867">
                                            <p:txEl>
                                              <p:pRg st="1" end="1"/>
                                            </p:txEl>
                                          </p:spTgt>
                                        </p:tgtEl>
                                        <p:attrNameLst>
                                          <p:attrName>style.visibility</p:attrName>
                                        </p:attrNameLst>
                                      </p:cBhvr>
                                      <p:to>
                                        <p:strVal val="visible"/>
                                      </p:to>
                                    </p:set>
                                    <p:animEffect transition="in" filter="fade">
                                      <p:cBhvr>
                                        <p:cTn id="17" dur="2000"/>
                                        <p:tgtEl>
                                          <p:spTgt spid="3686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6867">
                                            <p:txEl>
                                              <p:pRg st="2" end="2"/>
                                            </p:txEl>
                                          </p:spTgt>
                                        </p:tgtEl>
                                        <p:attrNameLst>
                                          <p:attrName>style.visibility</p:attrName>
                                        </p:attrNameLst>
                                      </p:cBhvr>
                                      <p:to>
                                        <p:strVal val="visible"/>
                                      </p:to>
                                    </p:set>
                                    <p:animEffect transition="in" filter="fade">
                                      <p:cBhvr>
                                        <p:cTn id="22" dur="2000"/>
                                        <p:tgtEl>
                                          <p:spTgt spid="3686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6867">
                                            <p:txEl>
                                              <p:pRg st="3" end="3"/>
                                            </p:txEl>
                                          </p:spTgt>
                                        </p:tgtEl>
                                        <p:attrNameLst>
                                          <p:attrName>style.visibility</p:attrName>
                                        </p:attrNameLst>
                                      </p:cBhvr>
                                      <p:to>
                                        <p:strVal val="visible"/>
                                      </p:to>
                                    </p:set>
                                    <p:animEffect transition="in" filter="fade">
                                      <p:cBhvr>
                                        <p:cTn id="27" dur="2000"/>
                                        <p:tgtEl>
                                          <p:spTgt spid="3686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6867">
                                            <p:txEl>
                                              <p:pRg st="4" end="4"/>
                                            </p:txEl>
                                          </p:spTgt>
                                        </p:tgtEl>
                                        <p:attrNameLst>
                                          <p:attrName>style.visibility</p:attrName>
                                        </p:attrNameLst>
                                      </p:cBhvr>
                                      <p:to>
                                        <p:strVal val="visible"/>
                                      </p:to>
                                    </p:set>
                                    <p:animEffect transition="in" filter="fade">
                                      <p:cBhvr>
                                        <p:cTn id="32" dur="2000"/>
                                        <p:tgtEl>
                                          <p:spTgt spid="36867">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6867">
                                            <p:txEl>
                                              <p:pRg st="5" end="5"/>
                                            </p:txEl>
                                          </p:spTgt>
                                        </p:tgtEl>
                                        <p:attrNameLst>
                                          <p:attrName>style.visibility</p:attrName>
                                        </p:attrNameLst>
                                      </p:cBhvr>
                                      <p:to>
                                        <p:strVal val="visible"/>
                                      </p:to>
                                    </p:set>
                                    <p:animEffect transition="in" filter="fade">
                                      <p:cBhvr>
                                        <p:cTn id="37" dur="2000"/>
                                        <p:tgtEl>
                                          <p:spTgt spid="36867">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6867">
                                            <p:txEl>
                                              <p:pRg st="6" end="6"/>
                                            </p:txEl>
                                          </p:spTgt>
                                        </p:tgtEl>
                                        <p:attrNameLst>
                                          <p:attrName>style.visibility</p:attrName>
                                        </p:attrNameLst>
                                      </p:cBhvr>
                                      <p:to>
                                        <p:strVal val="visible"/>
                                      </p:to>
                                    </p:set>
                                    <p:animEffect transition="in" filter="fade">
                                      <p:cBhvr>
                                        <p:cTn id="42" dur="2000"/>
                                        <p:tgtEl>
                                          <p:spTgt spid="36867">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6867">
                                            <p:txEl>
                                              <p:pRg st="7" end="7"/>
                                            </p:txEl>
                                          </p:spTgt>
                                        </p:tgtEl>
                                        <p:attrNameLst>
                                          <p:attrName>style.visibility</p:attrName>
                                        </p:attrNameLst>
                                      </p:cBhvr>
                                      <p:to>
                                        <p:strVal val="visible"/>
                                      </p:to>
                                    </p:set>
                                    <p:animEffect transition="in" filter="fade">
                                      <p:cBhvr>
                                        <p:cTn id="47" dur="2000"/>
                                        <p:tgtEl>
                                          <p:spTgt spid="3686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ext Box 2"/>
          <p:cNvSpPr txBox="1">
            <a:spLocks noChangeArrowheads="1"/>
          </p:cNvSpPr>
          <p:nvPr/>
        </p:nvSpPr>
        <p:spPr bwMode="auto">
          <a:xfrm>
            <a:off x="457200" y="685800"/>
            <a:ext cx="8077200" cy="5355312"/>
          </a:xfrm>
          <a:prstGeom prst="rect">
            <a:avLst/>
          </a:prstGeom>
          <a:noFill/>
          <a:ln w="9525">
            <a:noFill/>
            <a:miter lim="800000"/>
            <a:headEnd/>
            <a:tailEnd/>
          </a:ln>
        </p:spPr>
        <p:txBody>
          <a:bodyPr wrap="square">
            <a:spAutoFit/>
          </a:bodyPr>
          <a:lstStyle/>
          <a:p>
            <a:pPr algn="ctr">
              <a:spcBef>
                <a:spcPct val="50000"/>
              </a:spcBef>
            </a:pPr>
            <a:r>
              <a:rPr lang="en-US" sz="3600" dirty="0">
                <a:solidFill>
                  <a:srgbClr val="333333"/>
                </a:solidFill>
                <a:latin typeface="Century Schoolbook" pitchFamily="18" charset="0"/>
              </a:rPr>
              <a:t>“I like this class because there’s always something different going on all the time. Other classes are like peanut butter for lunch every single day. In this class, it’s like my teacher really knows how to cook. It’s like she runs a really good restaurant with a big menu.” </a:t>
            </a:r>
          </a:p>
          <a:p>
            <a:pPr algn="r">
              <a:spcBef>
                <a:spcPct val="50000"/>
              </a:spcBef>
            </a:pPr>
            <a:r>
              <a:rPr lang="en-US" sz="3600" dirty="0">
                <a:solidFill>
                  <a:srgbClr val="333333"/>
                </a:solidFill>
                <a:latin typeface="Century Schoolbook" pitchFamily="18" charset="0"/>
              </a:rPr>
              <a:t>~ 7</a:t>
            </a:r>
            <a:r>
              <a:rPr lang="en-US" sz="3600" baseline="30000" dirty="0">
                <a:solidFill>
                  <a:srgbClr val="333333"/>
                </a:solidFill>
                <a:latin typeface="Century Schoolbook" pitchFamily="18" charset="0"/>
              </a:rPr>
              <a:t>th</a:t>
            </a:r>
            <a:r>
              <a:rPr lang="en-US" sz="3600" dirty="0">
                <a:solidFill>
                  <a:srgbClr val="333333"/>
                </a:solidFill>
                <a:latin typeface="Century Schoolbook" pitchFamily="18" charset="0"/>
              </a:rPr>
              <a:t> grader</a:t>
            </a:r>
          </a:p>
        </p:txBody>
      </p:sp>
    </p:spTree>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457200" y="274638"/>
            <a:ext cx="8229600" cy="1085850"/>
          </a:xfrm>
        </p:spPr>
        <p:txBody>
          <a:bodyPr/>
          <a:lstStyle/>
          <a:p>
            <a:pPr eaLnBrk="1" hangingPunct="1"/>
            <a:r>
              <a:rPr lang="en-US" sz="2800" smtClean="0">
                <a:solidFill>
                  <a:schemeClr val="tx1"/>
                </a:solidFill>
              </a:rPr>
              <a:t>Think of DI as being out in the middle of a big body of water. What would you need to do?</a:t>
            </a:r>
          </a:p>
        </p:txBody>
      </p:sp>
      <p:sp>
        <p:nvSpPr>
          <p:cNvPr id="196611" name="Rectangle 3"/>
          <p:cNvSpPr>
            <a:spLocks noGrp="1" noChangeArrowheads="1"/>
          </p:cNvSpPr>
          <p:nvPr>
            <p:ph type="body" idx="1"/>
          </p:nvPr>
        </p:nvSpPr>
        <p:spPr>
          <a:xfrm>
            <a:off x="609600" y="1828800"/>
            <a:ext cx="8077200" cy="4800600"/>
          </a:xfrm>
        </p:spPr>
        <p:txBody>
          <a:bodyPr/>
          <a:lstStyle/>
          <a:p>
            <a:pPr eaLnBrk="1" hangingPunct="1">
              <a:lnSpc>
                <a:spcPct val="90000"/>
              </a:lnSpc>
            </a:pPr>
            <a:r>
              <a:rPr lang="en-US" sz="2800" i="1" smtClean="0">
                <a:solidFill>
                  <a:srgbClr val="333333"/>
                </a:solidFill>
              </a:rPr>
              <a:t>Find exactly where students are before you know how to take them someplace new.</a:t>
            </a:r>
          </a:p>
          <a:p>
            <a:pPr eaLnBrk="1" hangingPunct="1">
              <a:lnSpc>
                <a:spcPct val="90000"/>
              </a:lnSpc>
            </a:pPr>
            <a:r>
              <a:rPr lang="en-US" sz="2800" i="1" smtClean="0">
                <a:solidFill>
                  <a:schemeClr val="hlink"/>
                </a:solidFill>
              </a:rPr>
              <a:t>Organize your resources.</a:t>
            </a:r>
          </a:p>
          <a:p>
            <a:pPr eaLnBrk="1" hangingPunct="1">
              <a:lnSpc>
                <a:spcPct val="90000"/>
              </a:lnSpc>
            </a:pPr>
            <a:r>
              <a:rPr lang="en-US" sz="2800" i="1" smtClean="0">
                <a:solidFill>
                  <a:srgbClr val="CC0099"/>
                </a:solidFill>
              </a:rPr>
              <a:t>Adjust for varying degrees of depth.</a:t>
            </a:r>
          </a:p>
          <a:p>
            <a:pPr eaLnBrk="1" hangingPunct="1">
              <a:lnSpc>
                <a:spcPct val="90000"/>
              </a:lnSpc>
            </a:pPr>
            <a:r>
              <a:rPr lang="en-US" sz="2800" i="1" smtClean="0">
                <a:solidFill>
                  <a:schemeClr val="bg2"/>
                </a:solidFill>
              </a:rPr>
              <a:t>Support those who can’t keep their heads above water.</a:t>
            </a:r>
          </a:p>
          <a:p>
            <a:pPr eaLnBrk="1" hangingPunct="1">
              <a:lnSpc>
                <a:spcPct val="90000"/>
              </a:lnSpc>
            </a:pPr>
            <a:r>
              <a:rPr lang="en-US" sz="2800" i="1" smtClean="0">
                <a:solidFill>
                  <a:schemeClr val="hlink"/>
                </a:solidFill>
              </a:rPr>
              <a:t>Modify your strategy as you go.</a:t>
            </a:r>
          </a:p>
          <a:p>
            <a:pPr eaLnBrk="1" hangingPunct="1">
              <a:lnSpc>
                <a:spcPct val="90000"/>
              </a:lnSpc>
            </a:pPr>
            <a:r>
              <a:rPr lang="en-US" sz="2800" b="1" i="1" smtClean="0">
                <a:solidFill>
                  <a:srgbClr val="333333"/>
                </a:solidFill>
              </a:rPr>
              <a:t>Recognize there are different ways to reach the same destination.</a:t>
            </a:r>
            <a:endParaRPr lang="en-US" sz="2800" b="1" smtClean="0">
              <a:solidFill>
                <a:srgbClr val="333333"/>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6611">
                                            <p:txEl>
                                              <p:pRg st="0" end="0"/>
                                            </p:txEl>
                                          </p:spTgt>
                                        </p:tgtEl>
                                        <p:attrNameLst>
                                          <p:attrName>style.visibility</p:attrName>
                                        </p:attrNameLst>
                                      </p:cBhvr>
                                      <p:to>
                                        <p:strVal val="visible"/>
                                      </p:to>
                                    </p:set>
                                    <p:animEffect transition="in" filter="fade">
                                      <p:cBhvr>
                                        <p:cTn id="7" dur="1000"/>
                                        <p:tgtEl>
                                          <p:spTgt spid="196611">
                                            <p:txEl>
                                              <p:pRg st="0" end="0"/>
                                            </p:txEl>
                                          </p:spTgt>
                                        </p:tgtEl>
                                      </p:cBhvr>
                                    </p:animEffect>
                                    <p:anim calcmode="lin" valueType="num">
                                      <p:cBhvr>
                                        <p:cTn id="8" dur="1000" fill="hold"/>
                                        <p:tgtEl>
                                          <p:spTgt spid="19661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966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96611">
                                            <p:txEl>
                                              <p:pRg st="1" end="1"/>
                                            </p:txEl>
                                          </p:spTgt>
                                        </p:tgtEl>
                                        <p:attrNameLst>
                                          <p:attrName>style.visibility</p:attrName>
                                        </p:attrNameLst>
                                      </p:cBhvr>
                                      <p:to>
                                        <p:strVal val="visible"/>
                                      </p:to>
                                    </p:set>
                                    <p:animEffect transition="in" filter="fade">
                                      <p:cBhvr>
                                        <p:cTn id="14" dur="1000"/>
                                        <p:tgtEl>
                                          <p:spTgt spid="196611">
                                            <p:txEl>
                                              <p:pRg st="1" end="1"/>
                                            </p:txEl>
                                          </p:spTgt>
                                        </p:tgtEl>
                                      </p:cBhvr>
                                    </p:animEffect>
                                    <p:anim calcmode="lin" valueType="num">
                                      <p:cBhvr>
                                        <p:cTn id="15" dur="1000" fill="hold"/>
                                        <p:tgtEl>
                                          <p:spTgt spid="19661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966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96611">
                                            <p:txEl>
                                              <p:pRg st="2" end="2"/>
                                            </p:txEl>
                                          </p:spTgt>
                                        </p:tgtEl>
                                        <p:attrNameLst>
                                          <p:attrName>style.visibility</p:attrName>
                                        </p:attrNameLst>
                                      </p:cBhvr>
                                      <p:to>
                                        <p:strVal val="visible"/>
                                      </p:to>
                                    </p:set>
                                    <p:animEffect transition="in" filter="fade">
                                      <p:cBhvr>
                                        <p:cTn id="21" dur="1000"/>
                                        <p:tgtEl>
                                          <p:spTgt spid="196611">
                                            <p:txEl>
                                              <p:pRg st="2" end="2"/>
                                            </p:txEl>
                                          </p:spTgt>
                                        </p:tgtEl>
                                      </p:cBhvr>
                                    </p:animEffect>
                                    <p:anim calcmode="lin" valueType="num">
                                      <p:cBhvr>
                                        <p:cTn id="22" dur="1000" fill="hold"/>
                                        <p:tgtEl>
                                          <p:spTgt spid="19661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9661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96611">
                                            <p:txEl>
                                              <p:pRg st="3" end="3"/>
                                            </p:txEl>
                                          </p:spTgt>
                                        </p:tgtEl>
                                        <p:attrNameLst>
                                          <p:attrName>style.visibility</p:attrName>
                                        </p:attrNameLst>
                                      </p:cBhvr>
                                      <p:to>
                                        <p:strVal val="visible"/>
                                      </p:to>
                                    </p:set>
                                    <p:animEffect transition="in" filter="fade">
                                      <p:cBhvr>
                                        <p:cTn id="28" dur="1000"/>
                                        <p:tgtEl>
                                          <p:spTgt spid="196611">
                                            <p:txEl>
                                              <p:pRg st="3" end="3"/>
                                            </p:txEl>
                                          </p:spTgt>
                                        </p:tgtEl>
                                      </p:cBhvr>
                                    </p:animEffect>
                                    <p:anim calcmode="lin" valueType="num">
                                      <p:cBhvr>
                                        <p:cTn id="29" dur="1000" fill="hold"/>
                                        <p:tgtEl>
                                          <p:spTgt spid="196611">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9661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96611">
                                            <p:txEl>
                                              <p:pRg st="4" end="4"/>
                                            </p:txEl>
                                          </p:spTgt>
                                        </p:tgtEl>
                                        <p:attrNameLst>
                                          <p:attrName>style.visibility</p:attrName>
                                        </p:attrNameLst>
                                      </p:cBhvr>
                                      <p:to>
                                        <p:strVal val="visible"/>
                                      </p:to>
                                    </p:set>
                                    <p:animEffect transition="in" filter="fade">
                                      <p:cBhvr>
                                        <p:cTn id="35" dur="1000"/>
                                        <p:tgtEl>
                                          <p:spTgt spid="196611">
                                            <p:txEl>
                                              <p:pRg st="4" end="4"/>
                                            </p:txEl>
                                          </p:spTgt>
                                        </p:tgtEl>
                                      </p:cBhvr>
                                    </p:animEffect>
                                    <p:anim calcmode="lin" valueType="num">
                                      <p:cBhvr>
                                        <p:cTn id="36" dur="1000" fill="hold"/>
                                        <p:tgtEl>
                                          <p:spTgt spid="196611">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19661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96611">
                                            <p:txEl>
                                              <p:pRg st="5" end="5"/>
                                            </p:txEl>
                                          </p:spTgt>
                                        </p:tgtEl>
                                        <p:attrNameLst>
                                          <p:attrName>style.visibility</p:attrName>
                                        </p:attrNameLst>
                                      </p:cBhvr>
                                      <p:to>
                                        <p:strVal val="visible"/>
                                      </p:to>
                                    </p:set>
                                    <p:animEffect transition="in" filter="fade">
                                      <p:cBhvr>
                                        <p:cTn id="42" dur="1000"/>
                                        <p:tgtEl>
                                          <p:spTgt spid="196611">
                                            <p:txEl>
                                              <p:pRg st="5" end="5"/>
                                            </p:txEl>
                                          </p:spTgt>
                                        </p:tgtEl>
                                      </p:cBhvr>
                                    </p:animEffect>
                                    <p:anim calcmode="lin" valueType="num">
                                      <p:cBhvr>
                                        <p:cTn id="43" dur="1000" fill="hold"/>
                                        <p:tgtEl>
                                          <p:spTgt spid="196611">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19661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1" grpId="0"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eaLnBrk="1" hangingPunct="1"/>
            <a:r>
              <a:rPr lang="en-US" sz="5400" b="1" smtClean="0"/>
              <a:t>Remember…</a:t>
            </a:r>
          </a:p>
        </p:txBody>
      </p:sp>
      <p:sp>
        <p:nvSpPr>
          <p:cNvPr id="119811" name="Rectangle 3"/>
          <p:cNvSpPr>
            <a:spLocks noGrp="1" noChangeArrowheads="1"/>
          </p:cNvSpPr>
          <p:nvPr>
            <p:ph type="body" idx="1"/>
          </p:nvPr>
        </p:nvSpPr>
        <p:spPr>
          <a:xfrm>
            <a:off x="457200" y="1371600"/>
            <a:ext cx="8229600" cy="4525963"/>
          </a:xfrm>
        </p:spPr>
        <p:txBody>
          <a:bodyPr/>
          <a:lstStyle/>
          <a:p>
            <a:pPr eaLnBrk="1" hangingPunct="1">
              <a:buFontTx/>
              <a:buNone/>
            </a:pPr>
            <a:r>
              <a:rPr lang="en-US" sz="3600" smtClean="0"/>
              <a:t>	“A teacher in a differentiated classroom does not classify herself as someone who ‘already differentiates instruction.’ Rather, that teacher is fully aware that every hour of teaching, every day in the classroom can reveal one more way to make the classroom a better match for its learners.”</a:t>
            </a:r>
          </a:p>
        </p:txBody>
      </p:sp>
      <p:sp>
        <p:nvSpPr>
          <p:cNvPr id="119812" name="Text Box 4"/>
          <p:cNvSpPr txBox="1">
            <a:spLocks noChangeArrowheads="1"/>
          </p:cNvSpPr>
          <p:nvPr/>
        </p:nvSpPr>
        <p:spPr bwMode="auto">
          <a:xfrm>
            <a:off x="762000" y="6324600"/>
            <a:ext cx="8534400" cy="366713"/>
          </a:xfrm>
          <a:prstGeom prst="rect">
            <a:avLst/>
          </a:prstGeom>
          <a:noFill/>
          <a:ln w="9525">
            <a:noFill/>
            <a:miter lim="800000"/>
            <a:headEnd/>
            <a:tailEnd/>
          </a:ln>
        </p:spPr>
        <p:txBody>
          <a:bodyPr>
            <a:spAutoFit/>
          </a:bodyPr>
          <a:lstStyle/>
          <a:p>
            <a:pPr eaLnBrk="1" hangingPunct="1">
              <a:spcBef>
                <a:spcPct val="50000"/>
              </a:spcBef>
            </a:pPr>
            <a:r>
              <a:rPr lang="en-US">
                <a:latin typeface="Palatino" pitchFamily="18" charset="0"/>
              </a:rPr>
              <a:t>Tomlinson, C.A. (2001) </a:t>
            </a:r>
            <a:r>
              <a:rPr lang="en-US" i="1">
                <a:latin typeface="Palatino" pitchFamily="18" charset="0"/>
              </a:rPr>
              <a:t>How to Differentiate Instruction in Mixed-Ability Classrooms </a:t>
            </a:r>
            <a:endParaRPr lang="en-US">
              <a:latin typeface="Palatino" pitchFamily="18" charset="0"/>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sz="quarter"/>
          </p:nvPr>
        </p:nvSpPr>
        <p:spPr>
          <a:noFill/>
        </p:spPr>
        <p:txBody>
          <a:bodyPr anchor="b"/>
          <a:lstStyle/>
          <a:p>
            <a:pPr eaLnBrk="1" hangingPunct="1"/>
            <a:r>
              <a:rPr lang="en-US" sz="4200" b="1" smtClean="0">
                <a:latin typeface="Tw Cen MT" pitchFamily="34" charset="0"/>
              </a:rPr>
              <a:t>It can be done! </a:t>
            </a:r>
            <a:br>
              <a:rPr lang="en-US" sz="4200" b="1" smtClean="0">
                <a:latin typeface="Tw Cen MT" pitchFamily="34" charset="0"/>
              </a:rPr>
            </a:br>
            <a:r>
              <a:rPr lang="en-US" sz="4200" b="1" smtClean="0">
                <a:latin typeface="Tw Cen MT" pitchFamily="34" charset="0"/>
              </a:rPr>
              <a:t>Teachers who utilize DI find that:</a:t>
            </a:r>
            <a:endParaRPr lang="en-US" sz="4200" b="1" smtClean="0">
              <a:solidFill>
                <a:schemeClr val="tx1"/>
              </a:solidFill>
              <a:latin typeface="Tw Cen MT" pitchFamily="34" charset="0"/>
            </a:endParaRPr>
          </a:p>
        </p:txBody>
      </p:sp>
      <p:sp>
        <p:nvSpPr>
          <p:cNvPr id="120835" name="Rectangle 3"/>
          <p:cNvSpPr>
            <a:spLocks noGrp="1" noChangeArrowheads="1"/>
          </p:cNvSpPr>
          <p:nvPr>
            <p:ph sz="quarter" idx="1"/>
          </p:nvPr>
        </p:nvSpPr>
        <p:spPr>
          <a:xfrm>
            <a:off x="608013" y="1762125"/>
            <a:ext cx="6492875" cy="2101850"/>
          </a:xfrm>
        </p:spPr>
        <p:txBody>
          <a:bodyPr/>
          <a:lstStyle/>
          <a:p>
            <a:pPr eaLnBrk="1" hangingPunct="1">
              <a:lnSpc>
                <a:spcPct val="90000"/>
              </a:lnSpc>
              <a:spcBef>
                <a:spcPct val="50000"/>
              </a:spcBef>
              <a:buFont typeface="Wingdings" pitchFamily="2" charset="2"/>
              <a:buChar char="Ø"/>
            </a:pPr>
            <a:r>
              <a:rPr lang="en-US" sz="2700" smtClean="0">
                <a:solidFill>
                  <a:srgbClr val="340BAB"/>
                </a:solidFill>
              </a:rPr>
              <a:t>They have fewer discipline issues </a:t>
            </a:r>
          </a:p>
          <a:p>
            <a:pPr eaLnBrk="1" hangingPunct="1">
              <a:lnSpc>
                <a:spcPct val="90000"/>
              </a:lnSpc>
              <a:spcBef>
                <a:spcPct val="50000"/>
              </a:spcBef>
              <a:buFont typeface="Wingdings" pitchFamily="2" charset="2"/>
              <a:buChar char="Ø"/>
            </a:pPr>
            <a:r>
              <a:rPr lang="en-US" sz="2700" smtClean="0">
                <a:solidFill>
                  <a:srgbClr val="340BAB"/>
                </a:solidFill>
              </a:rPr>
              <a:t>Student growth is </a:t>
            </a:r>
            <a:r>
              <a:rPr lang="en-US" sz="2700" u="sng" smtClean="0">
                <a:solidFill>
                  <a:srgbClr val="340BAB"/>
                </a:solidFill>
              </a:rPr>
              <a:t>significantly</a:t>
            </a:r>
            <a:r>
              <a:rPr lang="en-US" sz="2700" smtClean="0">
                <a:solidFill>
                  <a:srgbClr val="340BAB"/>
                </a:solidFill>
              </a:rPr>
              <a:t> increased</a:t>
            </a:r>
          </a:p>
          <a:p>
            <a:pPr eaLnBrk="1" hangingPunct="1">
              <a:lnSpc>
                <a:spcPct val="90000"/>
              </a:lnSpc>
              <a:spcBef>
                <a:spcPct val="50000"/>
              </a:spcBef>
              <a:buFont typeface="Wingdings" pitchFamily="2" charset="2"/>
              <a:buChar char="Ø"/>
            </a:pPr>
            <a:r>
              <a:rPr lang="en-US" sz="2700" smtClean="0">
                <a:solidFill>
                  <a:srgbClr val="340BAB"/>
                </a:solidFill>
              </a:rPr>
              <a:t>Their interactions with students are more positive and productive</a:t>
            </a:r>
          </a:p>
          <a:p>
            <a:pPr eaLnBrk="1" hangingPunct="1">
              <a:lnSpc>
                <a:spcPct val="90000"/>
              </a:lnSpc>
              <a:spcBef>
                <a:spcPct val="50000"/>
              </a:spcBef>
              <a:buFont typeface="Wingdings" pitchFamily="2" charset="2"/>
              <a:buChar char="Ø"/>
            </a:pPr>
            <a:r>
              <a:rPr lang="en-US" sz="2700" smtClean="0">
                <a:solidFill>
                  <a:srgbClr val="340BAB"/>
                </a:solidFill>
              </a:rPr>
              <a:t>Even most traditionally reluctant learners become focused and motivated when appropriately challenging tasks are assigned for them</a:t>
            </a:r>
            <a:endParaRPr lang="en-US" sz="2700" smtClean="0"/>
          </a:p>
        </p:txBody>
      </p:sp>
      <p:pic>
        <p:nvPicPr>
          <p:cNvPr id="120836" name="Picture 4" descr="j0199006"/>
          <p:cNvPicPr>
            <a:picLocks noGrp="1" noChangeAspect="1" noChangeArrowheads="1"/>
          </p:cNvPicPr>
          <p:nvPr>
            <p:ph sz="quarter" idx="3"/>
          </p:nvPr>
        </p:nvPicPr>
        <p:blipFill>
          <a:blip r:embed="rId3"/>
          <a:srcRect/>
          <a:stretch>
            <a:fillRect/>
          </a:stretch>
        </p:blipFill>
        <p:spPr>
          <a:xfrm>
            <a:off x="6723063" y="2811463"/>
            <a:ext cx="1963737" cy="2103437"/>
          </a:xfrm>
          <a:noFill/>
        </p:spPr>
      </p:pic>
    </p:spTree>
  </p:cSld>
  <p:clrMapOvr>
    <a:masterClrMapping/>
  </p:clrMapOvr>
  <p:transition spd="med">
    <p:fade thruBlk="1"/>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457200" y="457200"/>
            <a:ext cx="8229600" cy="1143000"/>
          </a:xfrm>
        </p:spPr>
        <p:txBody>
          <a:bodyPr/>
          <a:lstStyle/>
          <a:p>
            <a:pPr eaLnBrk="1" hangingPunct="1"/>
            <a:r>
              <a:rPr lang="en-US" sz="4200" b="1" smtClean="0"/>
              <a:t>Creating a Differentiated Classroom</a:t>
            </a:r>
          </a:p>
        </p:txBody>
      </p:sp>
      <p:sp>
        <p:nvSpPr>
          <p:cNvPr id="121859" name="Rectangle 3"/>
          <p:cNvSpPr>
            <a:spLocks noGrp="1" noChangeArrowheads="1"/>
          </p:cNvSpPr>
          <p:nvPr>
            <p:ph type="body" idx="1"/>
          </p:nvPr>
        </p:nvSpPr>
        <p:spPr/>
        <p:txBody>
          <a:bodyPr/>
          <a:lstStyle/>
          <a:p>
            <a:pPr eaLnBrk="1" hangingPunct="1">
              <a:lnSpc>
                <a:spcPct val="90000"/>
              </a:lnSpc>
            </a:pPr>
            <a:r>
              <a:rPr lang="en-US" sz="3600" smtClean="0"/>
              <a:t>Start Slowly…But Start</a:t>
            </a:r>
          </a:p>
          <a:p>
            <a:pPr lvl="1" eaLnBrk="1" hangingPunct="1">
              <a:lnSpc>
                <a:spcPct val="90000"/>
              </a:lnSpc>
            </a:pPr>
            <a:r>
              <a:rPr lang="en-US" sz="3200" smtClean="0"/>
              <a:t>One subject or one class</a:t>
            </a:r>
          </a:p>
          <a:p>
            <a:pPr lvl="2" eaLnBrk="1" hangingPunct="1">
              <a:lnSpc>
                <a:spcPct val="90000"/>
              </a:lnSpc>
            </a:pPr>
            <a:r>
              <a:rPr lang="en-US" sz="2800" smtClean="0"/>
              <a:t>Where the need is greatest</a:t>
            </a:r>
          </a:p>
          <a:p>
            <a:pPr lvl="2" eaLnBrk="1" hangingPunct="1">
              <a:lnSpc>
                <a:spcPct val="90000"/>
              </a:lnSpc>
            </a:pPr>
            <a:r>
              <a:rPr lang="en-US" sz="2800" smtClean="0"/>
              <a:t>Where you feel most comfortable</a:t>
            </a:r>
          </a:p>
          <a:p>
            <a:pPr lvl="1" eaLnBrk="1" hangingPunct="1">
              <a:lnSpc>
                <a:spcPct val="90000"/>
              </a:lnSpc>
            </a:pPr>
            <a:r>
              <a:rPr lang="en-US" sz="3200" smtClean="0"/>
              <a:t>Deliberately plan to differentiate Content, Product, or Process</a:t>
            </a:r>
          </a:p>
          <a:p>
            <a:pPr lvl="1" eaLnBrk="1" hangingPunct="1">
              <a:lnSpc>
                <a:spcPct val="90000"/>
              </a:lnSpc>
            </a:pPr>
            <a:r>
              <a:rPr lang="en-US" sz="3200" smtClean="0"/>
              <a:t>Based on your Students’ Readiness, Interest or Learning Preference</a:t>
            </a:r>
          </a:p>
          <a:p>
            <a:pPr eaLnBrk="1" hangingPunct="1">
              <a:lnSpc>
                <a:spcPct val="90000"/>
              </a:lnSpc>
            </a:pPr>
            <a:r>
              <a:rPr lang="en-US" sz="3600" smtClean="0"/>
              <a:t>Don’t Bother Differentiating Fluff</a:t>
            </a:r>
          </a:p>
          <a:p>
            <a:pPr lvl="2" eaLnBrk="1" hangingPunct="1">
              <a:lnSpc>
                <a:spcPct val="90000"/>
              </a:lnSpc>
              <a:buSzPct val="90000"/>
            </a:pPr>
            <a:endParaRPr lang="en-US" sz="3100" smtClean="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idx="4294967295"/>
          </p:nvPr>
        </p:nvSpPr>
        <p:spPr/>
        <p:txBody>
          <a:bodyPr anchor="b"/>
          <a:lstStyle/>
          <a:p>
            <a:pPr eaLnBrk="1" hangingPunct="1"/>
            <a:r>
              <a:rPr lang="en-US" b="1" smtClean="0"/>
              <a:t>Differentiation Buddies</a:t>
            </a:r>
          </a:p>
        </p:txBody>
      </p:sp>
      <p:pic>
        <p:nvPicPr>
          <p:cNvPr id="122883" name="Picture 4" descr="j0422370"/>
          <p:cNvPicPr>
            <a:picLocks noChangeAspect="1" noChangeArrowheads="1"/>
          </p:cNvPicPr>
          <p:nvPr/>
        </p:nvPicPr>
        <p:blipFill>
          <a:blip r:embed="rId3"/>
          <a:srcRect/>
          <a:stretch>
            <a:fillRect/>
          </a:stretch>
        </p:blipFill>
        <p:spPr bwMode="auto">
          <a:xfrm>
            <a:off x="1066800" y="1905000"/>
            <a:ext cx="66548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685800" y="347663"/>
            <a:ext cx="7772400" cy="944562"/>
          </a:xfrm>
          <a:noFill/>
        </p:spPr>
        <p:txBody>
          <a:bodyPr lIns="90487" tIns="44450" rIns="90487" bIns="44450"/>
          <a:lstStyle/>
          <a:p>
            <a:pPr eaLnBrk="1" hangingPunct="1"/>
            <a:r>
              <a:rPr lang="en-US" b="1" smtClean="0">
                <a:solidFill>
                  <a:srgbClr val="333333"/>
                </a:solidFill>
              </a:rPr>
              <a:t>Final thoughts….</a:t>
            </a:r>
          </a:p>
        </p:txBody>
      </p:sp>
      <p:sp>
        <p:nvSpPr>
          <p:cNvPr id="201731" name="Rectangle 3"/>
          <p:cNvSpPr>
            <a:spLocks noGrp="1" noChangeArrowheads="1"/>
          </p:cNvSpPr>
          <p:nvPr>
            <p:ph type="body" sz="half" idx="2"/>
          </p:nvPr>
        </p:nvSpPr>
        <p:spPr>
          <a:xfrm>
            <a:off x="4648200" y="1752600"/>
            <a:ext cx="3886200" cy="3805238"/>
          </a:xfrm>
          <a:noFill/>
        </p:spPr>
        <p:txBody>
          <a:bodyPr lIns="90487" tIns="44450" rIns="90487" bIns="44450"/>
          <a:lstStyle/>
          <a:p>
            <a:pPr eaLnBrk="1" hangingPunct="1">
              <a:lnSpc>
                <a:spcPct val="90000"/>
              </a:lnSpc>
            </a:pPr>
            <a:r>
              <a:rPr lang="en-US" sz="4000" b="1" smtClean="0">
                <a:solidFill>
                  <a:srgbClr val="333333"/>
                </a:solidFill>
                <a:latin typeface="Jester" pitchFamily="2" charset="0"/>
              </a:rPr>
              <a:t>Have fun.</a:t>
            </a:r>
          </a:p>
          <a:p>
            <a:pPr eaLnBrk="1" hangingPunct="1">
              <a:lnSpc>
                <a:spcPct val="90000"/>
              </a:lnSpc>
            </a:pPr>
            <a:r>
              <a:rPr lang="en-US" sz="4000" b="1" smtClean="0">
                <a:solidFill>
                  <a:srgbClr val="00CCFF"/>
                </a:solidFill>
                <a:latin typeface="Jester" pitchFamily="2" charset="0"/>
              </a:rPr>
              <a:t>Start small.</a:t>
            </a:r>
          </a:p>
          <a:p>
            <a:pPr eaLnBrk="1" hangingPunct="1">
              <a:lnSpc>
                <a:spcPct val="90000"/>
              </a:lnSpc>
            </a:pPr>
            <a:r>
              <a:rPr lang="en-US" sz="4000" b="1" smtClean="0">
                <a:solidFill>
                  <a:srgbClr val="3399FF"/>
                </a:solidFill>
                <a:latin typeface="Jester" pitchFamily="2" charset="0"/>
              </a:rPr>
              <a:t>Keep it simple.</a:t>
            </a:r>
          </a:p>
          <a:p>
            <a:pPr eaLnBrk="1" hangingPunct="1">
              <a:lnSpc>
                <a:spcPct val="90000"/>
              </a:lnSpc>
            </a:pPr>
            <a:r>
              <a:rPr lang="en-US" sz="6000" b="1" smtClean="0">
                <a:solidFill>
                  <a:srgbClr val="333333"/>
                </a:solidFill>
                <a:latin typeface="Impact" pitchFamily="34" charset="0"/>
              </a:rPr>
              <a:t>Just do it!</a:t>
            </a:r>
            <a:endParaRPr lang="en-US" sz="6000" b="1" smtClean="0">
              <a:solidFill>
                <a:srgbClr val="333333"/>
              </a:solidFill>
            </a:endParaRPr>
          </a:p>
        </p:txBody>
      </p:sp>
      <p:grpSp>
        <p:nvGrpSpPr>
          <p:cNvPr id="123908" name="Group 4"/>
          <p:cNvGrpSpPr>
            <a:grpSpLocks/>
          </p:cNvGrpSpPr>
          <p:nvPr/>
        </p:nvGrpSpPr>
        <p:grpSpPr bwMode="auto">
          <a:xfrm>
            <a:off x="838200" y="1981200"/>
            <a:ext cx="2895600" cy="3429000"/>
            <a:chOff x="528" y="1248"/>
            <a:chExt cx="1824" cy="2160"/>
          </a:xfrm>
        </p:grpSpPr>
        <p:sp>
          <p:nvSpPr>
            <p:cNvPr id="123909" name="AutoShape 5"/>
            <p:cNvSpPr>
              <a:spLocks noChangeAspect="1" noChangeArrowheads="1" noTextEdit="1"/>
            </p:cNvSpPr>
            <p:nvPr/>
          </p:nvSpPr>
          <p:spPr bwMode="auto">
            <a:xfrm>
              <a:off x="528" y="1248"/>
              <a:ext cx="1824" cy="2160"/>
            </a:xfrm>
            <a:prstGeom prst="rect">
              <a:avLst/>
            </a:prstGeom>
            <a:noFill/>
            <a:ln w="9525">
              <a:noFill/>
              <a:miter lim="800000"/>
              <a:headEnd/>
              <a:tailEnd/>
            </a:ln>
          </p:spPr>
          <p:txBody>
            <a:bodyPr/>
            <a:lstStyle/>
            <a:p>
              <a:endParaRPr lang="en-US"/>
            </a:p>
          </p:txBody>
        </p:sp>
        <p:sp>
          <p:nvSpPr>
            <p:cNvPr id="123910" name="Rectangle 6"/>
            <p:cNvSpPr>
              <a:spLocks noChangeArrowheads="1"/>
            </p:cNvSpPr>
            <p:nvPr/>
          </p:nvSpPr>
          <p:spPr bwMode="auto">
            <a:xfrm>
              <a:off x="1006" y="3088"/>
              <a:ext cx="1346" cy="48"/>
            </a:xfrm>
            <a:prstGeom prst="rect">
              <a:avLst/>
            </a:prstGeom>
            <a:solidFill>
              <a:srgbClr val="70D3D3"/>
            </a:solidFill>
            <a:ln w="9525">
              <a:noFill/>
              <a:miter lim="800000"/>
              <a:headEnd/>
              <a:tailEnd/>
            </a:ln>
          </p:spPr>
          <p:txBody>
            <a:bodyPr/>
            <a:lstStyle/>
            <a:p>
              <a:endParaRPr lang="en-US"/>
            </a:p>
          </p:txBody>
        </p:sp>
        <p:sp>
          <p:nvSpPr>
            <p:cNvPr id="123911" name="Freeform 7"/>
            <p:cNvSpPr>
              <a:spLocks/>
            </p:cNvSpPr>
            <p:nvPr/>
          </p:nvSpPr>
          <p:spPr bwMode="auto">
            <a:xfrm>
              <a:off x="1006" y="3060"/>
              <a:ext cx="1346" cy="49"/>
            </a:xfrm>
            <a:custGeom>
              <a:avLst/>
              <a:gdLst>
                <a:gd name="T0" fmla="*/ 1346 w 1346"/>
                <a:gd name="T1" fmla="*/ 0 h 49"/>
                <a:gd name="T2" fmla="*/ 1334 w 1346"/>
                <a:gd name="T3" fmla="*/ 0 h 49"/>
                <a:gd name="T4" fmla="*/ 0 w 1346"/>
                <a:gd name="T5" fmla="*/ 0 h 49"/>
                <a:gd name="T6" fmla="*/ 0 w 1346"/>
                <a:gd name="T7" fmla="*/ 0 h 49"/>
                <a:gd name="T8" fmla="*/ 0 w 1346"/>
                <a:gd name="T9" fmla="*/ 49 h 49"/>
                <a:gd name="T10" fmla="*/ 1346 w 1346"/>
                <a:gd name="T11" fmla="*/ 49 h 49"/>
                <a:gd name="T12" fmla="*/ 1346 w 1346"/>
                <a:gd name="T13" fmla="*/ 0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0"/>
                  </a:moveTo>
                  <a:lnTo>
                    <a:pt x="1334" y="0"/>
                  </a:lnTo>
                  <a:lnTo>
                    <a:pt x="0" y="0"/>
                  </a:lnTo>
                  <a:lnTo>
                    <a:pt x="0" y="49"/>
                  </a:lnTo>
                  <a:lnTo>
                    <a:pt x="1346" y="49"/>
                  </a:lnTo>
                  <a:lnTo>
                    <a:pt x="1346" y="0"/>
                  </a:lnTo>
                  <a:close/>
                </a:path>
              </a:pathLst>
            </a:custGeom>
            <a:solidFill>
              <a:srgbClr val="6DD1D1"/>
            </a:solidFill>
            <a:ln w="9525">
              <a:noFill/>
              <a:round/>
              <a:headEnd/>
              <a:tailEnd/>
            </a:ln>
          </p:spPr>
          <p:txBody>
            <a:bodyPr/>
            <a:lstStyle/>
            <a:p>
              <a:endParaRPr lang="en-US"/>
            </a:p>
          </p:txBody>
        </p:sp>
        <p:sp>
          <p:nvSpPr>
            <p:cNvPr id="123912" name="Freeform 8"/>
            <p:cNvSpPr>
              <a:spLocks/>
            </p:cNvSpPr>
            <p:nvPr/>
          </p:nvSpPr>
          <p:spPr bwMode="auto">
            <a:xfrm>
              <a:off x="1006" y="3032"/>
              <a:ext cx="1346" cy="49"/>
            </a:xfrm>
            <a:custGeom>
              <a:avLst/>
              <a:gdLst>
                <a:gd name="T0" fmla="*/ 1346 w 1346"/>
                <a:gd name="T1" fmla="*/ 1 h 49"/>
                <a:gd name="T2" fmla="*/ 1334 w 1346"/>
                <a:gd name="T3" fmla="*/ 0 h 49"/>
                <a:gd name="T4" fmla="*/ 0 w 1346"/>
                <a:gd name="T5" fmla="*/ 0 h 49"/>
                <a:gd name="T6" fmla="*/ 0 w 1346"/>
                <a:gd name="T7" fmla="*/ 0 h 49"/>
                <a:gd name="T8" fmla="*/ 0 w 1346"/>
                <a:gd name="T9" fmla="*/ 49 h 49"/>
                <a:gd name="T10" fmla="*/ 1346 w 1346"/>
                <a:gd name="T11" fmla="*/ 49 h 49"/>
                <a:gd name="T12" fmla="*/ 1346 w 1346"/>
                <a:gd name="T13" fmla="*/ 1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1"/>
                  </a:moveTo>
                  <a:lnTo>
                    <a:pt x="1334" y="0"/>
                  </a:lnTo>
                  <a:lnTo>
                    <a:pt x="0" y="0"/>
                  </a:lnTo>
                  <a:lnTo>
                    <a:pt x="0" y="49"/>
                  </a:lnTo>
                  <a:lnTo>
                    <a:pt x="1346" y="49"/>
                  </a:lnTo>
                  <a:lnTo>
                    <a:pt x="1346" y="1"/>
                  </a:lnTo>
                  <a:close/>
                </a:path>
              </a:pathLst>
            </a:custGeom>
            <a:solidFill>
              <a:srgbClr val="6BD1D1"/>
            </a:solidFill>
            <a:ln w="9525">
              <a:noFill/>
              <a:round/>
              <a:headEnd/>
              <a:tailEnd/>
            </a:ln>
          </p:spPr>
          <p:txBody>
            <a:bodyPr/>
            <a:lstStyle/>
            <a:p>
              <a:endParaRPr lang="en-US"/>
            </a:p>
          </p:txBody>
        </p:sp>
        <p:sp>
          <p:nvSpPr>
            <p:cNvPr id="123913" name="Freeform 9"/>
            <p:cNvSpPr>
              <a:spLocks/>
            </p:cNvSpPr>
            <p:nvPr/>
          </p:nvSpPr>
          <p:spPr bwMode="auto">
            <a:xfrm>
              <a:off x="1006" y="3003"/>
              <a:ext cx="1346" cy="50"/>
            </a:xfrm>
            <a:custGeom>
              <a:avLst/>
              <a:gdLst>
                <a:gd name="T0" fmla="*/ 1346 w 1346"/>
                <a:gd name="T1" fmla="*/ 3 h 50"/>
                <a:gd name="T2" fmla="*/ 1334 w 1346"/>
                <a:gd name="T3" fmla="*/ 0 h 50"/>
                <a:gd name="T4" fmla="*/ 0 w 1346"/>
                <a:gd name="T5" fmla="*/ 0 h 50"/>
                <a:gd name="T6" fmla="*/ 0 w 1346"/>
                <a:gd name="T7" fmla="*/ 1 h 50"/>
                <a:gd name="T8" fmla="*/ 0 w 1346"/>
                <a:gd name="T9" fmla="*/ 50 h 50"/>
                <a:gd name="T10" fmla="*/ 1346 w 1346"/>
                <a:gd name="T11" fmla="*/ 50 h 50"/>
                <a:gd name="T12" fmla="*/ 1346 w 1346"/>
                <a:gd name="T13" fmla="*/ 3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3"/>
                  </a:moveTo>
                  <a:lnTo>
                    <a:pt x="1334" y="0"/>
                  </a:lnTo>
                  <a:lnTo>
                    <a:pt x="0" y="0"/>
                  </a:lnTo>
                  <a:lnTo>
                    <a:pt x="0" y="1"/>
                  </a:lnTo>
                  <a:lnTo>
                    <a:pt x="0" y="50"/>
                  </a:lnTo>
                  <a:lnTo>
                    <a:pt x="1346" y="50"/>
                  </a:lnTo>
                  <a:lnTo>
                    <a:pt x="1346" y="3"/>
                  </a:lnTo>
                  <a:close/>
                </a:path>
              </a:pathLst>
            </a:custGeom>
            <a:solidFill>
              <a:srgbClr val="68CECE"/>
            </a:solidFill>
            <a:ln w="9525">
              <a:noFill/>
              <a:round/>
              <a:headEnd/>
              <a:tailEnd/>
            </a:ln>
          </p:spPr>
          <p:txBody>
            <a:bodyPr/>
            <a:lstStyle/>
            <a:p>
              <a:endParaRPr lang="en-US"/>
            </a:p>
          </p:txBody>
        </p:sp>
        <p:sp>
          <p:nvSpPr>
            <p:cNvPr id="123914" name="Freeform 10"/>
            <p:cNvSpPr>
              <a:spLocks/>
            </p:cNvSpPr>
            <p:nvPr/>
          </p:nvSpPr>
          <p:spPr bwMode="auto">
            <a:xfrm>
              <a:off x="1006" y="2975"/>
              <a:ext cx="1346" cy="50"/>
            </a:xfrm>
            <a:custGeom>
              <a:avLst/>
              <a:gdLst>
                <a:gd name="T0" fmla="*/ 1346 w 1346"/>
                <a:gd name="T1" fmla="*/ 3 h 50"/>
                <a:gd name="T2" fmla="*/ 1334 w 1346"/>
                <a:gd name="T3" fmla="*/ 0 h 50"/>
                <a:gd name="T4" fmla="*/ 0 w 1346"/>
                <a:gd name="T5" fmla="*/ 0 h 50"/>
                <a:gd name="T6" fmla="*/ 0 w 1346"/>
                <a:gd name="T7" fmla="*/ 1 h 50"/>
                <a:gd name="T8" fmla="*/ 0 w 1346"/>
                <a:gd name="T9" fmla="*/ 50 h 50"/>
                <a:gd name="T10" fmla="*/ 1346 w 1346"/>
                <a:gd name="T11" fmla="*/ 50 h 50"/>
                <a:gd name="T12" fmla="*/ 1346 w 1346"/>
                <a:gd name="T13" fmla="*/ 3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3"/>
                  </a:moveTo>
                  <a:lnTo>
                    <a:pt x="1334" y="0"/>
                  </a:lnTo>
                  <a:lnTo>
                    <a:pt x="0" y="0"/>
                  </a:lnTo>
                  <a:lnTo>
                    <a:pt x="0" y="1"/>
                  </a:lnTo>
                  <a:lnTo>
                    <a:pt x="0" y="50"/>
                  </a:lnTo>
                  <a:lnTo>
                    <a:pt x="1346" y="50"/>
                  </a:lnTo>
                  <a:lnTo>
                    <a:pt x="1346" y="3"/>
                  </a:lnTo>
                  <a:close/>
                </a:path>
              </a:pathLst>
            </a:custGeom>
            <a:solidFill>
              <a:srgbClr val="68CECE"/>
            </a:solidFill>
            <a:ln w="9525">
              <a:noFill/>
              <a:round/>
              <a:headEnd/>
              <a:tailEnd/>
            </a:ln>
          </p:spPr>
          <p:txBody>
            <a:bodyPr/>
            <a:lstStyle/>
            <a:p>
              <a:endParaRPr lang="en-US"/>
            </a:p>
          </p:txBody>
        </p:sp>
        <p:sp>
          <p:nvSpPr>
            <p:cNvPr id="123915" name="Freeform 11"/>
            <p:cNvSpPr>
              <a:spLocks/>
            </p:cNvSpPr>
            <p:nvPr/>
          </p:nvSpPr>
          <p:spPr bwMode="auto">
            <a:xfrm>
              <a:off x="1006" y="2947"/>
              <a:ext cx="1346" cy="50"/>
            </a:xfrm>
            <a:custGeom>
              <a:avLst/>
              <a:gdLst>
                <a:gd name="T0" fmla="*/ 1346 w 1346"/>
                <a:gd name="T1" fmla="*/ 5 h 50"/>
                <a:gd name="T2" fmla="*/ 1334 w 1346"/>
                <a:gd name="T3" fmla="*/ 0 h 50"/>
                <a:gd name="T4" fmla="*/ 0 w 1346"/>
                <a:gd name="T5" fmla="*/ 0 h 50"/>
                <a:gd name="T6" fmla="*/ 0 w 1346"/>
                <a:gd name="T7" fmla="*/ 1 h 50"/>
                <a:gd name="T8" fmla="*/ 0 w 1346"/>
                <a:gd name="T9" fmla="*/ 50 h 50"/>
                <a:gd name="T10" fmla="*/ 1346 w 1346"/>
                <a:gd name="T11" fmla="*/ 50 h 50"/>
                <a:gd name="T12" fmla="*/ 1346 w 1346"/>
                <a:gd name="T13" fmla="*/ 5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5"/>
                  </a:moveTo>
                  <a:lnTo>
                    <a:pt x="1334" y="0"/>
                  </a:lnTo>
                  <a:lnTo>
                    <a:pt x="0" y="0"/>
                  </a:lnTo>
                  <a:lnTo>
                    <a:pt x="0" y="1"/>
                  </a:lnTo>
                  <a:lnTo>
                    <a:pt x="0" y="50"/>
                  </a:lnTo>
                  <a:lnTo>
                    <a:pt x="1346" y="50"/>
                  </a:lnTo>
                  <a:lnTo>
                    <a:pt x="1346" y="5"/>
                  </a:lnTo>
                  <a:close/>
                </a:path>
              </a:pathLst>
            </a:custGeom>
            <a:solidFill>
              <a:srgbClr val="63CCCC"/>
            </a:solidFill>
            <a:ln w="9525">
              <a:solidFill>
                <a:schemeClr val="tx1"/>
              </a:solidFill>
              <a:round/>
              <a:headEnd/>
              <a:tailEnd/>
            </a:ln>
          </p:spPr>
          <p:txBody>
            <a:bodyPr/>
            <a:lstStyle/>
            <a:p>
              <a:endParaRPr lang="en-US"/>
            </a:p>
          </p:txBody>
        </p:sp>
        <p:sp>
          <p:nvSpPr>
            <p:cNvPr id="123916" name="Freeform 12"/>
            <p:cNvSpPr>
              <a:spLocks/>
            </p:cNvSpPr>
            <p:nvPr/>
          </p:nvSpPr>
          <p:spPr bwMode="auto">
            <a:xfrm>
              <a:off x="1006" y="2919"/>
              <a:ext cx="1346" cy="51"/>
            </a:xfrm>
            <a:custGeom>
              <a:avLst/>
              <a:gdLst>
                <a:gd name="T0" fmla="*/ 1346 w 1346"/>
                <a:gd name="T1" fmla="*/ 5 h 51"/>
                <a:gd name="T2" fmla="*/ 1334 w 1346"/>
                <a:gd name="T3" fmla="*/ 0 h 51"/>
                <a:gd name="T4" fmla="*/ 0 w 1346"/>
                <a:gd name="T5" fmla="*/ 0 h 51"/>
                <a:gd name="T6" fmla="*/ 0 w 1346"/>
                <a:gd name="T7" fmla="*/ 2 h 51"/>
                <a:gd name="T8" fmla="*/ 0 w 1346"/>
                <a:gd name="T9" fmla="*/ 51 h 51"/>
                <a:gd name="T10" fmla="*/ 1344 w 1346"/>
                <a:gd name="T11" fmla="*/ 51 h 51"/>
                <a:gd name="T12" fmla="*/ 1346 w 1346"/>
                <a:gd name="T13" fmla="*/ 5 h 51"/>
                <a:gd name="T14" fmla="*/ 0 60000 65536"/>
                <a:gd name="T15" fmla="*/ 0 60000 65536"/>
                <a:gd name="T16" fmla="*/ 0 60000 65536"/>
                <a:gd name="T17" fmla="*/ 0 60000 65536"/>
                <a:gd name="T18" fmla="*/ 0 60000 65536"/>
                <a:gd name="T19" fmla="*/ 0 60000 65536"/>
                <a:gd name="T20" fmla="*/ 0 60000 65536"/>
                <a:gd name="T21" fmla="*/ 0 w 1346"/>
                <a:gd name="T22" fmla="*/ 0 h 51"/>
                <a:gd name="T23" fmla="*/ 1346 w 1346"/>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1">
                  <a:moveTo>
                    <a:pt x="1346" y="5"/>
                  </a:moveTo>
                  <a:lnTo>
                    <a:pt x="1334" y="0"/>
                  </a:lnTo>
                  <a:lnTo>
                    <a:pt x="0" y="0"/>
                  </a:lnTo>
                  <a:lnTo>
                    <a:pt x="0" y="2"/>
                  </a:lnTo>
                  <a:lnTo>
                    <a:pt x="0" y="51"/>
                  </a:lnTo>
                  <a:lnTo>
                    <a:pt x="1344" y="51"/>
                  </a:lnTo>
                  <a:lnTo>
                    <a:pt x="1346" y="5"/>
                  </a:lnTo>
                  <a:close/>
                </a:path>
              </a:pathLst>
            </a:custGeom>
            <a:solidFill>
              <a:srgbClr val="60C9C9"/>
            </a:solidFill>
            <a:ln w="9525">
              <a:noFill/>
              <a:round/>
              <a:headEnd/>
              <a:tailEnd/>
            </a:ln>
          </p:spPr>
          <p:txBody>
            <a:bodyPr/>
            <a:lstStyle/>
            <a:p>
              <a:endParaRPr lang="en-US"/>
            </a:p>
          </p:txBody>
        </p:sp>
        <p:sp>
          <p:nvSpPr>
            <p:cNvPr id="123917" name="Freeform 13"/>
            <p:cNvSpPr>
              <a:spLocks/>
            </p:cNvSpPr>
            <p:nvPr/>
          </p:nvSpPr>
          <p:spPr bwMode="auto">
            <a:xfrm>
              <a:off x="1006" y="2892"/>
              <a:ext cx="1346" cy="50"/>
            </a:xfrm>
            <a:custGeom>
              <a:avLst/>
              <a:gdLst>
                <a:gd name="T0" fmla="*/ 1346 w 1346"/>
                <a:gd name="T1" fmla="*/ 5 h 50"/>
                <a:gd name="T2" fmla="*/ 1336 w 1346"/>
                <a:gd name="T3" fmla="*/ 0 h 50"/>
                <a:gd name="T4" fmla="*/ 0 w 1346"/>
                <a:gd name="T5" fmla="*/ 0 h 50"/>
                <a:gd name="T6" fmla="*/ 0 w 1346"/>
                <a:gd name="T7" fmla="*/ 1 h 50"/>
                <a:gd name="T8" fmla="*/ 0 w 1346"/>
                <a:gd name="T9" fmla="*/ 50 h 50"/>
                <a:gd name="T10" fmla="*/ 1344 w 1346"/>
                <a:gd name="T11" fmla="*/ 50 h 50"/>
                <a:gd name="T12" fmla="*/ 1346 w 1346"/>
                <a:gd name="T13" fmla="*/ 5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5"/>
                  </a:moveTo>
                  <a:lnTo>
                    <a:pt x="1336" y="0"/>
                  </a:lnTo>
                  <a:lnTo>
                    <a:pt x="0" y="0"/>
                  </a:lnTo>
                  <a:lnTo>
                    <a:pt x="0" y="1"/>
                  </a:lnTo>
                  <a:lnTo>
                    <a:pt x="0" y="50"/>
                  </a:lnTo>
                  <a:lnTo>
                    <a:pt x="1344" y="50"/>
                  </a:lnTo>
                  <a:lnTo>
                    <a:pt x="1346" y="5"/>
                  </a:lnTo>
                  <a:close/>
                </a:path>
              </a:pathLst>
            </a:custGeom>
            <a:solidFill>
              <a:srgbClr val="5EC9C9"/>
            </a:solidFill>
            <a:ln w="9525">
              <a:noFill/>
              <a:round/>
              <a:headEnd/>
              <a:tailEnd/>
            </a:ln>
          </p:spPr>
          <p:txBody>
            <a:bodyPr/>
            <a:lstStyle/>
            <a:p>
              <a:endParaRPr lang="en-US"/>
            </a:p>
          </p:txBody>
        </p:sp>
        <p:sp>
          <p:nvSpPr>
            <p:cNvPr id="123918" name="Freeform 14"/>
            <p:cNvSpPr>
              <a:spLocks/>
            </p:cNvSpPr>
            <p:nvPr/>
          </p:nvSpPr>
          <p:spPr bwMode="auto">
            <a:xfrm>
              <a:off x="1006" y="2864"/>
              <a:ext cx="1346" cy="50"/>
            </a:xfrm>
            <a:custGeom>
              <a:avLst/>
              <a:gdLst>
                <a:gd name="T0" fmla="*/ 1346 w 1346"/>
                <a:gd name="T1" fmla="*/ 7 h 50"/>
                <a:gd name="T2" fmla="*/ 1336 w 1346"/>
                <a:gd name="T3" fmla="*/ 0 h 50"/>
                <a:gd name="T4" fmla="*/ 0 w 1346"/>
                <a:gd name="T5" fmla="*/ 0 h 50"/>
                <a:gd name="T6" fmla="*/ 0 w 1346"/>
                <a:gd name="T7" fmla="*/ 1 h 50"/>
                <a:gd name="T8" fmla="*/ 0 w 1346"/>
                <a:gd name="T9" fmla="*/ 50 h 50"/>
                <a:gd name="T10" fmla="*/ 1344 w 1346"/>
                <a:gd name="T11" fmla="*/ 50 h 50"/>
                <a:gd name="T12" fmla="*/ 1346 w 1346"/>
                <a:gd name="T13" fmla="*/ 7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7"/>
                  </a:moveTo>
                  <a:lnTo>
                    <a:pt x="1336" y="0"/>
                  </a:lnTo>
                  <a:lnTo>
                    <a:pt x="0" y="0"/>
                  </a:lnTo>
                  <a:lnTo>
                    <a:pt x="0" y="1"/>
                  </a:lnTo>
                  <a:lnTo>
                    <a:pt x="0" y="50"/>
                  </a:lnTo>
                  <a:lnTo>
                    <a:pt x="1344" y="50"/>
                  </a:lnTo>
                  <a:lnTo>
                    <a:pt x="1346" y="7"/>
                  </a:lnTo>
                  <a:close/>
                </a:path>
              </a:pathLst>
            </a:custGeom>
            <a:solidFill>
              <a:srgbClr val="5BC6C6"/>
            </a:solidFill>
            <a:ln w="9525">
              <a:noFill/>
              <a:round/>
              <a:headEnd/>
              <a:tailEnd/>
            </a:ln>
          </p:spPr>
          <p:txBody>
            <a:bodyPr/>
            <a:lstStyle/>
            <a:p>
              <a:endParaRPr lang="en-US"/>
            </a:p>
          </p:txBody>
        </p:sp>
        <p:sp>
          <p:nvSpPr>
            <p:cNvPr id="123919" name="Freeform 15"/>
            <p:cNvSpPr>
              <a:spLocks/>
            </p:cNvSpPr>
            <p:nvPr/>
          </p:nvSpPr>
          <p:spPr bwMode="auto">
            <a:xfrm>
              <a:off x="1006" y="2836"/>
              <a:ext cx="1346" cy="50"/>
            </a:xfrm>
            <a:custGeom>
              <a:avLst/>
              <a:gdLst>
                <a:gd name="T0" fmla="*/ 1346 w 1346"/>
                <a:gd name="T1" fmla="*/ 7 h 50"/>
                <a:gd name="T2" fmla="*/ 1336 w 1346"/>
                <a:gd name="T3" fmla="*/ 0 h 50"/>
                <a:gd name="T4" fmla="*/ 0 w 1346"/>
                <a:gd name="T5" fmla="*/ 0 h 50"/>
                <a:gd name="T6" fmla="*/ 0 w 1346"/>
                <a:gd name="T7" fmla="*/ 1 h 50"/>
                <a:gd name="T8" fmla="*/ 0 w 1346"/>
                <a:gd name="T9" fmla="*/ 50 h 50"/>
                <a:gd name="T10" fmla="*/ 1344 w 1346"/>
                <a:gd name="T11" fmla="*/ 50 h 50"/>
                <a:gd name="T12" fmla="*/ 1346 w 1346"/>
                <a:gd name="T13" fmla="*/ 7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7"/>
                  </a:moveTo>
                  <a:lnTo>
                    <a:pt x="1336" y="0"/>
                  </a:lnTo>
                  <a:lnTo>
                    <a:pt x="0" y="0"/>
                  </a:lnTo>
                  <a:lnTo>
                    <a:pt x="0" y="1"/>
                  </a:lnTo>
                  <a:lnTo>
                    <a:pt x="0" y="50"/>
                  </a:lnTo>
                  <a:lnTo>
                    <a:pt x="1344" y="50"/>
                  </a:lnTo>
                  <a:lnTo>
                    <a:pt x="1346" y="7"/>
                  </a:lnTo>
                  <a:close/>
                </a:path>
              </a:pathLst>
            </a:custGeom>
            <a:solidFill>
              <a:srgbClr val="5BC6C6"/>
            </a:solidFill>
            <a:ln w="9525">
              <a:noFill/>
              <a:round/>
              <a:headEnd/>
              <a:tailEnd/>
            </a:ln>
          </p:spPr>
          <p:txBody>
            <a:bodyPr/>
            <a:lstStyle/>
            <a:p>
              <a:endParaRPr lang="en-US"/>
            </a:p>
          </p:txBody>
        </p:sp>
        <p:sp>
          <p:nvSpPr>
            <p:cNvPr id="123920" name="Freeform 16"/>
            <p:cNvSpPr>
              <a:spLocks/>
            </p:cNvSpPr>
            <p:nvPr/>
          </p:nvSpPr>
          <p:spPr bwMode="auto">
            <a:xfrm>
              <a:off x="1006" y="2808"/>
              <a:ext cx="1346" cy="50"/>
            </a:xfrm>
            <a:custGeom>
              <a:avLst/>
              <a:gdLst>
                <a:gd name="T0" fmla="*/ 1346 w 1346"/>
                <a:gd name="T1" fmla="*/ 8 h 50"/>
                <a:gd name="T2" fmla="*/ 1336 w 1346"/>
                <a:gd name="T3" fmla="*/ 0 h 50"/>
                <a:gd name="T4" fmla="*/ 0 w 1346"/>
                <a:gd name="T5" fmla="*/ 0 h 50"/>
                <a:gd name="T6" fmla="*/ 0 w 1346"/>
                <a:gd name="T7" fmla="*/ 0 h 50"/>
                <a:gd name="T8" fmla="*/ 0 w 1346"/>
                <a:gd name="T9" fmla="*/ 50 h 50"/>
                <a:gd name="T10" fmla="*/ 1344 w 1346"/>
                <a:gd name="T11" fmla="*/ 50 h 50"/>
                <a:gd name="T12" fmla="*/ 1346 w 1346"/>
                <a:gd name="T13" fmla="*/ 8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8"/>
                  </a:moveTo>
                  <a:lnTo>
                    <a:pt x="1336" y="0"/>
                  </a:lnTo>
                  <a:lnTo>
                    <a:pt x="0" y="0"/>
                  </a:lnTo>
                  <a:lnTo>
                    <a:pt x="0" y="50"/>
                  </a:lnTo>
                  <a:lnTo>
                    <a:pt x="1344" y="50"/>
                  </a:lnTo>
                  <a:lnTo>
                    <a:pt x="1346" y="8"/>
                  </a:lnTo>
                  <a:close/>
                </a:path>
              </a:pathLst>
            </a:custGeom>
            <a:solidFill>
              <a:srgbClr val="56C4C4"/>
            </a:solidFill>
            <a:ln w="9525">
              <a:noFill/>
              <a:round/>
              <a:headEnd/>
              <a:tailEnd/>
            </a:ln>
          </p:spPr>
          <p:txBody>
            <a:bodyPr/>
            <a:lstStyle/>
            <a:p>
              <a:endParaRPr lang="en-US"/>
            </a:p>
          </p:txBody>
        </p:sp>
        <p:sp>
          <p:nvSpPr>
            <p:cNvPr id="123921" name="Freeform 17"/>
            <p:cNvSpPr>
              <a:spLocks/>
            </p:cNvSpPr>
            <p:nvPr/>
          </p:nvSpPr>
          <p:spPr bwMode="auto">
            <a:xfrm>
              <a:off x="1006" y="2780"/>
              <a:ext cx="1346" cy="50"/>
            </a:xfrm>
            <a:custGeom>
              <a:avLst/>
              <a:gdLst>
                <a:gd name="T0" fmla="*/ 1346 w 1346"/>
                <a:gd name="T1" fmla="*/ 9 h 50"/>
                <a:gd name="T2" fmla="*/ 1336 w 1346"/>
                <a:gd name="T3" fmla="*/ 0 h 50"/>
                <a:gd name="T4" fmla="*/ 0 w 1346"/>
                <a:gd name="T5" fmla="*/ 0 h 50"/>
                <a:gd name="T6" fmla="*/ 0 w 1346"/>
                <a:gd name="T7" fmla="*/ 0 h 50"/>
                <a:gd name="T8" fmla="*/ 0 w 1346"/>
                <a:gd name="T9" fmla="*/ 50 h 50"/>
                <a:gd name="T10" fmla="*/ 1344 w 1346"/>
                <a:gd name="T11" fmla="*/ 50 h 50"/>
                <a:gd name="T12" fmla="*/ 1346 w 1346"/>
                <a:gd name="T13" fmla="*/ 9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9"/>
                  </a:moveTo>
                  <a:lnTo>
                    <a:pt x="1336" y="0"/>
                  </a:lnTo>
                  <a:lnTo>
                    <a:pt x="0" y="0"/>
                  </a:lnTo>
                  <a:lnTo>
                    <a:pt x="0" y="50"/>
                  </a:lnTo>
                  <a:lnTo>
                    <a:pt x="1344" y="50"/>
                  </a:lnTo>
                  <a:lnTo>
                    <a:pt x="1346" y="9"/>
                  </a:lnTo>
                  <a:close/>
                </a:path>
              </a:pathLst>
            </a:custGeom>
            <a:solidFill>
              <a:srgbClr val="54C1C1"/>
            </a:solidFill>
            <a:ln w="9525">
              <a:noFill/>
              <a:round/>
              <a:headEnd/>
              <a:tailEnd/>
            </a:ln>
          </p:spPr>
          <p:txBody>
            <a:bodyPr/>
            <a:lstStyle/>
            <a:p>
              <a:endParaRPr lang="en-US"/>
            </a:p>
          </p:txBody>
        </p:sp>
        <p:sp>
          <p:nvSpPr>
            <p:cNvPr id="123922" name="Freeform 18"/>
            <p:cNvSpPr>
              <a:spLocks/>
            </p:cNvSpPr>
            <p:nvPr/>
          </p:nvSpPr>
          <p:spPr bwMode="auto">
            <a:xfrm>
              <a:off x="1006" y="2753"/>
              <a:ext cx="1346" cy="50"/>
            </a:xfrm>
            <a:custGeom>
              <a:avLst/>
              <a:gdLst>
                <a:gd name="T0" fmla="*/ 1346 w 1346"/>
                <a:gd name="T1" fmla="*/ 8 h 50"/>
                <a:gd name="T2" fmla="*/ 1336 w 1346"/>
                <a:gd name="T3" fmla="*/ 0 h 50"/>
                <a:gd name="T4" fmla="*/ 0 w 1346"/>
                <a:gd name="T5" fmla="*/ 0 h 50"/>
                <a:gd name="T6" fmla="*/ 0 w 1346"/>
                <a:gd name="T7" fmla="*/ 0 h 50"/>
                <a:gd name="T8" fmla="*/ 0 w 1346"/>
                <a:gd name="T9" fmla="*/ 50 h 50"/>
                <a:gd name="T10" fmla="*/ 1344 w 1346"/>
                <a:gd name="T11" fmla="*/ 50 h 50"/>
                <a:gd name="T12" fmla="*/ 1346 w 1346"/>
                <a:gd name="T13" fmla="*/ 8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8"/>
                  </a:moveTo>
                  <a:lnTo>
                    <a:pt x="1336" y="0"/>
                  </a:lnTo>
                  <a:lnTo>
                    <a:pt x="0" y="0"/>
                  </a:lnTo>
                  <a:lnTo>
                    <a:pt x="0" y="50"/>
                  </a:lnTo>
                  <a:lnTo>
                    <a:pt x="1344" y="50"/>
                  </a:lnTo>
                  <a:lnTo>
                    <a:pt x="1346" y="8"/>
                  </a:lnTo>
                  <a:close/>
                </a:path>
              </a:pathLst>
            </a:custGeom>
            <a:solidFill>
              <a:srgbClr val="54C1C1"/>
            </a:solidFill>
            <a:ln w="9525">
              <a:noFill/>
              <a:round/>
              <a:headEnd/>
              <a:tailEnd/>
            </a:ln>
          </p:spPr>
          <p:txBody>
            <a:bodyPr/>
            <a:lstStyle/>
            <a:p>
              <a:endParaRPr lang="en-US"/>
            </a:p>
          </p:txBody>
        </p:sp>
        <p:sp>
          <p:nvSpPr>
            <p:cNvPr id="123923" name="Freeform 19"/>
            <p:cNvSpPr>
              <a:spLocks/>
            </p:cNvSpPr>
            <p:nvPr/>
          </p:nvSpPr>
          <p:spPr bwMode="auto">
            <a:xfrm>
              <a:off x="1006" y="2725"/>
              <a:ext cx="1346" cy="50"/>
            </a:xfrm>
            <a:custGeom>
              <a:avLst/>
              <a:gdLst>
                <a:gd name="T0" fmla="*/ 1346 w 1346"/>
                <a:gd name="T1" fmla="*/ 10 h 50"/>
                <a:gd name="T2" fmla="*/ 1336 w 1346"/>
                <a:gd name="T3" fmla="*/ 0 h 50"/>
                <a:gd name="T4" fmla="*/ 0 w 1346"/>
                <a:gd name="T5" fmla="*/ 0 h 50"/>
                <a:gd name="T6" fmla="*/ 0 w 1346"/>
                <a:gd name="T7" fmla="*/ 0 h 50"/>
                <a:gd name="T8" fmla="*/ 0 w 1346"/>
                <a:gd name="T9" fmla="*/ 50 h 50"/>
                <a:gd name="T10" fmla="*/ 1344 w 1346"/>
                <a:gd name="T11" fmla="*/ 50 h 50"/>
                <a:gd name="T12" fmla="*/ 1346 w 1346"/>
                <a:gd name="T13" fmla="*/ 10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10"/>
                  </a:moveTo>
                  <a:lnTo>
                    <a:pt x="1336" y="0"/>
                  </a:lnTo>
                  <a:lnTo>
                    <a:pt x="0" y="0"/>
                  </a:lnTo>
                  <a:lnTo>
                    <a:pt x="0" y="50"/>
                  </a:lnTo>
                  <a:lnTo>
                    <a:pt x="1344" y="50"/>
                  </a:lnTo>
                  <a:lnTo>
                    <a:pt x="1346" y="10"/>
                  </a:lnTo>
                  <a:close/>
                </a:path>
              </a:pathLst>
            </a:custGeom>
            <a:solidFill>
              <a:srgbClr val="4FBFBF"/>
            </a:solidFill>
            <a:ln w="9525">
              <a:noFill/>
              <a:round/>
              <a:headEnd/>
              <a:tailEnd/>
            </a:ln>
          </p:spPr>
          <p:txBody>
            <a:bodyPr/>
            <a:lstStyle/>
            <a:p>
              <a:endParaRPr lang="en-US"/>
            </a:p>
          </p:txBody>
        </p:sp>
        <p:sp>
          <p:nvSpPr>
            <p:cNvPr id="123924" name="Freeform 20"/>
            <p:cNvSpPr>
              <a:spLocks/>
            </p:cNvSpPr>
            <p:nvPr/>
          </p:nvSpPr>
          <p:spPr bwMode="auto">
            <a:xfrm>
              <a:off x="1006" y="2697"/>
              <a:ext cx="1346" cy="50"/>
            </a:xfrm>
            <a:custGeom>
              <a:avLst/>
              <a:gdLst>
                <a:gd name="T0" fmla="*/ 1346 w 1346"/>
                <a:gd name="T1" fmla="*/ 10 h 50"/>
                <a:gd name="T2" fmla="*/ 1336 w 1346"/>
                <a:gd name="T3" fmla="*/ 0 h 50"/>
                <a:gd name="T4" fmla="*/ 0 w 1346"/>
                <a:gd name="T5" fmla="*/ 0 h 50"/>
                <a:gd name="T6" fmla="*/ 0 w 1346"/>
                <a:gd name="T7" fmla="*/ 0 h 50"/>
                <a:gd name="T8" fmla="*/ 0 w 1346"/>
                <a:gd name="T9" fmla="*/ 50 h 50"/>
                <a:gd name="T10" fmla="*/ 1344 w 1346"/>
                <a:gd name="T11" fmla="*/ 50 h 50"/>
                <a:gd name="T12" fmla="*/ 1346 w 1346"/>
                <a:gd name="T13" fmla="*/ 10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10"/>
                  </a:moveTo>
                  <a:lnTo>
                    <a:pt x="1336" y="0"/>
                  </a:lnTo>
                  <a:lnTo>
                    <a:pt x="0" y="0"/>
                  </a:lnTo>
                  <a:lnTo>
                    <a:pt x="0" y="50"/>
                  </a:lnTo>
                  <a:lnTo>
                    <a:pt x="1344" y="50"/>
                  </a:lnTo>
                  <a:lnTo>
                    <a:pt x="1346" y="10"/>
                  </a:lnTo>
                  <a:close/>
                </a:path>
              </a:pathLst>
            </a:custGeom>
            <a:solidFill>
              <a:srgbClr val="4FBFBF"/>
            </a:solidFill>
            <a:ln w="9525">
              <a:noFill/>
              <a:round/>
              <a:headEnd/>
              <a:tailEnd/>
            </a:ln>
          </p:spPr>
          <p:txBody>
            <a:bodyPr/>
            <a:lstStyle/>
            <a:p>
              <a:endParaRPr lang="en-US"/>
            </a:p>
          </p:txBody>
        </p:sp>
        <p:sp>
          <p:nvSpPr>
            <p:cNvPr id="123925" name="Freeform 21"/>
            <p:cNvSpPr>
              <a:spLocks/>
            </p:cNvSpPr>
            <p:nvPr/>
          </p:nvSpPr>
          <p:spPr bwMode="auto">
            <a:xfrm>
              <a:off x="1006" y="2669"/>
              <a:ext cx="1346" cy="50"/>
            </a:xfrm>
            <a:custGeom>
              <a:avLst/>
              <a:gdLst>
                <a:gd name="T0" fmla="*/ 1346 w 1346"/>
                <a:gd name="T1" fmla="*/ 11 h 50"/>
                <a:gd name="T2" fmla="*/ 1336 w 1346"/>
                <a:gd name="T3" fmla="*/ 0 h 50"/>
                <a:gd name="T4" fmla="*/ 0 w 1346"/>
                <a:gd name="T5" fmla="*/ 0 h 50"/>
                <a:gd name="T6" fmla="*/ 0 w 1346"/>
                <a:gd name="T7" fmla="*/ 0 h 50"/>
                <a:gd name="T8" fmla="*/ 0 w 1346"/>
                <a:gd name="T9" fmla="*/ 50 h 50"/>
                <a:gd name="T10" fmla="*/ 1344 w 1346"/>
                <a:gd name="T11" fmla="*/ 50 h 50"/>
                <a:gd name="T12" fmla="*/ 1346 w 1346"/>
                <a:gd name="T13" fmla="*/ 11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11"/>
                  </a:moveTo>
                  <a:lnTo>
                    <a:pt x="1336" y="0"/>
                  </a:lnTo>
                  <a:lnTo>
                    <a:pt x="0" y="0"/>
                  </a:lnTo>
                  <a:lnTo>
                    <a:pt x="0" y="50"/>
                  </a:lnTo>
                  <a:lnTo>
                    <a:pt x="1344" y="50"/>
                  </a:lnTo>
                  <a:lnTo>
                    <a:pt x="1346" y="11"/>
                  </a:lnTo>
                  <a:close/>
                </a:path>
              </a:pathLst>
            </a:custGeom>
            <a:solidFill>
              <a:srgbClr val="4CBCBC"/>
            </a:solidFill>
            <a:ln w="9525">
              <a:noFill/>
              <a:round/>
              <a:headEnd/>
              <a:tailEnd/>
            </a:ln>
          </p:spPr>
          <p:txBody>
            <a:bodyPr/>
            <a:lstStyle/>
            <a:p>
              <a:endParaRPr lang="en-US"/>
            </a:p>
          </p:txBody>
        </p:sp>
        <p:sp>
          <p:nvSpPr>
            <p:cNvPr id="123926" name="Freeform 22"/>
            <p:cNvSpPr>
              <a:spLocks/>
            </p:cNvSpPr>
            <p:nvPr/>
          </p:nvSpPr>
          <p:spPr bwMode="auto">
            <a:xfrm>
              <a:off x="1006" y="2641"/>
              <a:ext cx="1346" cy="50"/>
            </a:xfrm>
            <a:custGeom>
              <a:avLst/>
              <a:gdLst>
                <a:gd name="T0" fmla="*/ 1346 w 1346"/>
                <a:gd name="T1" fmla="*/ 13 h 50"/>
                <a:gd name="T2" fmla="*/ 1337 w 1346"/>
                <a:gd name="T3" fmla="*/ 0 h 50"/>
                <a:gd name="T4" fmla="*/ 0 w 1346"/>
                <a:gd name="T5" fmla="*/ 0 h 50"/>
                <a:gd name="T6" fmla="*/ 0 w 1346"/>
                <a:gd name="T7" fmla="*/ 0 h 50"/>
                <a:gd name="T8" fmla="*/ 0 w 1346"/>
                <a:gd name="T9" fmla="*/ 50 h 50"/>
                <a:gd name="T10" fmla="*/ 1343 w 1346"/>
                <a:gd name="T11" fmla="*/ 50 h 50"/>
                <a:gd name="T12" fmla="*/ 1346 w 1346"/>
                <a:gd name="T13" fmla="*/ 13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13"/>
                  </a:moveTo>
                  <a:lnTo>
                    <a:pt x="1337" y="0"/>
                  </a:lnTo>
                  <a:lnTo>
                    <a:pt x="0" y="0"/>
                  </a:lnTo>
                  <a:lnTo>
                    <a:pt x="0" y="50"/>
                  </a:lnTo>
                  <a:lnTo>
                    <a:pt x="1343" y="50"/>
                  </a:lnTo>
                  <a:lnTo>
                    <a:pt x="1346" y="13"/>
                  </a:lnTo>
                  <a:close/>
                </a:path>
              </a:pathLst>
            </a:custGeom>
            <a:solidFill>
              <a:srgbClr val="47BABA"/>
            </a:solidFill>
            <a:ln w="9525">
              <a:noFill/>
              <a:round/>
              <a:headEnd/>
              <a:tailEnd/>
            </a:ln>
          </p:spPr>
          <p:txBody>
            <a:bodyPr/>
            <a:lstStyle/>
            <a:p>
              <a:endParaRPr lang="en-US"/>
            </a:p>
          </p:txBody>
        </p:sp>
        <p:sp>
          <p:nvSpPr>
            <p:cNvPr id="123927" name="Freeform 23"/>
            <p:cNvSpPr>
              <a:spLocks/>
            </p:cNvSpPr>
            <p:nvPr/>
          </p:nvSpPr>
          <p:spPr bwMode="auto">
            <a:xfrm>
              <a:off x="1006" y="2613"/>
              <a:ext cx="1346" cy="49"/>
            </a:xfrm>
            <a:custGeom>
              <a:avLst/>
              <a:gdLst>
                <a:gd name="T0" fmla="*/ 1346 w 1346"/>
                <a:gd name="T1" fmla="*/ 13 h 49"/>
                <a:gd name="T2" fmla="*/ 1337 w 1346"/>
                <a:gd name="T3" fmla="*/ 0 h 49"/>
                <a:gd name="T4" fmla="*/ 0 w 1346"/>
                <a:gd name="T5" fmla="*/ 0 h 49"/>
                <a:gd name="T6" fmla="*/ 0 w 1346"/>
                <a:gd name="T7" fmla="*/ 0 h 49"/>
                <a:gd name="T8" fmla="*/ 0 w 1346"/>
                <a:gd name="T9" fmla="*/ 49 h 49"/>
                <a:gd name="T10" fmla="*/ 1343 w 1346"/>
                <a:gd name="T11" fmla="*/ 49 h 49"/>
                <a:gd name="T12" fmla="*/ 1346 w 1346"/>
                <a:gd name="T13" fmla="*/ 13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13"/>
                  </a:moveTo>
                  <a:lnTo>
                    <a:pt x="1337" y="0"/>
                  </a:lnTo>
                  <a:lnTo>
                    <a:pt x="0" y="0"/>
                  </a:lnTo>
                  <a:lnTo>
                    <a:pt x="0" y="49"/>
                  </a:lnTo>
                  <a:lnTo>
                    <a:pt x="1343" y="49"/>
                  </a:lnTo>
                  <a:lnTo>
                    <a:pt x="1346" y="13"/>
                  </a:lnTo>
                  <a:close/>
                </a:path>
              </a:pathLst>
            </a:custGeom>
            <a:solidFill>
              <a:srgbClr val="47BABA"/>
            </a:solidFill>
            <a:ln w="9525">
              <a:noFill/>
              <a:round/>
              <a:headEnd/>
              <a:tailEnd/>
            </a:ln>
          </p:spPr>
          <p:txBody>
            <a:bodyPr/>
            <a:lstStyle/>
            <a:p>
              <a:endParaRPr lang="en-US"/>
            </a:p>
          </p:txBody>
        </p:sp>
        <p:sp>
          <p:nvSpPr>
            <p:cNvPr id="123928" name="Freeform 24"/>
            <p:cNvSpPr>
              <a:spLocks/>
            </p:cNvSpPr>
            <p:nvPr/>
          </p:nvSpPr>
          <p:spPr bwMode="auto">
            <a:xfrm>
              <a:off x="1006" y="2586"/>
              <a:ext cx="1346" cy="49"/>
            </a:xfrm>
            <a:custGeom>
              <a:avLst/>
              <a:gdLst>
                <a:gd name="T0" fmla="*/ 1346 w 1346"/>
                <a:gd name="T1" fmla="*/ 13 h 49"/>
                <a:gd name="T2" fmla="*/ 1337 w 1346"/>
                <a:gd name="T3" fmla="*/ 0 h 49"/>
                <a:gd name="T4" fmla="*/ 2 w 1346"/>
                <a:gd name="T5" fmla="*/ 0 h 49"/>
                <a:gd name="T6" fmla="*/ 0 w 1346"/>
                <a:gd name="T7" fmla="*/ 0 h 49"/>
                <a:gd name="T8" fmla="*/ 0 w 1346"/>
                <a:gd name="T9" fmla="*/ 49 h 49"/>
                <a:gd name="T10" fmla="*/ 1343 w 1346"/>
                <a:gd name="T11" fmla="*/ 49 h 49"/>
                <a:gd name="T12" fmla="*/ 1346 w 1346"/>
                <a:gd name="T13" fmla="*/ 13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13"/>
                  </a:moveTo>
                  <a:lnTo>
                    <a:pt x="1337" y="0"/>
                  </a:lnTo>
                  <a:lnTo>
                    <a:pt x="2" y="0"/>
                  </a:lnTo>
                  <a:lnTo>
                    <a:pt x="0" y="0"/>
                  </a:lnTo>
                  <a:lnTo>
                    <a:pt x="0" y="49"/>
                  </a:lnTo>
                  <a:lnTo>
                    <a:pt x="1343" y="49"/>
                  </a:lnTo>
                  <a:lnTo>
                    <a:pt x="1346" y="13"/>
                  </a:lnTo>
                  <a:close/>
                </a:path>
              </a:pathLst>
            </a:custGeom>
            <a:solidFill>
              <a:srgbClr val="44B7B7"/>
            </a:solidFill>
            <a:ln w="9525">
              <a:noFill/>
              <a:round/>
              <a:headEnd/>
              <a:tailEnd/>
            </a:ln>
          </p:spPr>
          <p:txBody>
            <a:bodyPr/>
            <a:lstStyle/>
            <a:p>
              <a:endParaRPr lang="en-US"/>
            </a:p>
          </p:txBody>
        </p:sp>
        <p:sp>
          <p:nvSpPr>
            <p:cNvPr id="123929" name="Freeform 25"/>
            <p:cNvSpPr>
              <a:spLocks/>
            </p:cNvSpPr>
            <p:nvPr/>
          </p:nvSpPr>
          <p:spPr bwMode="auto">
            <a:xfrm>
              <a:off x="1006" y="2558"/>
              <a:ext cx="1346" cy="49"/>
            </a:xfrm>
            <a:custGeom>
              <a:avLst/>
              <a:gdLst>
                <a:gd name="T0" fmla="*/ 1346 w 1346"/>
                <a:gd name="T1" fmla="*/ 14 h 49"/>
                <a:gd name="T2" fmla="*/ 1337 w 1346"/>
                <a:gd name="T3" fmla="*/ 0 h 49"/>
                <a:gd name="T4" fmla="*/ 2 w 1346"/>
                <a:gd name="T5" fmla="*/ 0 h 49"/>
                <a:gd name="T6" fmla="*/ 0 w 1346"/>
                <a:gd name="T7" fmla="*/ 0 h 49"/>
                <a:gd name="T8" fmla="*/ 0 w 1346"/>
                <a:gd name="T9" fmla="*/ 49 h 49"/>
                <a:gd name="T10" fmla="*/ 1343 w 1346"/>
                <a:gd name="T11" fmla="*/ 49 h 49"/>
                <a:gd name="T12" fmla="*/ 1346 w 1346"/>
                <a:gd name="T13" fmla="*/ 14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14"/>
                  </a:moveTo>
                  <a:lnTo>
                    <a:pt x="1337" y="0"/>
                  </a:lnTo>
                  <a:lnTo>
                    <a:pt x="2" y="0"/>
                  </a:lnTo>
                  <a:lnTo>
                    <a:pt x="0" y="0"/>
                  </a:lnTo>
                  <a:lnTo>
                    <a:pt x="0" y="49"/>
                  </a:lnTo>
                  <a:lnTo>
                    <a:pt x="1343" y="49"/>
                  </a:lnTo>
                  <a:lnTo>
                    <a:pt x="1346" y="14"/>
                  </a:lnTo>
                  <a:close/>
                </a:path>
              </a:pathLst>
            </a:custGeom>
            <a:solidFill>
              <a:srgbClr val="3FB5B5"/>
            </a:solidFill>
            <a:ln w="9525">
              <a:noFill/>
              <a:round/>
              <a:headEnd/>
              <a:tailEnd/>
            </a:ln>
          </p:spPr>
          <p:txBody>
            <a:bodyPr/>
            <a:lstStyle/>
            <a:p>
              <a:endParaRPr lang="en-US"/>
            </a:p>
          </p:txBody>
        </p:sp>
        <p:sp>
          <p:nvSpPr>
            <p:cNvPr id="123930" name="Freeform 26"/>
            <p:cNvSpPr>
              <a:spLocks/>
            </p:cNvSpPr>
            <p:nvPr/>
          </p:nvSpPr>
          <p:spPr bwMode="auto">
            <a:xfrm>
              <a:off x="1006" y="2530"/>
              <a:ext cx="1346" cy="49"/>
            </a:xfrm>
            <a:custGeom>
              <a:avLst/>
              <a:gdLst>
                <a:gd name="T0" fmla="*/ 1346 w 1346"/>
                <a:gd name="T1" fmla="*/ 14 h 49"/>
                <a:gd name="T2" fmla="*/ 1337 w 1346"/>
                <a:gd name="T3" fmla="*/ 0 h 49"/>
                <a:gd name="T4" fmla="*/ 2 w 1346"/>
                <a:gd name="T5" fmla="*/ 0 h 49"/>
                <a:gd name="T6" fmla="*/ 0 w 1346"/>
                <a:gd name="T7" fmla="*/ 0 h 49"/>
                <a:gd name="T8" fmla="*/ 0 w 1346"/>
                <a:gd name="T9" fmla="*/ 49 h 49"/>
                <a:gd name="T10" fmla="*/ 1343 w 1346"/>
                <a:gd name="T11" fmla="*/ 49 h 49"/>
                <a:gd name="T12" fmla="*/ 1346 w 1346"/>
                <a:gd name="T13" fmla="*/ 14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14"/>
                  </a:moveTo>
                  <a:lnTo>
                    <a:pt x="1337" y="0"/>
                  </a:lnTo>
                  <a:lnTo>
                    <a:pt x="2" y="0"/>
                  </a:lnTo>
                  <a:lnTo>
                    <a:pt x="0" y="0"/>
                  </a:lnTo>
                  <a:lnTo>
                    <a:pt x="0" y="49"/>
                  </a:lnTo>
                  <a:lnTo>
                    <a:pt x="1343" y="49"/>
                  </a:lnTo>
                  <a:lnTo>
                    <a:pt x="1346" y="14"/>
                  </a:lnTo>
                  <a:close/>
                </a:path>
              </a:pathLst>
            </a:custGeom>
            <a:solidFill>
              <a:srgbClr val="3FB5B5"/>
            </a:solidFill>
            <a:ln w="9525">
              <a:noFill/>
              <a:round/>
              <a:headEnd/>
              <a:tailEnd/>
            </a:ln>
          </p:spPr>
          <p:txBody>
            <a:bodyPr/>
            <a:lstStyle/>
            <a:p>
              <a:endParaRPr lang="en-US"/>
            </a:p>
          </p:txBody>
        </p:sp>
        <p:sp>
          <p:nvSpPr>
            <p:cNvPr id="123931" name="Freeform 27"/>
            <p:cNvSpPr>
              <a:spLocks/>
            </p:cNvSpPr>
            <p:nvPr/>
          </p:nvSpPr>
          <p:spPr bwMode="auto">
            <a:xfrm>
              <a:off x="1006" y="2502"/>
              <a:ext cx="1346" cy="49"/>
            </a:xfrm>
            <a:custGeom>
              <a:avLst/>
              <a:gdLst>
                <a:gd name="T0" fmla="*/ 1346 w 1346"/>
                <a:gd name="T1" fmla="*/ 16 h 49"/>
                <a:gd name="T2" fmla="*/ 1337 w 1346"/>
                <a:gd name="T3" fmla="*/ 0 h 49"/>
                <a:gd name="T4" fmla="*/ 2 w 1346"/>
                <a:gd name="T5" fmla="*/ 0 h 49"/>
                <a:gd name="T6" fmla="*/ 0 w 1346"/>
                <a:gd name="T7" fmla="*/ 0 h 49"/>
                <a:gd name="T8" fmla="*/ 0 w 1346"/>
                <a:gd name="T9" fmla="*/ 49 h 49"/>
                <a:gd name="T10" fmla="*/ 1343 w 1346"/>
                <a:gd name="T11" fmla="*/ 49 h 49"/>
                <a:gd name="T12" fmla="*/ 1346 w 1346"/>
                <a:gd name="T13" fmla="*/ 16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16"/>
                  </a:moveTo>
                  <a:lnTo>
                    <a:pt x="1337" y="0"/>
                  </a:lnTo>
                  <a:lnTo>
                    <a:pt x="2" y="0"/>
                  </a:lnTo>
                  <a:lnTo>
                    <a:pt x="0" y="0"/>
                  </a:lnTo>
                  <a:lnTo>
                    <a:pt x="0" y="49"/>
                  </a:lnTo>
                  <a:lnTo>
                    <a:pt x="1343" y="49"/>
                  </a:lnTo>
                  <a:lnTo>
                    <a:pt x="1346" y="16"/>
                  </a:lnTo>
                  <a:close/>
                </a:path>
              </a:pathLst>
            </a:custGeom>
            <a:solidFill>
              <a:srgbClr val="3AB2B2"/>
            </a:solidFill>
            <a:ln w="9525">
              <a:noFill/>
              <a:round/>
              <a:headEnd/>
              <a:tailEnd/>
            </a:ln>
          </p:spPr>
          <p:txBody>
            <a:bodyPr/>
            <a:lstStyle/>
            <a:p>
              <a:endParaRPr lang="en-US"/>
            </a:p>
          </p:txBody>
        </p:sp>
        <p:sp>
          <p:nvSpPr>
            <p:cNvPr id="123932" name="Freeform 28"/>
            <p:cNvSpPr>
              <a:spLocks/>
            </p:cNvSpPr>
            <p:nvPr/>
          </p:nvSpPr>
          <p:spPr bwMode="auto">
            <a:xfrm>
              <a:off x="1006" y="2474"/>
              <a:ext cx="1346" cy="49"/>
            </a:xfrm>
            <a:custGeom>
              <a:avLst/>
              <a:gdLst>
                <a:gd name="T0" fmla="*/ 1346 w 1346"/>
                <a:gd name="T1" fmla="*/ 16 h 49"/>
                <a:gd name="T2" fmla="*/ 1337 w 1346"/>
                <a:gd name="T3" fmla="*/ 0 h 49"/>
                <a:gd name="T4" fmla="*/ 2 w 1346"/>
                <a:gd name="T5" fmla="*/ 0 h 49"/>
                <a:gd name="T6" fmla="*/ 0 w 1346"/>
                <a:gd name="T7" fmla="*/ 0 h 49"/>
                <a:gd name="T8" fmla="*/ 0 w 1346"/>
                <a:gd name="T9" fmla="*/ 49 h 49"/>
                <a:gd name="T10" fmla="*/ 1343 w 1346"/>
                <a:gd name="T11" fmla="*/ 49 h 49"/>
                <a:gd name="T12" fmla="*/ 1346 w 1346"/>
                <a:gd name="T13" fmla="*/ 16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16"/>
                  </a:moveTo>
                  <a:lnTo>
                    <a:pt x="1337" y="0"/>
                  </a:lnTo>
                  <a:lnTo>
                    <a:pt x="2" y="0"/>
                  </a:lnTo>
                  <a:lnTo>
                    <a:pt x="0" y="0"/>
                  </a:lnTo>
                  <a:lnTo>
                    <a:pt x="0" y="49"/>
                  </a:lnTo>
                  <a:lnTo>
                    <a:pt x="1343" y="49"/>
                  </a:lnTo>
                  <a:lnTo>
                    <a:pt x="1346" y="16"/>
                  </a:lnTo>
                  <a:close/>
                </a:path>
              </a:pathLst>
            </a:custGeom>
            <a:solidFill>
              <a:srgbClr val="3AB2B2"/>
            </a:solidFill>
            <a:ln w="9525">
              <a:noFill/>
              <a:round/>
              <a:headEnd/>
              <a:tailEnd/>
            </a:ln>
          </p:spPr>
          <p:txBody>
            <a:bodyPr/>
            <a:lstStyle/>
            <a:p>
              <a:endParaRPr lang="en-US"/>
            </a:p>
          </p:txBody>
        </p:sp>
        <p:sp>
          <p:nvSpPr>
            <p:cNvPr id="123933" name="Freeform 29"/>
            <p:cNvSpPr>
              <a:spLocks/>
            </p:cNvSpPr>
            <p:nvPr/>
          </p:nvSpPr>
          <p:spPr bwMode="auto">
            <a:xfrm>
              <a:off x="1006" y="2445"/>
              <a:ext cx="1346" cy="50"/>
            </a:xfrm>
            <a:custGeom>
              <a:avLst/>
              <a:gdLst>
                <a:gd name="T0" fmla="*/ 1346 w 1346"/>
                <a:gd name="T1" fmla="*/ 18 h 50"/>
                <a:gd name="T2" fmla="*/ 1337 w 1346"/>
                <a:gd name="T3" fmla="*/ 0 h 50"/>
                <a:gd name="T4" fmla="*/ 2 w 1346"/>
                <a:gd name="T5" fmla="*/ 0 h 50"/>
                <a:gd name="T6" fmla="*/ 0 w 1346"/>
                <a:gd name="T7" fmla="*/ 2 h 50"/>
                <a:gd name="T8" fmla="*/ 0 w 1346"/>
                <a:gd name="T9" fmla="*/ 50 h 50"/>
                <a:gd name="T10" fmla="*/ 1343 w 1346"/>
                <a:gd name="T11" fmla="*/ 50 h 50"/>
                <a:gd name="T12" fmla="*/ 1346 w 1346"/>
                <a:gd name="T13" fmla="*/ 18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18"/>
                  </a:moveTo>
                  <a:lnTo>
                    <a:pt x="1337" y="0"/>
                  </a:lnTo>
                  <a:lnTo>
                    <a:pt x="2" y="0"/>
                  </a:lnTo>
                  <a:lnTo>
                    <a:pt x="0" y="2"/>
                  </a:lnTo>
                  <a:lnTo>
                    <a:pt x="0" y="50"/>
                  </a:lnTo>
                  <a:lnTo>
                    <a:pt x="1343" y="50"/>
                  </a:lnTo>
                  <a:lnTo>
                    <a:pt x="1346" y="18"/>
                  </a:lnTo>
                  <a:close/>
                </a:path>
              </a:pathLst>
            </a:custGeom>
            <a:solidFill>
              <a:srgbClr val="38AFAF"/>
            </a:solidFill>
            <a:ln w="9525">
              <a:noFill/>
              <a:round/>
              <a:headEnd/>
              <a:tailEnd/>
            </a:ln>
          </p:spPr>
          <p:txBody>
            <a:bodyPr/>
            <a:lstStyle/>
            <a:p>
              <a:endParaRPr lang="en-US"/>
            </a:p>
          </p:txBody>
        </p:sp>
        <p:sp>
          <p:nvSpPr>
            <p:cNvPr id="123934" name="Freeform 30"/>
            <p:cNvSpPr>
              <a:spLocks/>
            </p:cNvSpPr>
            <p:nvPr/>
          </p:nvSpPr>
          <p:spPr bwMode="auto">
            <a:xfrm>
              <a:off x="1006" y="2418"/>
              <a:ext cx="1346" cy="50"/>
            </a:xfrm>
            <a:custGeom>
              <a:avLst/>
              <a:gdLst>
                <a:gd name="T0" fmla="*/ 1346 w 1346"/>
                <a:gd name="T1" fmla="*/ 19 h 50"/>
                <a:gd name="T2" fmla="*/ 1337 w 1346"/>
                <a:gd name="T3" fmla="*/ 0 h 50"/>
                <a:gd name="T4" fmla="*/ 2 w 1346"/>
                <a:gd name="T5" fmla="*/ 0 h 50"/>
                <a:gd name="T6" fmla="*/ 0 w 1346"/>
                <a:gd name="T7" fmla="*/ 1 h 50"/>
                <a:gd name="T8" fmla="*/ 0 w 1346"/>
                <a:gd name="T9" fmla="*/ 50 h 50"/>
                <a:gd name="T10" fmla="*/ 1343 w 1346"/>
                <a:gd name="T11" fmla="*/ 50 h 50"/>
                <a:gd name="T12" fmla="*/ 1346 w 1346"/>
                <a:gd name="T13" fmla="*/ 19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19"/>
                  </a:moveTo>
                  <a:lnTo>
                    <a:pt x="1337" y="0"/>
                  </a:lnTo>
                  <a:lnTo>
                    <a:pt x="2" y="0"/>
                  </a:lnTo>
                  <a:lnTo>
                    <a:pt x="0" y="1"/>
                  </a:lnTo>
                  <a:lnTo>
                    <a:pt x="0" y="50"/>
                  </a:lnTo>
                  <a:lnTo>
                    <a:pt x="1343" y="50"/>
                  </a:lnTo>
                  <a:lnTo>
                    <a:pt x="1346" y="19"/>
                  </a:lnTo>
                  <a:close/>
                </a:path>
              </a:pathLst>
            </a:custGeom>
            <a:solidFill>
              <a:srgbClr val="38AFAF"/>
            </a:solidFill>
            <a:ln w="9525">
              <a:noFill/>
              <a:round/>
              <a:headEnd/>
              <a:tailEnd/>
            </a:ln>
          </p:spPr>
          <p:txBody>
            <a:bodyPr/>
            <a:lstStyle/>
            <a:p>
              <a:endParaRPr lang="en-US"/>
            </a:p>
          </p:txBody>
        </p:sp>
        <p:sp>
          <p:nvSpPr>
            <p:cNvPr id="123935" name="Freeform 31"/>
            <p:cNvSpPr>
              <a:spLocks/>
            </p:cNvSpPr>
            <p:nvPr/>
          </p:nvSpPr>
          <p:spPr bwMode="auto">
            <a:xfrm>
              <a:off x="1006" y="2390"/>
              <a:ext cx="1346" cy="50"/>
            </a:xfrm>
            <a:custGeom>
              <a:avLst/>
              <a:gdLst>
                <a:gd name="T0" fmla="*/ 1346 w 1346"/>
                <a:gd name="T1" fmla="*/ 19 h 50"/>
                <a:gd name="T2" fmla="*/ 1339 w 1346"/>
                <a:gd name="T3" fmla="*/ 0 h 50"/>
                <a:gd name="T4" fmla="*/ 2 w 1346"/>
                <a:gd name="T5" fmla="*/ 0 h 50"/>
                <a:gd name="T6" fmla="*/ 0 w 1346"/>
                <a:gd name="T7" fmla="*/ 1 h 50"/>
                <a:gd name="T8" fmla="*/ 0 w 1346"/>
                <a:gd name="T9" fmla="*/ 50 h 50"/>
                <a:gd name="T10" fmla="*/ 1343 w 1346"/>
                <a:gd name="T11" fmla="*/ 50 h 50"/>
                <a:gd name="T12" fmla="*/ 1346 w 1346"/>
                <a:gd name="T13" fmla="*/ 19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19"/>
                  </a:moveTo>
                  <a:lnTo>
                    <a:pt x="1339" y="0"/>
                  </a:lnTo>
                  <a:lnTo>
                    <a:pt x="2" y="0"/>
                  </a:lnTo>
                  <a:lnTo>
                    <a:pt x="0" y="1"/>
                  </a:lnTo>
                  <a:lnTo>
                    <a:pt x="0" y="50"/>
                  </a:lnTo>
                  <a:lnTo>
                    <a:pt x="1343" y="50"/>
                  </a:lnTo>
                  <a:lnTo>
                    <a:pt x="1346" y="19"/>
                  </a:lnTo>
                  <a:close/>
                </a:path>
              </a:pathLst>
            </a:custGeom>
            <a:solidFill>
              <a:srgbClr val="33ADAD"/>
            </a:solidFill>
            <a:ln w="9525">
              <a:noFill/>
              <a:round/>
              <a:headEnd/>
              <a:tailEnd/>
            </a:ln>
          </p:spPr>
          <p:txBody>
            <a:bodyPr/>
            <a:lstStyle/>
            <a:p>
              <a:endParaRPr lang="en-US"/>
            </a:p>
          </p:txBody>
        </p:sp>
        <p:sp>
          <p:nvSpPr>
            <p:cNvPr id="123936" name="Freeform 32"/>
            <p:cNvSpPr>
              <a:spLocks/>
            </p:cNvSpPr>
            <p:nvPr/>
          </p:nvSpPr>
          <p:spPr bwMode="auto">
            <a:xfrm>
              <a:off x="1006" y="2362"/>
              <a:ext cx="1346" cy="50"/>
            </a:xfrm>
            <a:custGeom>
              <a:avLst/>
              <a:gdLst>
                <a:gd name="T0" fmla="*/ 1346 w 1346"/>
                <a:gd name="T1" fmla="*/ 20 h 50"/>
                <a:gd name="T2" fmla="*/ 1339 w 1346"/>
                <a:gd name="T3" fmla="*/ 0 h 50"/>
                <a:gd name="T4" fmla="*/ 2 w 1346"/>
                <a:gd name="T5" fmla="*/ 0 h 50"/>
                <a:gd name="T6" fmla="*/ 0 w 1346"/>
                <a:gd name="T7" fmla="*/ 1 h 50"/>
                <a:gd name="T8" fmla="*/ 0 w 1346"/>
                <a:gd name="T9" fmla="*/ 50 h 50"/>
                <a:gd name="T10" fmla="*/ 1343 w 1346"/>
                <a:gd name="T11" fmla="*/ 50 h 50"/>
                <a:gd name="T12" fmla="*/ 1346 w 1346"/>
                <a:gd name="T13" fmla="*/ 20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20"/>
                  </a:moveTo>
                  <a:lnTo>
                    <a:pt x="1339" y="0"/>
                  </a:lnTo>
                  <a:lnTo>
                    <a:pt x="2" y="0"/>
                  </a:lnTo>
                  <a:lnTo>
                    <a:pt x="0" y="1"/>
                  </a:lnTo>
                  <a:lnTo>
                    <a:pt x="0" y="50"/>
                  </a:lnTo>
                  <a:lnTo>
                    <a:pt x="1343" y="50"/>
                  </a:lnTo>
                  <a:lnTo>
                    <a:pt x="1346" y="20"/>
                  </a:lnTo>
                  <a:close/>
                </a:path>
              </a:pathLst>
            </a:custGeom>
            <a:solidFill>
              <a:srgbClr val="30AAAA"/>
            </a:solidFill>
            <a:ln w="9525">
              <a:noFill/>
              <a:round/>
              <a:headEnd/>
              <a:tailEnd/>
            </a:ln>
          </p:spPr>
          <p:txBody>
            <a:bodyPr/>
            <a:lstStyle/>
            <a:p>
              <a:endParaRPr lang="en-US"/>
            </a:p>
          </p:txBody>
        </p:sp>
        <p:sp>
          <p:nvSpPr>
            <p:cNvPr id="123937" name="Freeform 33"/>
            <p:cNvSpPr>
              <a:spLocks/>
            </p:cNvSpPr>
            <p:nvPr/>
          </p:nvSpPr>
          <p:spPr bwMode="auto">
            <a:xfrm>
              <a:off x="1006" y="2334"/>
              <a:ext cx="1346" cy="50"/>
            </a:xfrm>
            <a:custGeom>
              <a:avLst/>
              <a:gdLst>
                <a:gd name="T0" fmla="*/ 1346 w 1346"/>
                <a:gd name="T1" fmla="*/ 21 h 50"/>
                <a:gd name="T2" fmla="*/ 1339 w 1346"/>
                <a:gd name="T3" fmla="*/ 0 h 50"/>
                <a:gd name="T4" fmla="*/ 2 w 1346"/>
                <a:gd name="T5" fmla="*/ 0 h 50"/>
                <a:gd name="T6" fmla="*/ 0 w 1346"/>
                <a:gd name="T7" fmla="*/ 0 h 50"/>
                <a:gd name="T8" fmla="*/ 0 w 1346"/>
                <a:gd name="T9" fmla="*/ 50 h 50"/>
                <a:gd name="T10" fmla="*/ 1341 w 1346"/>
                <a:gd name="T11" fmla="*/ 50 h 50"/>
                <a:gd name="T12" fmla="*/ 1346 w 1346"/>
                <a:gd name="T13" fmla="*/ 21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21"/>
                  </a:moveTo>
                  <a:lnTo>
                    <a:pt x="1339" y="0"/>
                  </a:lnTo>
                  <a:lnTo>
                    <a:pt x="2" y="0"/>
                  </a:lnTo>
                  <a:lnTo>
                    <a:pt x="0" y="0"/>
                  </a:lnTo>
                  <a:lnTo>
                    <a:pt x="0" y="50"/>
                  </a:lnTo>
                  <a:lnTo>
                    <a:pt x="1341" y="50"/>
                  </a:lnTo>
                  <a:lnTo>
                    <a:pt x="1346" y="21"/>
                  </a:lnTo>
                  <a:close/>
                </a:path>
              </a:pathLst>
            </a:custGeom>
            <a:solidFill>
              <a:srgbClr val="2DAAAA"/>
            </a:solidFill>
            <a:ln w="9525">
              <a:noFill/>
              <a:round/>
              <a:headEnd/>
              <a:tailEnd/>
            </a:ln>
          </p:spPr>
          <p:txBody>
            <a:bodyPr/>
            <a:lstStyle/>
            <a:p>
              <a:endParaRPr lang="en-US"/>
            </a:p>
          </p:txBody>
        </p:sp>
        <p:sp>
          <p:nvSpPr>
            <p:cNvPr id="123938" name="Freeform 34"/>
            <p:cNvSpPr>
              <a:spLocks/>
            </p:cNvSpPr>
            <p:nvPr/>
          </p:nvSpPr>
          <p:spPr bwMode="auto">
            <a:xfrm>
              <a:off x="1006" y="2306"/>
              <a:ext cx="1346" cy="50"/>
            </a:xfrm>
            <a:custGeom>
              <a:avLst/>
              <a:gdLst>
                <a:gd name="T0" fmla="*/ 1346 w 1346"/>
                <a:gd name="T1" fmla="*/ 21 h 50"/>
                <a:gd name="T2" fmla="*/ 1339 w 1346"/>
                <a:gd name="T3" fmla="*/ 0 h 50"/>
                <a:gd name="T4" fmla="*/ 2 w 1346"/>
                <a:gd name="T5" fmla="*/ 0 h 50"/>
                <a:gd name="T6" fmla="*/ 0 w 1346"/>
                <a:gd name="T7" fmla="*/ 0 h 50"/>
                <a:gd name="T8" fmla="*/ 0 w 1346"/>
                <a:gd name="T9" fmla="*/ 50 h 50"/>
                <a:gd name="T10" fmla="*/ 1341 w 1346"/>
                <a:gd name="T11" fmla="*/ 50 h 50"/>
                <a:gd name="T12" fmla="*/ 1346 w 1346"/>
                <a:gd name="T13" fmla="*/ 21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21"/>
                  </a:moveTo>
                  <a:lnTo>
                    <a:pt x="1339" y="0"/>
                  </a:lnTo>
                  <a:lnTo>
                    <a:pt x="2" y="0"/>
                  </a:lnTo>
                  <a:lnTo>
                    <a:pt x="0" y="0"/>
                  </a:lnTo>
                  <a:lnTo>
                    <a:pt x="0" y="50"/>
                  </a:lnTo>
                  <a:lnTo>
                    <a:pt x="1341" y="50"/>
                  </a:lnTo>
                  <a:lnTo>
                    <a:pt x="1346" y="21"/>
                  </a:lnTo>
                  <a:close/>
                </a:path>
              </a:pathLst>
            </a:custGeom>
            <a:solidFill>
              <a:srgbClr val="2BA8A8"/>
            </a:solidFill>
            <a:ln w="9525">
              <a:noFill/>
              <a:round/>
              <a:headEnd/>
              <a:tailEnd/>
            </a:ln>
          </p:spPr>
          <p:txBody>
            <a:bodyPr/>
            <a:lstStyle/>
            <a:p>
              <a:endParaRPr lang="en-US"/>
            </a:p>
          </p:txBody>
        </p:sp>
        <p:sp>
          <p:nvSpPr>
            <p:cNvPr id="123939" name="Freeform 35"/>
            <p:cNvSpPr>
              <a:spLocks/>
            </p:cNvSpPr>
            <p:nvPr/>
          </p:nvSpPr>
          <p:spPr bwMode="auto">
            <a:xfrm>
              <a:off x="1006" y="2280"/>
              <a:ext cx="1346" cy="49"/>
            </a:xfrm>
            <a:custGeom>
              <a:avLst/>
              <a:gdLst>
                <a:gd name="T0" fmla="*/ 1346 w 1346"/>
                <a:gd name="T1" fmla="*/ 21 h 49"/>
                <a:gd name="T2" fmla="*/ 1339 w 1346"/>
                <a:gd name="T3" fmla="*/ 0 h 49"/>
                <a:gd name="T4" fmla="*/ 2 w 1346"/>
                <a:gd name="T5" fmla="*/ 0 h 49"/>
                <a:gd name="T6" fmla="*/ 0 w 1346"/>
                <a:gd name="T7" fmla="*/ 0 h 49"/>
                <a:gd name="T8" fmla="*/ 0 w 1346"/>
                <a:gd name="T9" fmla="*/ 49 h 49"/>
                <a:gd name="T10" fmla="*/ 1341 w 1346"/>
                <a:gd name="T11" fmla="*/ 49 h 49"/>
                <a:gd name="T12" fmla="*/ 1346 w 1346"/>
                <a:gd name="T13" fmla="*/ 21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21"/>
                  </a:moveTo>
                  <a:lnTo>
                    <a:pt x="1339" y="0"/>
                  </a:lnTo>
                  <a:lnTo>
                    <a:pt x="2" y="0"/>
                  </a:lnTo>
                  <a:lnTo>
                    <a:pt x="0" y="0"/>
                  </a:lnTo>
                  <a:lnTo>
                    <a:pt x="0" y="49"/>
                  </a:lnTo>
                  <a:lnTo>
                    <a:pt x="1341" y="49"/>
                  </a:lnTo>
                  <a:lnTo>
                    <a:pt x="1346" y="21"/>
                  </a:lnTo>
                  <a:close/>
                </a:path>
              </a:pathLst>
            </a:custGeom>
            <a:solidFill>
              <a:srgbClr val="28A5A5"/>
            </a:solidFill>
            <a:ln w="9525">
              <a:noFill/>
              <a:round/>
              <a:headEnd/>
              <a:tailEnd/>
            </a:ln>
          </p:spPr>
          <p:txBody>
            <a:bodyPr/>
            <a:lstStyle/>
            <a:p>
              <a:endParaRPr lang="en-US"/>
            </a:p>
          </p:txBody>
        </p:sp>
        <p:sp>
          <p:nvSpPr>
            <p:cNvPr id="123940" name="Freeform 36"/>
            <p:cNvSpPr>
              <a:spLocks/>
            </p:cNvSpPr>
            <p:nvPr/>
          </p:nvSpPr>
          <p:spPr bwMode="auto">
            <a:xfrm>
              <a:off x="1006" y="2252"/>
              <a:ext cx="1346" cy="49"/>
            </a:xfrm>
            <a:custGeom>
              <a:avLst/>
              <a:gdLst>
                <a:gd name="T0" fmla="*/ 1346 w 1346"/>
                <a:gd name="T1" fmla="*/ 22 h 49"/>
                <a:gd name="T2" fmla="*/ 1339 w 1346"/>
                <a:gd name="T3" fmla="*/ 0 h 49"/>
                <a:gd name="T4" fmla="*/ 2 w 1346"/>
                <a:gd name="T5" fmla="*/ 0 h 49"/>
                <a:gd name="T6" fmla="*/ 0 w 1346"/>
                <a:gd name="T7" fmla="*/ 0 h 49"/>
                <a:gd name="T8" fmla="*/ 0 w 1346"/>
                <a:gd name="T9" fmla="*/ 49 h 49"/>
                <a:gd name="T10" fmla="*/ 1341 w 1346"/>
                <a:gd name="T11" fmla="*/ 49 h 49"/>
                <a:gd name="T12" fmla="*/ 1346 w 1346"/>
                <a:gd name="T13" fmla="*/ 22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22"/>
                  </a:moveTo>
                  <a:lnTo>
                    <a:pt x="1339" y="0"/>
                  </a:lnTo>
                  <a:lnTo>
                    <a:pt x="2" y="0"/>
                  </a:lnTo>
                  <a:lnTo>
                    <a:pt x="0" y="0"/>
                  </a:lnTo>
                  <a:lnTo>
                    <a:pt x="0" y="49"/>
                  </a:lnTo>
                  <a:lnTo>
                    <a:pt x="1341" y="49"/>
                  </a:lnTo>
                  <a:lnTo>
                    <a:pt x="1346" y="22"/>
                  </a:lnTo>
                  <a:close/>
                </a:path>
              </a:pathLst>
            </a:custGeom>
            <a:solidFill>
              <a:srgbClr val="26A5A5"/>
            </a:solidFill>
            <a:ln w="9525">
              <a:noFill/>
              <a:round/>
              <a:headEnd/>
              <a:tailEnd/>
            </a:ln>
          </p:spPr>
          <p:txBody>
            <a:bodyPr/>
            <a:lstStyle/>
            <a:p>
              <a:endParaRPr lang="en-US"/>
            </a:p>
          </p:txBody>
        </p:sp>
        <p:sp>
          <p:nvSpPr>
            <p:cNvPr id="123941" name="Freeform 37"/>
            <p:cNvSpPr>
              <a:spLocks/>
            </p:cNvSpPr>
            <p:nvPr/>
          </p:nvSpPr>
          <p:spPr bwMode="auto">
            <a:xfrm>
              <a:off x="1006" y="2224"/>
              <a:ext cx="1346" cy="50"/>
            </a:xfrm>
            <a:custGeom>
              <a:avLst/>
              <a:gdLst>
                <a:gd name="T0" fmla="*/ 1346 w 1346"/>
                <a:gd name="T1" fmla="*/ 23 h 50"/>
                <a:gd name="T2" fmla="*/ 1339 w 1346"/>
                <a:gd name="T3" fmla="*/ 0 h 50"/>
                <a:gd name="T4" fmla="*/ 2 w 1346"/>
                <a:gd name="T5" fmla="*/ 0 h 50"/>
                <a:gd name="T6" fmla="*/ 0 w 1346"/>
                <a:gd name="T7" fmla="*/ 0 h 50"/>
                <a:gd name="T8" fmla="*/ 0 w 1346"/>
                <a:gd name="T9" fmla="*/ 50 h 50"/>
                <a:gd name="T10" fmla="*/ 1341 w 1346"/>
                <a:gd name="T11" fmla="*/ 50 h 50"/>
                <a:gd name="T12" fmla="*/ 1346 w 1346"/>
                <a:gd name="T13" fmla="*/ 23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23"/>
                  </a:moveTo>
                  <a:lnTo>
                    <a:pt x="1339" y="0"/>
                  </a:lnTo>
                  <a:lnTo>
                    <a:pt x="2" y="0"/>
                  </a:lnTo>
                  <a:lnTo>
                    <a:pt x="0" y="0"/>
                  </a:lnTo>
                  <a:lnTo>
                    <a:pt x="0" y="50"/>
                  </a:lnTo>
                  <a:lnTo>
                    <a:pt x="1341" y="50"/>
                  </a:lnTo>
                  <a:lnTo>
                    <a:pt x="1346" y="23"/>
                  </a:lnTo>
                  <a:close/>
                </a:path>
              </a:pathLst>
            </a:custGeom>
            <a:solidFill>
              <a:srgbClr val="23A3A3"/>
            </a:solidFill>
            <a:ln w="9525">
              <a:noFill/>
              <a:round/>
              <a:headEnd/>
              <a:tailEnd/>
            </a:ln>
          </p:spPr>
          <p:txBody>
            <a:bodyPr/>
            <a:lstStyle/>
            <a:p>
              <a:endParaRPr lang="en-US"/>
            </a:p>
          </p:txBody>
        </p:sp>
        <p:sp>
          <p:nvSpPr>
            <p:cNvPr id="123942" name="Freeform 38"/>
            <p:cNvSpPr>
              <a:spLocks/>
            </p:cNvSpPr>
            <p:nvPr/>
          </p:nvSpPr>
          <p:spPr bwMode="auto">
            <a:xfrm>
              <a:off x="1006" y="2196"/>
              <a:ext cx="1346" cy="50"/>
            </a:xfrm>
            <a:custGeom>
              <a:avLst/>
              <a:gdLst>
                <a:gd name="T0" fmla="*/ 1346 w 1346"/>
                <a:gd name="T1" fmla="*/ 25 h 50"/>
                <a:gd name="T2" fmla="*/ 1339 w 1346"/>
                <a:gd name="T3" fmla="*/ 0 h 50"/>
                <a:gd name="T4" fmla="*/ 2 w 1346"/>
                <a:gd name="T5" fmla="*/ 0 h 50"/>
                <a:gd name="T6" fmla="*/ 0 w 1346"/>
                <a:gd name="T7" fmla="*/ 0 h 50"/>
                <a:gd name="T8" fmla="*/ 0 w 1346"/>
                <a:gd name="T9" fmla="*/ 50 h 50"/>
                <a:gd name="T10" fmla="*/ 1341 w 1346"/>
                <a:gd name="T11" fmla="*/ 50 h 50"/>
                <a:gd name="T12" fmla="*/ 1346 w 1346"/>
                <a:gd name="T13" fmla="*/ 25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25"/>
                  </a:moveTo>
                  <a:lnTo>
                    <a:pt x="1339" y="0"/>
                  </a:lnTo>
                  <a:lnTo>
                    <a:pt x="2" y="0"/>
                  </a:lnTo>
                  <a:lnTo>
                    <a:pt x="0" y="0"/>
                  </a:lnTo>
                  <a:lnTo>
                    <a:pt x="0" y="50"/>
                  </a:lnTo>
                  <a:lnTo>
                    <a:pt x="1341" y="50"/>
                  </a:lnTo>
                  <a:lnTo>
                    <a:pt x="1346" y="25"/>
                  </a:lnTo>
                  <a:close/>
                </a:path>
              </a:pathLst>
            </a:custGeom>
            <a:solidFill>
              <a:srgbClr val="21A3A3"/>
            </a:solidFill>
            <a:ln w="9525">
              <a:noFill/>
              <a:round/>
              <a:headEnd/>
              <a:tailEnd/>
            </a:ln>
          </p:spPr>
          <p:txBody>
            <a:bodyPr/>
            <a:lstStyle/>
            <a:p>
              <a:endParaRPr lang="en-US"/>
            </a:p>
          </p:txBody>
        </p:sp>
        <p:sp>
          <p:nvSpPr>
            <p:cNvPr id="123943" name="Freeform 39"/>
            <p:cNvSpPr>
              <a:spLocks/>
            </p:cNvSpPr>
            <p:nvPr/>
          </p:nvSpPr>
          <p:spPr bwMode="auto">
            <a:xfrm>
              <a:off x="1006" y="2168"/>
              <a:ext cx="1346" cy="50"/>
            </a:xfrm>
            <a:custGeom>
              <a:avLst/>
              <a:gdLst>
                <a:gd name="T0" fmla="*/ 1346 w 1346"/>
                <a:gd name="T1" fmla="*/ 25 h 50"/>
                <a:gd name="T2" fmla="*/ 1339 w 1346"/>
                <a:gd name="T3" fmla="*/ 0 h 50"/>
                <a:gd name="T4" fmla="*/ 2 w 1346"/>
                <a:gd name="T5" fmla="*/ 0 h 50"/>
                <a:gd name="T6" fmla="*/ 0 w 1346"/>
                <a:gd name="T7" fmla="*/ 0 h 50"/>
                <a:gd name="T8" fmla="*/ 0 w 1346"/>
                <a:gd name="T9" fmla="*/ 50 h 50"/>
                <a:gd name="T10" fmla="*/ 1341 w 1346"/>
                <a:gd name="T11" fmla="*/ 50 h 50"/>
                <a:gd name="T12" fmla="*/ 1346 w 1346"/>
                <a:gd name="T13" fmla="*/ 25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25"/>
                  </a:moveTo>
                  <a:lnTo>
                    <a:pt x="1339" y="0"/>
                  </a:lnTo>
                  <a:lnTo>
                    <a:pt x="2" y="0"/>
                  </a:lnTo>
                  <a:lnTo>
                    <a:pt x="0" y="0"/>
                  </a:lnTo>
                  <a:lnTo>
                    <a:pt x="0" y="50"/>
                  </a:lnTo>
                  <a:lnTo>
                    <a:pt x="1341" y="50"/>
                  </a:lnTo>
                  <a:lnTo>
                    <a:pt x="1346" y="25"/>
                  </a:lnTo>
                  <a:close/>
                </a:path>
              </a:pathLst>
            </a:custGeom>
            <a:solidFill>
              <a:srgbClr val="1EA0A0"/>
            </a:solidFill>
            <a:ln w="9525">
              <a:noFill/>
              <a:round/>
              <a:headEnd/>
              <a:tailEnd/>
            </a:ln>
          </p:spPr>
          <p:txBody>
            <a:bodyPr/>
            <a:lstStyle/>
            <a:p>
              <a:endParaRPr lang="en-US"/>
            </a:p>
          </p:txBody>
        </p:sp>
        <p:sp>
          <p:nvSpPr>
            <p:cNvPr id="123944" name="Freeform 40"/>
            <p:cNvSpPr>
              <a:spLocks/>
            </p:cNvSpPr>
            <p:nvPr/>
          </p:nvSpPr>
          <p:spPr bwMode="auto">
            <a:xfrm>
              <a:off x="1006" y="2140"/>
              <a:ext cx="1346" cy="51"/>
            </a:xfrm>
            <a:custGeom>
              <a:avLst/>
              <a:gdLst>
                <a:gd name="T0" fmla="*/ 1346 w 1346"/>
                <a:gd name="T1" fmla="*/ 26 h 51"/>
                <a:gd name="T2" fmla="*/ 1341 w 1346"/>
                <a:gd name="T3" fmla="*/ 0 h 51"/>
                <a:gd name="T4" fmla="*/ 2 w 1346"/>
                <a:gd name="T5" fmla="*/ 0 h 51"/>
                <a:gd name="T6" fmla="*/ 0 w 1346"/>
                <a:gd name="T7" fmla="*/ 0 h 51"/>
                <a:gd name="T8" fmla="*/ 0 w 1346"/>
                <a:gd name="T9" fmla="*/ 51 h 51"/>
                <a:gd name="T10" fmla="*/ 1341 w 1346"/>
                <a:gd name="T11" fmla="*/ 51 h 51"/>
                <a:gd name="T12" fmla="*/ 1346 w 1346"/>
                <a:gd name="T13" fmla="*/ 26 h 51"/>
                <a:gd name="T14" fmla="*/ 0 60000 65536"/>
                <a:gd name="T15" fmla="*/ 0 60000 65536"/>
                <a:gd name="T16" fmla="*/ 0 60000 65536"/>
                <a:gd name="T17" fmla="*/ 0 60000 65536"/>
                <a:gd name="T18" fmla="*/ 0 60000 65536"/>
                <a:gd name="T19" fmla="*/ 0 60000 65536"/>
                <a:gd name="T20" fmla="*/ 0 60000 65536"/>
                <a:gd name="T21" fmla="*/ 0 w 1346"/>
                <a:gd name="T22" fmla="*/ 0 h 51"/>
                <a:gd name="T23" fmla="*/ 1346 w 1346"/>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1">
                  <a:moveTo>
                    <a:pt x="1346" y="26"/>
                  </a:moveTo>
                  <a:lnTo>
                    <a:pt x="1341" y="0"/>
                  </a:lnTo>
                  <a:lnTo>
                    <a:pt x="2" y="0"/>
                  </a:lnTo>
                  <a:lnTo>
                    <a:pt x="0" y="0"/>
                  </a:lnTo>
                  <a:lnTo>
                    <a:pt x="0" y="51"/>
                  </a:lnTo>
                  <a:lnTo>
                    <a:pt x="1341" y="51"/>
                  </a:lnTo>
                  <a:lnTo>
                    <a:pt x="1346" y="26"/>
                  </a:lnTo>
                  <a:close/>
                </a:path>
              </a:pathLst>
            </a:custGeom>
            <a:solidFill>
              <a:srgbClr val="1C9E9E"/>
            </a:solidFill>
            <a:ln w="9525">
              <a:noFill/>
              <a:round/>
              <a:headEnd/>
              <a:tailEnd/>
            </a:ln>
          </p:spPr>
          <p:txBody>
            <a:bodyPr/>
            <a:lstStyle/>
            <a:p>
              <a:endParaRPr lang="en-US"/>
            </a:p>
          </p:txBody>
        </p:sp>
        <p:sp>
          <p:nvSpPr>
            <p:cNvPr id="123945" name="Freeform 41"/>
            <p:cNvSpPr>
              <a:spLocks/>
            </p:cNvSpPr>
            <p:nvPr/>
          </p:nvSpPr>
          <p:spPr bwMode="auto">
            <a:xfrm>
              <a:off x="1006" y="2113"/>
              <a:ext cx="1346" cy="50"/>
            </a:xfrm>
            <a:custGeom>
              <a:avLst/>
              <a:gdLst>
                <a:gd name="T0" fmla="*/ 1346 w 1346"/>
                <a:gd name="T1" fmla="*/ 26 h 50"/>
                <a:gd name="T2" fmla="*/ 1341 w 1346"/>
                <a:gd name="T3" fmla="*/ 0 h 50"/>
                <a:gd name="T4" fmla="*/ 2 w 1346"/>
                <a:gd name="T5" fmla="*/ 0 h 50"/>
                <a:gd name="T6" fmla="*/ 0 w 1346"/>
                <a:gd name="T7" fmla="*/ 0 h 50"/>
                <a:gd name="T8" fmla="*/ 0 w 1346"/>
                <a:gd name="T9" fmla="*/ 50 h 50"/>
                <a:gd name="T10" fmla="*/ 1341 w 1346"/>
                <a:gd name="T11" fmla="*/ 50 h 50"/>
                <a:gd name="T12" fmla="*/ 1346 w 1346"/>
                <a:gd name="T13" fmla="*/ 26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26"/>
                  </a:moveTo>
                  <a:lnTo>
                    <a:pt x="1341" y="0"/>
                  </a:lnTo>
                  <a:lnTo>
                    <a:pt x="2" y="0"/>
                  </a:lnTo>
                  <a:lnTo>
                    <a:pt x="0" y="0"/>
                  </a:lnTo>
                  <a:lnTo>
                    <a:pt x="0" y="50"/>
                  </a:lnTo>
                  <a:lnTo>
                    <a:pt x="1341" y="50"/>
                  </a:lnTo>
                  <a:lnTo>
                    <a:pt x="1346" y="26"/>
                  </a:lnTo>
                  <a:close/>
                </a:path>
              </a:pathLst>
            </a:custGeom>
            <a:solidFill>
              <a:srgbClr val="1C9E9E"/>
            </a:solidFill>
            <a:ln w="9525">
              <a:noFill/>
              <a:round/>
              <a:headEnd/>
              <a:tailEnd/>
            </a:ln>
          </p:spPr>
          <p:txBody>
            <a:bodyPr/>
            <a:lstStyle/>
            <a:p>
              <a:endParaRPr lang="en-US"/>
            </a:p>
          </p:txBody>
        </p:sp>
        <p:sp>
          <p:nvSpPr>
            <p:cNvPr id="123946" name="Freeform 42"/>
            <p:cNvSpPr>
              <a:spLocks/>
            </p:cNvSpPr>
            <p:nvPr/>
          </p:nvSpPr>
          <p:spPr bwMode="auto">
            <a:xfrm>
              <a:off x="1006" y="2085"/>
              <a:ext cx="1346" cy="49"/>
            </a:xfrm>
            <a:custGeom>
              <a:avLst/>
              <a:gdLst>
                <a:gd name="T0" fmla="*/ 1346 w 1346"/>
                <a:gd name="T1" fmla="*/ 27 h 49"/>
                <a:gd name="T2" fmla="*/ 1341 w 1346"/>
                <a:gd name="T3" fmla="*/ 0 h 49"/>
                <a:gd name="T4" fmla="*/ 2 w 1346"/>
                <a:gd name="T5" fmla="*/ 0 h 49"/>
                <a:gd name="T6" fmla="*/ 0 w 1346"/>
                <a:gd name="T7" fmla="*/ 0 h 49"/>
                <a:gd name="T8" fmla="*/ 0 w 1346"/>
                <a:gd name="T9" fmla="*/ 49 h 49"/>
                <a:gd name="T10" fmla="*/ 1341 w 1346"/>
                <a:gd name="T11" fmla="*/ 49 h 49"/>
                <a:gd name="T12" fmla="*/ 1346 w 1346"/>
                <a:gd name="T13" fmla="*/ 27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27"/>
                  </a:moveTo>
                  <a:lnTo>
                    <a:pt x="1341" y="0"/>
                  </a:lnTo>
                  <a:lnTo>
                    <a:pt x="2" y="0"/>
                  </a:lnTo>
                  <a:lnTo>
                    <a:pt x="0" y="0"/>
                  </a:lnTo>
                  <a:lnTo>
                    <a:pt x="0" y="49"/>
                  </a:lnTo>
                  <a:lnTo>
                    <a:pt x="1341" y="49"/>
                  </a:lnTo>
                  <a:lnTo>
                    <a:pt x="1346" y="27"/>
                  </a:lnTo>
                  <a:close/>
                </a:path>
              </a:pathLst>
            </a:custGeom>
            <a:solidFill>
              <a:srgbClr val="169B9B"/>
            </a:solidFill>
            <a:ln w="9525">
              <a:noFill/>
              <a:round/>
              <a:headEnd/>
              <a:tailEnd/>
            </a:ln>
          </p:spPr>
          <p:txBody>
            <a:bodyPr/>
            <a:lstStyle/>
            <a:p>
              <a:endParaRPr lang="en-US"/>
            </a:p>
          </p:txBody>
        </p:sp>
        <p:sp>
          <p:nvSpPr>
            <p:cNvPr id="123947" name="Freeform 43"/>
            <p:cNvSpPr>
              <a:spLocks/>
            </p:cNvSpPr>
            <p:nvPr/>
          </p:nvSpPr>
          <p:spPr bwMode="auto">
            <a:xfrm>
              <a:off x="1006" y="2057"/>
              <a:ext cx="1346" cy="49"/>
            </a:xfrm>
            <a:custGeom>
              <a:avLst/>
              <a:gdLst>
                <a:gd name="T0" fmla="*/ 1346 w 1346"/>
                <a:gd name="T1" fmla="*/ 28 h 49"/>
                <a:gd name="T2" fmla="*/ 1341 w 1346"/>
                <a:gd name="T3" fmla="*/ 0 h 49"/>
                <a:gd name="T4" fmla="*/ 2 w 1346"/>
                <a:gd name="T5" fmla="*/ 0 h 49"/>
                <a:gd name="T6" fmla="*/ 0 w 1346"/>
                <a:gd name="T7" fmla="*/ 0 h 49"/>
                <a:gd name="T8" fmla="*/ 0 w 1346"/>
                <a:gd name="T9" fmla="*/ 49 h 49"/>
                <a:gd name="T10" fmla="*/ 1339 w 1346"/>
                <a:gd name="T11" fmla="*/ 49 h 49"/>
                <a:gd name="T12" fmla="*/ 1346 w 1346"/>
                <a:gd name="T13" fmla="*/ 28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28"/>
                  </a:moveTo>
                  <a:lnTo>
                    <a:pt x="1341" y="0"/>
                  </a:lnTo>
                  <a:lnTo>
                    <a:pt x="2" y="0"/>
                  </a:lnTo>
                  <a:lnTo>
                    <a:pt x="0" y="0"/>
                  </a:lnTo>
                  <a:lnTo>
                    <a:pt x="0" y="49"/>
                  </a:lnTo>
                  <a:lnTo>
                    <a:pt x="1339" y="49"/>
                  </a:lnTo>
                  <a:lnTo>
                    <a:pt x="1346" y="28"/>
                  </a:lnTo>
                  <a:close/>
                </a:path>
              </a:pathLst>
            </a:custGeom>
            <a:solidFill>
              <a:srgbClr val="169B9B"/>
            </a:solidFill>
            <a:ln w="9525">
              <a:noFill/>
              <a:round/>
              <a:headEnd/>
              <a:tailEnd/>
            </a:ln>
          </p:spPr>
          <p:txBody>
            <a:bodyPr/>
            <a:lstStyle/>
            <a:p>
              <a:endParaRPr lang="en-US"/>
            </a:p>
          </p:txBody>
        </p:sp>
        <p:sp>
          <p:nvSpPr>
            <p:cNvPr id="123948" name="Freeform 44"/>
            <p:cNvSpPr>
              <a:spLocks/>
            </p:cNvSpPr>
            <p:nvPr/>
          </p:nvSpPr>
          <p:spPr bwMode="auto">
            <a:xfrm>
              <a:off x="1006" y="2029"/>
              <a:ext cx="1346" cy="49"/>
            </a:xfrm>
            <a:custGeom>
              <a:avLst/>
              <a:gdLst>
                <a:gd name="T0" fmla="*/ 1346 w 1346"/>
                <a:gd name="T1" fmla="*/ 28 h 49"/>
                <a:gd name="T2" fmla="*/ 1341 w 1346"/>
                <a:gd name="T3" fmla="*/ 0 h 49"/>
                <a:gd name="T4" fmla="*/ 2 w 1346"/>
                <a:gd name="T5" fmla="*/ 0 h 49"/>
                <a:gd name="T6" fmla="*/ 0 w 1346"/>
                <a:gd name="T7" fmla="*/ 0 h 49"/>
                <a:gd name="T8" fmla="*/ 0 w 1346"/>
                <a:gd name="T9" fmla="*/ 49 h 49"/>
                <a:gd name="T10" fmla="*/ 1339 w 1346"/>
                <a:gd name="T11" fmla="*/ 49 h 49"/>
                <a:gd name="T12" fmla="*/ 1346 w 1346"/>
                <a:gd name="T13" fmla="*/ 28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28"/>
                  </a:moveTo>
                  <a:lnTo>
                    <a:pt x="1341" y="0"/>
                  </a:lnTo>
                  <a:lnTo>
                    <a:pt x="2" y="0"/>
                  </a:lnTo>
                  <a:lnTo>
                    <a:pt x="0" y="0"/>
                  </a:lnTo>
                  <a:lnTo>
                    <a:pt x="0" y="49"/>
                  </a:lnTo>
                  <a:lnTo>
                    <a:pt x="1339" y="49"/>
                  </a:lnTo>
                  <a:lnTo>
                    <a:pt x="1346" y="28"/>
                  </a:lnTo>
                  <a:close/>
                </a:path>
              </a:pathLst>
            </a:custGeom>
            <a:solidFill>
              <a:srgbClr val="119999"/>
            </a:solidFill>
            <a:ln w="9525">
              <a:noFill/>
              <a:round/>
              <a:headEnd/>
              <a:tailEnd/>
            </a:ln>
          </p:spPr>
          <p:txBody>
            <a:bodyPr/>
            <a:lstStyle/>
            <a:p>
              <a:endParaRPr lang="en-US"/>
            </a:p>
          </p:txBody>
        </p:sp>
        <p:sp>
          <p:nvSpPr>
            <p:cNvPr id="123949" name="Freeform 45"/>
            <p:cNvSpPr>
              <a:spLocks/>
            </p:cNvSpPr>
            <p:nvPr/>
          </p:nvSpPr>
          <p:spPr bwMode="auto">
            <a:xfrm>
              <a:off x="1006" y="2001"/>
              <a:ext cx="1346" cy="49"/>
            </a:xfrm>
            <a:custGeom>
              <a:avLst/>
              <a:gdLst>
                <a:gd name="T0" fmla="*/ 1346 w 1346"/>
                <a:gd name="T1" fmla="*/ 29 h 49"/>
                <a:gd name="T2" fmla="*/ 1341 w 1346"/>
                <a:gd name="T3" fmla="*/ 0 h 49"/>
                <a:gd name="T4" fmla="*/ 2 w 1346"/>
                <a:gd name="T5" fmla="*/ 0 h 49"/>
                <a:gd name="T6" fmla="*/ 0 w 1346"/>
                <a:gd name="T7" fmla="*/ 0 h 49"/>
                <a:gd name="T8" fmla="*/ 0 w 1346"/>
                <a:gd name="T9" fmla="*/ 49 h 49"/>
                <a:gd name="T10" fmla="*/ 1339 w 1346"/>
                <a:gd name="T11" fmla="*/ 49 h 49"/>
                <a:gd name="T12" fmla="*/ 1346 w 1346"/>
                <a:gd name="T13" fmla="*/ 29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29"/>
                  </a:moveTo>
                  <a:lnTo>
                    <a:pt x="1341" y="0"/>
                  </a:lnTo>
                  <a:lnTo>
                    <a:pt x="2" y="0"/>
                  </a:lnTo>
                  <a:lnTo>
                    <a:pt x="0" y="0"/>
                  </a:lnTo>
                  <a:lnTo>
                    <a:pt x="0" y="49"/>
                  </a:lnTo>
                  <a:lnTo>
                    <a:pt x="1339" y="49"/>
                  </a:lnTo>
                  <a:lnTo>
                    <a:pt x="1346" y="29"/>
                  </a:lnTo>
                  <a:close/>
                </a:path>
              </a:pathLst>
            </a:custGeom>
            <a:solidFill>
              <a:srgbClr val="119999"/>
            </a:solidFill>
            <a:ln w="9525">
              <a:noFill/>
              <a:round/>
              <a:headEnd/>
              <a:tailEnd/>
            </a:ln>
          </p:spPr>
          <p:txBody>
            <a:bodyPr/>
            <a:lstStyle/>
            <a:p>
              <a:endParaRPr lang="en-US"/>
            </a:p>
          </p:txBody>
        </p:sp>
        <p:sp>
          <p:nvSpPr>
            <p:cNvPr id="123950" name="Freeform 46"/>
            <p:cNvSpPr>
              <a:spLocks/>
            </p:cNvSpPr>
            <p:nvPr/>
          </p:nvSpPr>
          <p:spPr bwMode="auto">
            <a:xfrm>
              <a:off x="1006" y="1974"/>
              <a:ext cx="1346" cy="49"/>
            </a:xfrm>
            <a:custGeom>
              <a:avLst/>
              <a:gdLst>
                <a:gd name="T0" fmla="*/ 1346 w 1346"/>
                <a:gd name="T1" fmla="*/ 30 h 49"/>
                <a:gd name="T2" fmla="*/ 1341 w 1346"/>
                <a:gd name="T3" fmla="*/ 0 h 49"/>
                <a:gd name="T4" fmla="*/ 2 w 1346"/>
                <a:gd name="T5" fmla="*/ 0 h 49"/>
                <a:gd name="T6" fmla="*/ 0 w 1346"/>
                <a:gd name="T7" fmla="*/ 0 h 49"/>
                <a:gd name="T8" fmla="*/ 0 w 1346"/>
                <a:gd name="T9" fmla="*/ 49 h 49"/>
                <a:gd name="T10" fmla="*/ 1339 w 1346"/>
                <a:gd name="T11" fmla="*/ 49 h 49"/>
                <a:gd name="T12" fmla="*/ 1346 w 1346"/>
                <a:gd name="T13" fmla="*/ 30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30"/>
                  </a:moveTo>
                  <a:lnTo>
                    <a:pt x="1341" y="0"/>
                  </a:lnTo>
                  <a:lnTo>
                    <a:pt x="2" y="0"/>
                  </a:lnTo>
                  <a:lnTo>
                    <a:pt x="0" y="0"/>
                  </a:lnTo>
                  <a:lnTo>
                    <a:pt x="0" y="49"/>
                  </a:lnTo>
                  <a:lnTo>
                    <a:pt x="1339" y="49"/>
                  </a:lnTo>
                  <a:lnTo>
                    <a:pt x="1346" y="30"/>
                  </a:lnTo>
                  <a:close/>
                </a:path>
              </a:pathLst>
            </a:custGeom>
            <a:solidFill>
              <a:srgbClr val="0F9693"/>
            </a:solidFill>
            <a:ln w="9525">
              <a:noFill/>
              <a:round/>
              <a:headEnd/>
              <a:tailEnd/>
            </a:ln>
          </p:spPr>
          <p:txBody>
            <a:bodyPr/>
            <a:lstStyle/>
            <a:p>
              <a:endParaRPr lang="en-US"/>
            </a:p>
          </p:txBody>
        </p:sp>
        <p:sp>
          <p:nvSpPr>
            <p:cNvPr id="123951" name="Freeform 47"/>
            <p:cNvSpPr>
              <a:spLocks/>
            </p:cNvSpPr>
            <p:nvPr/>
          </p:nvSpPr>
          <p:spPr bwMode="auto">
            <a:xfrm>
              <a:off x="1006" y="1946"/>
              <a:ext cx="1346" cy="49"/>
            </a:xfrm>
            <a:custGeom>
              <a:avLst/>
              <a:gdLst>
                <a:gd name="T0" fmla="*/ 1346 w 1346"/>
                <a:gd name="T1" fmla="*/ 30 h 49"/>
                <a:gd name="T2" fmla="*/ 1341 w 1346"/>
                <a:gd name="T3" fmla="*/ 0 h 49"/>
                <a:gd name="T4" fmla="*/ 2 w 1346"/>
                <a:gd name="T5" fmla="*/ 0 h 49"/>
                <a:gd name="T6" fmla="*/ 0 w 1346"/>
                <a:gd name="T7" fmla="*/ 0 h 49"/>
                <a:gd name="T8" fmla="*/ 0 w 1346"/>
                <a:gd name="T9" fmla="*/ 49 h 49"/>
                <a:gd name="T10" fmla="*/ 1339 w 1346"/>
                <a:gd name="T11" fmla="*/ 49 h 49"/>
                <a:gd name="T12" fmla="*/ 1346 w 1346"/>
                <a:gd name="T13" fmla="*/ 30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30"/>
                  </a:moveTo>
                  <a:lnTo>
                    <a:pt x="1341" y="0"/>
                  </a:lnTo>
                  <a:lnTo>
                    <a:pt x="2" y="0"/>
                  </a:lnTo>
                  <a:lnTo>
                    <a:pt x="0" y="0"/>
                  </a:lnTo>
                  <a:lnTo>
                    <a:pt x="0" y="49"/>
                  </a:lnTo>
                  <a:lnTo>
                    <a:pt x="1339" y="49"/>
                  </a:lnTo>
                  <a:lnTo>
                    <a:pt x="1346" y="30"/>
                  </a:lnTo>
                  <a:close/>
                </a:path>
              </a:pathLst>
            </a:custGeom>
            <a:solidFill>
              <a:srgbClr val="0A9391"/>
            </a:solidFill>
            <a:ln w="9525">
              <a:noFill/>
              <a:round/>
              <a:headEnd/>
              <a:tailEnd/>
            </a:ln>
          </p:spPr>
          <p:txBody>
            <a:bodyPr/>
            <a:lstStyle/>
            <a:p>
              <a:endParaRPr lang="en-US"/>
            </a:p>
          </p:txBody>
        </p:sp>
        <p:sp>
          <p:nvSpPr>
            <p:cNvPr id="123952" name="Freeform 48"/>
            <p:cNvSpPr>
              <a:spLocks/>
            </p:cNvSpPr>
            <p:nvPr/>
          </p:nvSpPr>
          <p:spPr bwMode="auto">
            <a:xfrm>
              <a:off x="1006" y="1917"/>
              <a:ext cx="1346" cy="50"/>
            </a:xfrm>
            <a:custGeom>
              <a:avLst/>
              <a:gdLst>
                <a:gd name="T0" fmla="*/ 1346 w 1346"/>
                <a:gd name="T1" fmla="*/ 32 h 50"/>
                <a:gd name="T2" fmla="*/ 1341 w 1346"/>
                <a:gd name="T3" fmla="*/ 0 h 50"/>
                <a:gd name="T4" fmla="*/ 2 w 1346"/>
                <a:gd name="T5" fmla="*/ 0 h 50"/>
                <a:gd name="T6" fmla="*/ 0 w 1346"/>
                <a:gd name="T7" fmla="*/ 1 h 50"/>
                <a:gd name="T8" fmla="*/ 0 w 1346"/>
                <a:gd name="T9" fmla="*/ 50 h 50"/>
                <a:gd name="T10" fmla="*/ 1339 w 1346"/>
                <a:gd name="T11" fmla="*/ 50 h 50"/>
                <a:gd name="T12" fmla="*/ 1346 w 1346"/>
                <a:gd name="T13" fmla="*/ 32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32"/>
                  </a:moveTo>
                  <a:lnTo>
                    <a:pt x="1341" y="0"/>
                  </a:lnTo>
                  <a:lnTo>
                    <a:pt x="2" y="0"/>
                  </a:lnTo>
                  <a:lnTo>
                    <a:pt x="0" y="1"/>
                  </a:lnTo>
                  <a:lnTo>
                    <a:pt x="0" y="50"/>
                  </a:lnTo>
                  <a:lnTo>
                    <a:pt x="1339" y="50"/>
                  </a:lnTo>
                  <a:lnTo>
                    <a:pt x="1346" y="32"/>
                  </a:lnTo>
                  <a:close/>
                </a:path>
              </a:pathLst>
            </a:custGeom>
            <a:solidFill>
              <a:srgbClr val="0A9391"/>
            </a:solidFill>
            <a:ln w="9525">
              <a:noFill/>
              <a:round/>
              <a:headEnd/>
              <a:tailEnd/>
            </a:ln>
          </p:spPr>
          <p:txBody>
            <a:bodyPr/>
            <a:lstStyle/>
            <a:p>
              <a:endParaRPr lang="en-US"/>
            </a:p>
          </p:txBody>
        </p:sp>
        <p:sp>
          <p:nvSpPr>
            <p:cNvPr id="123953" name="Freeform 49"/>
            <p:cNvSpPr>
              <a:spLocks/>
            </p:cNvSpPr>
            <p:nvPr/>
          </p:nvSpPr>
          <p:spPr bwMode="auto">
            <a:xfrm>
              <a:off x="1006" y="1889"/>
              <a:ext cx="1346" cy="50"/>
            </a:xfrm>
            <a:custGeom>
              <a:avLst/>
              <a:gdLst>
                <a:gd name="T0" fmla="*/ 1346 w 1346"/>
                <a:gd name="T1" fmla="*/ 33 h 50"/>
                <a:gd name="T2" fmla="*/ 1343 w 1346"/>
                <a:gd name="T3" fmla="*/ 0 h 50"/>
                <a:gd name="T4" fmla="*/ 2 w 1346"/>
                <a:gd name="T5" fmla="*/ 0 h 50"/>
                <a:gd name="T6" fmla="*/ 0 w 1346"/>
                <a:gd name="T7" fmla="*/ 1 h 50"/>
                <a:gd name="T8" fmla="*/ 0 w 1346"/>
                <a:gd name="T9" fmla="*/ 50 h 50"/>
                <a:gd name="T10" fmla="*/ 1339 w 1346"/>
                <a:gd name="T11" fmla="*/ 50 h 50"/>
                <a:gd name="T12" fmla="*/ 1346 w 1346"/>
                <a:gd name="T13" fmla="*/ 33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33"/>
                  </a:moveTo>
                  <a:lnTo>
                    <a:pt x="1343" y="0"/>
                  </a:lnTo>
                  <a:lnTo>
                    <a:pt x="2" y="0"/>
                  </a:lnTo>
                  <a:lnTo>
                    <a:pt x="0" y="1"/>
                  </a:lnTo>
                  <a:lnTo>
                    <a:pt x="0" y="50"/>
                  </a:lnTo>
                  <a:lnTo>
                    <a:pt x="1339" y="50"/>
                  </a:lnTo>
                  <a:lnTo>
                    <a:pt x="1346" y="33"/>
                  </a:lnTo>
                  <a:close/>
                </a:path>
              </a:pathLst>
            </a:custGeom>
            <a:solidFill>
              <a:srgbClr val="05918E"/>
            </a:solidFill>
            <a:ln w="9525">
              <a:noFill/>
              <a:round/>
              <a:headEnd/>
              <a:tailEnd/>
            </a:ln>
          </p:spPr>
          <p:txBody>
            <a:bodyPr/>
            <a:lstStyle/>
            <a:p>
              <a:endParaRPr lang="en-US"/>
            </a:p>
          </p:txBody>
        </p:sp>
        <p:sp>
          <p:nvSpPr>
            <p:cNvPr id="123954" name="Freeform 50"/>
            <p:cNvSpPr>
              <a:spLocks/>
            </p:cNvSpPr>
            <p:nvPr/>
          </p:nvSpPr>
          <p:spPr bwMode="auto">
            <a:xfrm>
              <a:off x="1006" y="1861"/>
              <a:ext cx="1346" cy="50"/>
            </a:xfrm>
            <a:custGeom>
              <a:avLst/>
              <a:gdLst>
                <a:gd name="T0" fmla="*/ 1346 w 1346"/>
                <a:gd name="T1" fmla="*/ 34 h 50"/>
                <a:gd name="T2" fmla="*/ 1343 w 1346"/>
                <a:gd name="T3" fmla="*/ 0 h 50"/>
                <a:gd name="T4" fmla="*/ 2 w 1346"/>
                <a:gd name="T5" fmla="*/ 0 h 50"/>
                <a:gd name="T6" fmla="*/ 0 w 1346"/>
                <a:gd name="T7" fmla="*/ 0 h 50"/>
                <a:gd name="T8" fmla="*/ 0 w 1346"/>
                <a:gd name="T9" fmla="*/ 50 h 50"/>
                <a:gd name="T10" fmla="*/ 1339 w 1346"/>
                <a:gd name="T11" fmla="*/ 50 h 50"/>
                <a:gd name="T12" fmla="*/ 1346 w 1346"/>
                <a:gd name="T13" fmla="*/ 34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34"/>
                  </a:moveTo>
                  <a:lnTo>
                    <a:pt x="1343" y="0"/>
                  </a:lnTo>
                  <a:lnTo>
                    <a:pt x="2" y="0"/>
                  </a:lnTo>
                  <a:lnTo>
                    <a:pt x="0" y="0"/>
                  </a:lnTo>
                  <a:lnTo>
                    <a:pt x="0" y="50"/>
                  </a:lnTo>
                  <a:lnTo>
                    <a:pt x="1339" y="50"/>
                  </a:lnTo>
                  <a:lnTo>
                    <a:pt x="1346" y="34"/>
                  </a:lnTo>
                  <a:close/>
                </a:path>
              </a:pathLst>
            </a:custGeom>
            <a:solidFill>
              <a:srgbClr val="028E8C"/>
            </a:solidFill>
            <a:ln w="9525">
              <a:noFill/>
              <a:round/>
              <a:headEnd/>
              <a:tailEnd/>
            </a:ln>
          </p:spPr>
          <p:txBody>
            <a:bodyPr/>
            <a:lstStyle/>
            <a:p>
              <a:endParaRPr lang="en-US"/>
            </a:p>
          </p:txBody>
        </p:sp>
        <p:sp>
          <p:nvSpPr>
            <p:cNvPr id="123955" name="Freeform 51"/>
            <p:cNvSpPr>
              <a:spLocks/>
            </p:cNvSpPr>
            <p:nvPr/>
          </p:nvSpPr>
          <p:spPr bwMode="auto">
            <a:xfrm>
              <a:off x="1006" y="1833"/>
              <a:ext cx="1346" cy="50"/>
            </a:xfrm>
            <a:custGeom>
              <a:avLst/>
              <a:gdLst>
                <a:gd name="T0" fmla="*/ 1346 w 1346"/>
                <a:gd name="T1" fmla="*/ 35 h 50"/>
                <a:gd name="T2" fmla="*/ 1343 w 1346"/>
                <a:gd name="T3" fmla="*/ 0 h 50"/>
                <a:gd name="T4" fmla="*/ 2 w 1346"/>
                <a:gd name="T5" fmla="*/ 0 h 50"/>
                <a:gd name="T6" fmla="*/ 0 w 1346"/>
                <a:gd name="T7" fmla="*/ 0 h 50"/>
                <a:gd name="T8" fmla="*/ 0 w 1346"/>
                <a:gd name="T9" fmla="*/ 50 h 50"/>
                <a:gd name="T10" fmla="*/ 1339 w 1346"/>
                <a:gd name="T11" fmla="*/ 50 h 50"/>
                <a:gd name="T12" fmla="*/ 1346 w 1346"/>
                <a:gd name="T13" fmla="*/ 35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35"/>
                  </a:moveTo>
                  <a:lnTo>
                    <a:pt x="1343" y="0"/>
                  </a:lnTo>
                  <a:lnTo>
                    <a:pt x="2" y="0"/>
                  </a:lnTo>
                  <a:lnTo>
                    <a:pt x="0" y="0"/>
                  </a:lnTo>
                  <a:lnTo>
                    <a:pt x="0" y="50"/>
                  </a:lnTo>
                  <a:lnTo>
                    <a:pt x="1339" y="50"/>
                  </a:lnTo>
                  <a:lnTo>
                    <a:pt x="1346" y="35"/>
                  </a:lnTo>
                  <a:close/>
                </a:path>
              </a:pathLst>
            </a:custGeom>
            <a:solidFill>
              <a:srgbClr val="028E8C"/>
            </a:solidFill>
            <a:ln w="9525">
              <a:noFill/>
              <a:round/>
              <a:headEnd/>
              <a:tailEnd/>
            </a:ln>
          </p:spPr>
          <p:txBody>
            <a:bodyPr/>
            <a:lstStyle/>
            <a:p>
              <a:endParaRPr lang="en-US"/>
            </a:p>
          </p:txBody>
        </p:sp>
        <p:sp>
          <p:nvSpPr>
            <p:cNvPr id="123956" name="Freeform 52"/>
            <p:cNvSpPr>
              <a:spLocks/>
            </p:cNvSpPr>
            <p:nvPr/>
          </p:nvSpPr>
          <p:spPr bwMode="auto">
            <a:xfrm>
              <a:off x="1006" y="1806"/>
              <a:ext cx="1346" cy="50"/>
            </a:xfrm>
            <a:custGeom>
              <a:avLst/>
              <a:gdLst>
                <a:gd name="T0" fmla="*/ 1346 w 1346"/>
                <a:gd name="T1" fmla="*/ 34 h 50"/>
                <a:gd name="T2" fmla="*/ 1343 w 1346"/>
                <a:gd name="T3" fmla="*/ 0 h 50"/>
                <a:gd name="T4" fmla="*/ 4 w 1346"/>
                <a:gd name="T5" fmla="*/ 0 h 50"/>
                <a:gd name="T6" fmla="*/ 0 w 1346"/>
                <a:gd name="T7" fmla="*/ 0 h 50"/>
                <a:gd name="T8" fmla="*/ 0 w 1346"/>
                <a:gd name="T9" fmla="*/ 50 h 50"/>
                <a:gd name="T10" fmla="*/ 1339 w 1346"/>
                <a:gd name="T11" fmla="*/ 50 h 50"/>
                <a:gd name="T12" fmla="*/ 1346 w 1346"/>
                <a:gd name="T13" fmla="*/ 34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34"/>
                  </a:moveTo>
                  <a:lnTo>
                    <a:pt x="1343" y="0"/>
                  </a:lnTo>
                  <a:lnTo>
                    <a:pt x="4" y="0"/>
                  </a:lnTo>
                  <a:lnTo>
                    <a:pt x="0" y="0"/>
                  </a:lnTo>
                  <a:lnTo>
                    <a:pt x="0" y="50"/>
                  </a:lnTo>
                  <a:lnTo>
                    <a:pt x="1339" y="50"/>
                  </a:lnTo>
                  <a:lnTo>
                    <a:pt x="1346" y="34"/>
                  </a:lnTo>
                  <a:close/>
                </a:path>
              </a:pathLst>
            </a:custGeom>
            <a:solidFill>
              <a:srgbClr val="008C89"/>
            </a:solidFill>
            <a:ln w="9525">
              <a:noFill/>
              <a:round/>
              <a:headEnd/>
              <a:tailEnd/>
            </a:ln>
          </p:spPr>
          <p:txBody>
            <a:bodyPr/>
            <a:lstStyle/>
            <a:p>
              <a:endParaRPr lang="en-US"/>
            </a:p>
          </p:txBody>
        </p:sp>
        <p:sp>
          <p:nvSpPr>
            <p:cNvPr id="123957" name="Freeform 53"/>
            <p:cNvSpPr>
              <a:spLocks/>
            </p:cNvSpPr>
            <p:nvPr/>
          </p:nvSpPr>
          <p:spPr bwMode="auto">
            <a:xfrm>
              <a:off x="1006" y="1778"/>
              <a:ext cx="1346" cy="50"/>
            </a:xfrm>
            <a:custGeom>
              <a:avLst/>
              <a:gdLst>
                <a:gd name="T0" fmla="*/ 1346 w 1346"/>
                <a:gd name="T1" fmla="*/ 35 h 50"/>
                <a:gd name="T2" fmla="*/ 1343 w 1346"/>
                <a:gd name="T3" fmla="*/ 0 h 50"/>
                <a:gd name="T4" fmla="*/ 4 w 1346"/>
                <a:gd name="T5" fmla="*/ 0 h 50"/>
                <a:gd name="T6" fmla="*/ 0 w 1346"/>
                <a:gd name="T7" fmla="*/ 0 h 50"/>
                <a:gd name="T8" fmla="*/ 0 w 1346"/>
                <a:gd name="T9" fmla="*/ 50 h 50"/>
                <a:gd name="T10" fmla="*/ 1337 w 1346"/>
                <a:gd name="T11" fmla="*/ 50 h 50"/>
                <a:gd name="T12" fmla="*/ 1346 w 1346"/>
                <a:gd name="T13" fmla="*/ 35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35"/>
                  </a:moveTo>
                  <a:lnTo>
                    <a:pt x="1343" y="0"/>
                  </a:lnTo>
                  <a:lnTo>
                    <a:pt x="4" y="0"/>
                  </a:lnTo>
                  <a:lnTo>
                    <a:pt x="0" y="0"/>
                  </a:lnTo>
                  <a:lnTo>
                    <a:pt x="0" y="50"/>
                  </a:lnTo>
                  <a:lnTo>
                    <a:pt x="1337" y="50"/>
                  </a:lnTo>
                  <a:lnTo>
                    <a:pt x="1346" y="35"/>
                  </a:lnTo>
                  <a:close/>
                </a:path>
              </a:pathLst>
            </a:custGeom>
            <a:solidFill>
              <a:srgbClr val="008C89"/>
            </a:solidFill>
            <a:ln w="9525">
              <a:noFill/>
              <a:round/>
              <a:headEnd/>
              <a:tailEnd/>
            </a:ln>
          </p:spPr>
          <p:txBody>
            <a:bodyPr/>
            <a:lstStyle/>
            <a:p>
              <a:endParaRPr lang="en-US"/>
            </a:p>
          </p:txBody>
        </p:sp>
        <p:sp>
          <p:nvSpPr>
            <p:cNvPr id="123958" name="Freeform 54"/>
            <p:cNvSpPr>
              <a:spLocks/>
            </p:cNvSpPr>
            <p:nvPr/>
          </p:nvSpPr>
          <p:spPr bwMode="auto">
            <a:xfrm>
              <a:off x="1006" y="1750"/>
              <a:ext cx="1346" cy="50"/>
            </a:xfrm>
            <a:custGeom>
              <a:avLst/>
              <a:gdLst>
                <a:gd name="T0" fmla="*/ 1346 w 1346"/>
                <a:gd name="T1" fmla="*/ 37 h 50"/>
                <a:gd name="T2" fmla="*/ 1343 w 1346"/>
                <a:gd name="T3" fmla="*/ 0 h 50"/>
                <a:gd name="T4" fmla="*/ 4 w 1346"/>
                <a:gd name="T5" fmla="*/ 0 h 50"/>
                <a:gd name="T6" fmla="*/ 0 w 1346"/>
                <a:gd name="T7" fmla="*/ 0 h 50"/>
                <a:gd name="T8" fmla="*/ 0 w 1346"/>
                <a:gd name="T9" fmla="*/ 50 h 50"/>
                <a:gd name="T10" fmla="*/ 1337 w 1346"/>
                <a:gd name="T11" fmla="*/ 50 h 50"/>
                <a:gd name="T12" fmla="*/ 1346 w 1346"/>
                <a:gd name="T13" fmla="*/ 37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37"/>
                  </a:moveTo>
                  <a:lnTo>
                    <a:pt x="1343" y="0"/>
                  </a:lnTo>
                  <a:lnTo>
                    <a:pt x="4" y="0"/>
                  </a:lnTo>
                  <a:lnTo>
                    <a:pt x="0" y="0"/>
                  </a:lnTo>
                  <a:lnTo>
                    <a:pt x="0" y="50"/>
                  </a:lnTo>
                  <a:lnTo>
                    <a:pt x="1337" y="50"/>
                  </a:lnTo>
                  <a:lnTo>
                    <a:pt x="1346" y="37"/>
                  </a:lnTo>
                  <a:close/>
                </a:path>
              </a:pathLst>
            </a:custGeom>
            <a:solidFill>
              <a:srgbClr val="008987"/>
            </a:solidFill>
            <a:ln w="9525">
              <a:noFill/>
              <a:round/>
              <a:headEnd/>
              <a:tailEnd/>
            </a:ln>
          </p:spPr>
          <p:txBody>
            <a:bodyPr/>
            <a:lstStyle/>
            <a:p>
              <a:endParaRPr lang="en-US"/>
            </a:p>
          </p:txBody>
        </p:sp>
        <p:sp>
          <p:nvSpPr>
            <p:cNvPr id="123959" name="Freeform 55"/>
            <p:cNvSpPr>
              <a:spLocks/>
            </p:cNvSpPr>
            <p:nvPr/>
          </p:nvSpPr>
          <p:spPr bwMode="auto">
            <a:xfrm>
              <a:off x="1006" y="1722"/>
              <a:ext cx="1346" cy="50"/>
            </a:xfrm>
            <a:custGeom>
              <a:avLst/>
              <a:gdLst>
                <a:gd name="T0" fmla="*/ 1346 w 1346"/>
                <a:gd name="T1" fmla="*/ 37 h 50"/>
                <a:gd name="T2" fmla="*/ 1343 w 1346"/>
                <a:gd name="T3" fmla="*/ 0 h 50"/>
                <a:gd name="T4" fmla="*/ 4 w 1346"/>
                <a:gd name="T5" fmla="*/ 0 h 50"/>
                <a:gd name="T6" fmla="*/ 0 w 1346"/>
                <a:gd name="T7" fmla="*/ 0 h 50"/>
                <a:gd name="T8" fmla="*/ 0 w 1346"/>
                <a:gd name="T9" fmla="*/ 50 h 50"/>
                <a:gd name="T10" fmla="*/ 1337 w 1346"/>
                <a:gd name="T11" fmla="*/ 50 h 50"/>
                <a:gd name="T12" fmla="*/ 1346 w 1346"/>
                <a:gd name="T13" fmla="*/ 37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37"/>
                  </a:moveTo>
                  <a:lnTo>
                    <a:pt x="1343" y="0"/>
                  </a:lnTo>
                  <a:lnTo>
                    <a:pt x="4" y="0"/>
                  </a:lnTo>
                  <a:lnTo>
                    <a:pt x="0" y="0"/>
                  </a:lnTo>
                  <a:lnTo>
                    <a:pt x="0" y="50"/>
                  </a:lnTo>
                  <a:lnTo>
                    <a:pt x="1337" y="50"/>
                  </a:lnTo>
                  <a:lnTo>
                    <a:pt x="1346" y="37"/>
                  </a:lnTo>
                  <a:close/>
                </a:path>
              </a:pathLst>
            </a:custGeom>
            <a:solidFill>
              <a:srgbClr val="008784"/>
            </a:solidFill>
            <a:ln w="9525">
              <a:noFill/>
              <a:round/>
              <a:headEnd/>
              <a:tailEnd/>
            </a:ln>
          </p:spPr>
          <p:txBody>
            <a:bodyPr/>
            <a:lstStyle/>
            <a:p>
              <a:endParaRPr lang="en-US"/>
            </a:p>
          </p:txBody>
        </p:sp>
        <p:sp>
          <p:nvSpPr>
            <p:cNvPr id="123960" name="Freeform 56"/>
            <p:cNvSpPr>
              <a:spLocks/>
            </p:cNvSpPr>
            <p:nvPr/>
          </p:nvSpPr>
          <p:spPr bwMode="auto">
            <a:xfrm>
              <a:off x="1006" y="1694"/>
              <a:ext cx="1346" cy="50"/>
            </a:xfrm>
            <a:custGeom>
              <a:avLst/>
              <a:gdLst>
                <a:gd name="T0" fmla="*/ 1346 w 1346"/>
                <a:gd name="T1" fmla="*/ 38 h 50"/>
                <a:gd name="T2" fmla="*/ 1343 w 1346"/>
                <a:gd name="T3" fmla="*/ 0 h 50"/>
                <a:gd name="T4" fmla="*/ 4 w 1346"/>
                <a:gd name="T5" fmla="*/ 0 h 50"/>
                <a:gd name="T6" fmla="*/ 0 w 1346"/>
                <a:gd name="T7" fmla="*/ 0 h 50"/>
                <a:gd name="T8" fmla="*/ 0 w 1346"/>
                <a:gd name="T9" fmla="*/ 50 h 50"/>
                <a:gd name="T10" fmla="*/ 1337 w 1346"/>
                <a:gd name="T11" fmla="*/ 50 h 50"/>
                <a:gd name="T12" fmla="*/ 1346 w 1346"/>
                <a:gd name="T13" fmla="*/ 38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38"/>
                  </a:moveTo>
                  <a:lnTo>
                    <a:pt x="1343" y="0"/>
                  </a:lnTo>
                  <a:lnTo>
                    <a:pt x="4" y="0"/>
                  </a:lnTo>
                  <a:lnTo>
                    <a:pt x="0" y="0"/>
                  </a:lnTo>
                  <a:lnTo>
                    <a:pt x="0" y="50"/>
                  </a:lnTo>
                  <a:lnTo>
                    <a:pt x="1337" y="50"/>
                  </a:lnTo>
                  <a:lnTo>
                    <a:pt x="1346" y="38"/>
                  </a:lnTo>
                  <a:close/>
                </a:path>
              </a:pathLst>
            </a:custGeom>
            <a:solidFill>
              <a:srgbClr val="008784"/>
            </a:solidFill>
            <a:ln w="9525">
              <a:noFill/>
              <a:round/>
              <a:headEnd/>
              <a:tailEnd/>
            </a:ln>
          </p:spPr>
          <p:txBody>
            <a:bodyPr/>
            <a:lstStyle/>
            <a:p>
              <a:endParaRPr lang="en-US"/>
            </a:p>
          </p:txBody>
        </p:sp>
        <p:sp>
          <p:nvSpPr>
            <p:cNvPr id="123961" name="Freeform 57"/>
            <p:cNvSpPr>
              <a:spLocks/>
            </p:cNvSpPr>
            <p:nvPr/>
          </p:nvSpPr>
          <p:spPr bwMode="auto">
            <a:xfrm>
              <a:off x="1006" y="1666"/>
              <a:ext cx="1346" cy="51"/>
            </a:xfrm>
            <a:custGeom>
              <a:avLst/>
              <a:gdLst>
                <a:gd name="T0" fmla="*/ 1346 w 1346"/>
                <a:gd name="T1" fmla="*/ 39 h 51"/>
                <a:gd name="T2" fmla="*/ 1343 w 1346"/>
                <a:gd name="T3" fmla="*/ 0 h 51"/>
                <a:gd name="T4" fmla="*/ 4 w 1346"/>
                <a:gd name="T5" fmla="*/ 0 h 51"/>
                <a:gd name="T6" fmla="*/ 0 w 1346"/>
                <a:gd name="T7" fmla="*/ 0 h 51"/>
                <a:gd name="T8" fmla="*/ 0 w 1346"/>
                <a:gd name="T9" fmla="*/ 51 h 51"/>
                <a:gd name="T10" fmla="*/ 1337 w 1346"/>
                <a:gd name="T11" fmla="*/ 51 h 51"/>
                <a:gd name="T12" fmla="*/ 1346 w 1346"/>
                <a:gd name="T13" fmla="*/ 39 h 51"/>
                <a:gd name="T14" fmla="*/ 0 60000 65536"/>
                <a:gd name="T15" fmla="*/ 0 60000 65536"/>
                <a:gd name="T16" fmla="*/ 0 60000 65536"/>
                <a:gd name="T17" fmla="*/ 0 60000 65536"/>
                <a:gd name="T18" fmla="*/ 0 60000 65536"/>
                <a:gd name="T19" fmla="*/ 0 60000 65536"/>
                <a:gd name="T20" fmla="*/ 0 60000 65536"/>
                <a:gd name="T21" fmla="*/ 0 w 1346"/>
                <a:gd name="T22" fmla="*/ 0 h 51"/>
                <a:gd name="T23" fmla="*/ 1346 w 1346"/>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1">
                  <a:moveTo>
                    <a:pt x="1346" y="39"/>
                  </a:moveTo>
                  <a:lnTo>
                    <a:pt x="1343" y="0"/>
                  </a:lnTo>
                  <a:lnTo>
                    <a:pt x="4" y="0"/>
                  </a:lnTo>
                  <a:lnTo>
                    <a:pt x="0" y="0"/>
                  </a:lnTo>
                  <a:lnTo>
                    <a:pt x="0" y="51"/>
                  </a:lnTo>
                  <a:lnTo>
                    <a:pt x="1337" y="51"/>
                  </a:lnTo>
                  <a:lnTo>
                    <a:pt x="1346" y="39"/>
                  </a:lnTo>
                  <a:close/>
                </a:path>
              </a:pathLst>
            </a:custGeom>
            <a:solidFill>
              <a:srgbClr val="008482"/>
            </a:solidFill>
            <a:ln w="9525">
              <a:noFill/>
              <a:round/>
              <a:headEnd/>
              <a:tailEnd/>
            </a:ln>
          </p:spPr>
          <p:txBody>
            <a:bodyPr/>
            <a:lstStyle/>
            <a:p>
              <a:endParaRPr lang="en-US"/>
            </a:p>
          </p:txBody>
        </p:sp>
        <p:sp>
          <p:nvSpPr>
            <p:cNvPr id="123962" name="Freeform 58"/>
            <p:cNvSpPr>
              <a:spLocks/>
            </p:cNvSpPr>
            <p:nvPr/>
          </p:nvSpPr>
          <p:spPr bwMode="auto">
            <a:xfrm>
              <a:off x="1006" y="1639"/>
              <a:ext cx="1346" cy="50"/>
            </a:xfrm>
            <a:custGeom>
              <a:avLst/>
              <a:gdLst>
                <a:gd name="T0" fmla="*/ 1346 w 1346"/>
                <a:gd name="T1" fmla="*/ 39 h 50"/>
                <a:gd name="T2" fmla="*/ 1344 w 1346"/>
                <a:gd name="T3" fmla="*/ 0 h 50"/>
                <a:gd name="T4" fmla="*/ 4 w 1346"/>
                <a:gd name="T5" fmla="*/ 0 h 50"/>
                <a:gd name="T6" fmla="*/ 0 w 1346"/>
                <a:gd name="T7" fmla="*/ 0 h 50"/>
                <a:gd name="T8" fmla="*/ 0 w 1346"/>
                <a:gd name="T9" fmla="*/ 50 h 50"/>
                <a:gd name="T10" fmla="*/ 1337 w 1346"/>
                <a:gd name="T11" fmla="*/ 50 h 50"/>
                <a:gd name="T12" fmla="*/ 1346 w 1346"/>
                <a:gd name="T13" fmla="*/ 39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39"/>
                  </a:moveTo>
                  <a:lnTo>
                    <a:pt x="1344" y="0"/>
                  </a:lnTo>
                  <a:lnTo>
                    <a:pt x="4" y="0"/>
                  </a:lnTo>
                  <a:lnTo>
                    <a:pt x="0" y="0"/>
                  </a:lnTo>
                  <a:lnTo>
                    <a:pt x="0" y="50"/>
                  </a:lnTo>
                  <a:lnTo>
                    <a:pt x="1337" y="50"/>
                  </a:lnTo>
                  <a:lnTo>
                    <a:pt x="1346" y="39"/>
                  </a:lnTo>
                  <a:close/>
                </a:path>
              </a:pathLst>
            </a:custGeom>
            <a:solidFill>
              <a:srgbClr val="008482"/>
            </a:solidFill>
            <a:ln w="9525">
              <a:noFill/>
              <a:round/>
              <a:headEnd/>
              <a:tailEnd/>
            </a:ln>
          </p:spPr>
          <p:txBody>
            <a:bodyPr/>
            <a:lstStyle/>
            <a:p>
              <a:endParaRPr lang="en-US"/>
            </a:p>
          </p:txBody>
        </p:sp>
        <p:sp>
          <p:nvSpPr>
            <p:cNvPr id="123963" name="Freeform 59"/>
            <p:cNvSpPr>
              <a:spLocks/>
            </p:cNvSpPr>
            <p:nvPr/>
          </p:nvSpPr>
          <p:spPr bwMode="auto">
            <a:xfrm>
              <a:off x="1006" y="1611"/>
              <a:ext cx="1346" cy="50"/>
            </a:xfrm>
            <a:custGeom>
              <a:avLst/>
              <a:gdLst>
                <a:gd name="T0" fmla="*/ 1346 w 1346"/>
                <a:gd name="T1" fmla="*/ 40 h 50"/>
                <a:gd name="T2" fmla="*/ 1344 w 1346"/>
                <a:gd name="T3" fmla="*/ 0 h 50"/>
                <a:gd name="T4" fmla="*/ 4 w 1346"/>
                <a:gd name="T5" fmla="*/ 0 h 50"/>
                <a:gd name="T6" fmla="*/ 0 w 1346"/>
                <a:gd name="T7" fmla="*/ 0 h 50"/>
                <a:gd name="T8" fmla="*/ 0 w 1346"/>
                <a:gd name="T9" fmla="*/ 50 h 50"/>
                <a:gd name="T10" fmla="*/ 1337 w 1346"/>
                <a:gd name="T11" fmla="*/ 50 h 50"/>
                <a:gd name="T12" fmla="*/ 1346 w 1346"/>
                <a:gd name="T13" fmla="*/ 40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40"/>
                  </a:moveTo>
                  <a:lnTo>
                    <a:pt x="1344" y="0"/>
                  </a:lnTo>
                  <a:lnTo>
                    <a:pt x="4" y="0"/>
                  </a:lnTo>
                  <a:lnTo>
                    <a:pt x="0" y="0"/>
                  </a:lnTo>
                  <a:lnTo>
                    <a:pt x="0" y="50"/>
                  </a:lnTo>
                  <a:lnTo>
                    <a:pt x="1337" y="50"/>
                  </a:lnTo>
                  <a:lnTo>
                    <a:pt x="1346" y="40"/>
                  </a:lnTo>
                  <a:close/>
                </a:path>
              </a:pathLst>
            </a:custGeom>
            <a:solidFill>
              <a:srgbClr val="00827F"/>
            </a:solidFill>
            <a:ln w="9525">
              <a:noFill/>
              <a:round/>
              <a:headEnd/>
              <a:tailEnd/>
            </a:ln>
          </p:spPr>
          <p:txBody>
            <a:bodyPr/>
            <a:lstStyle/>
            <a:p>
              <a:endParaRPr lang="en-US"/>
            </a:p>
          </p:txBody>
        </p:sp>
        <p:sp>
          <p:nvSpPr>
            <p:cNvPr id="123964" name="Freeform 60"/>
            <p:cNvSpPr>
              <a:spLocks/>
            </p:cNvSpPr>
            <p:nvPr/>
          </p:nvSpPr>
          <p:spPr bwMode="auto">
            <a:xfrm>
              <a:off x="1006" y="1583"/>
              <a:ext cx="1346" cy="50"/>
            </a:xfrm>
            <a:custGeom>
              <a:avLst/>
              <a:gdLst>
                <a:gd name="T0" fmla="*/ 1346 w 1346"/>
                <a:gd name="T1" fmla="*/ 40 h 50"/>
                <a:gd name="T2" fmla="*/ 1344 w 1346"/>
                <a:gd name="T3" fmla="*/ 0 h 50"/>
                <a:gd name="T4" fmla="*/ 4 w 1346"/>
                <a:gd name="T5" fmla="*/ 0 h 50"/>
                <a:gd name="T6" fmla="*/ 0 w 1346"/>
                <a:gd name="T7" fmla="*/ 0 h 50"/>
                <a:gd name="T8" fmla="*/ 0 w 1346"/>
                <a:gd name="T9" fmla="*/ 50 h 50"/>
                <a:gd name="T10" fmla="*/ 1337 w 1346"/>
                <a:gd name="T11" fmla="*/ 50 h 50"/>
                <a:gd name="T12" fmla="*/ 1346 w 1346"/>
                <a:gd name="T13" fmla="*/ 40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40"/>
                  </a:moveTo>
                  <a:lnTo>
                    <a:pt x="1344" y="0"/>
                  </a:lnTo>
                  <a:lnTo>
                    <a:pt x="4" y="0"/>
                  </a:lnTo>
                  <a:lnTo>
                    <a:pt x="0" y="0"/>
                  </a:lnTo>
                  <a:lnTo>
                    <a:pt x="0" y="50"/>
                  </a:lnTo>
                  <a:lnTo>
                    <a:pt x="1337" y="50"/>
                  </a:lnTo>
                  <a:lnTo>
                    <a:pt x="1346" y="40"/>
                  </a:lnTo>
                  <a:close/>
                </a:path>
              </a:pathLst>
            </a:custGeom>
            <a:solidFill>
              <a:srgbClr val="00827F"/>
            </a:solidFill>
            <a:ln w="9525">
              <a:noFill/>
              <a:round/>
              <a:headEnd/>
              <a:tailEnd/>
            </a:ln>
          </p:spPr>
          <p:txBody>
            <a:bodyPr/>
            <a:lstStyle/>
            <a:p>
              <a:endParaRPr lang="en-US"/>
            </a:p>
          </p:txBody>
        </p:sp>
        <p:sp>
          <p:nvSpPr>
            <p:cNvPr id="123965" name="Freeform 61"/>
            <p:cNvSpPr>
              <a:spLocks/>
            </p:cNvSpPr>
            <p:nvPr/>
          </p:nvSpPr>
          <p:spPr bwMode="auto">
            <a:xfrm>
              <a:off x="1006" y="1555"/>
              <a:ext cx="1346" cy="50"/>
            </a:xfrm>
            <a:custGeom>
              <a:avLst/>
              <a:gdLst>
                <a:gd name="T0" fmla="*/ 1346 w 1346"/>
                <a:gd name="T1" fmla="*/ 41 h 50"/>
                <a:gd name="T2" fmla="*/ 1344 w 1346"/>
                <a:gd name="T3" fmla="*/ 0 h 50"/>
                <a:gd name="T4" fmla="*/ 4 w 1346"/>
                <a:gd name="T5" fmla="*/ 0 h 50"/>
                <a:gd name="T6" fmla="*/ 0 w 1346"/>
                <a:gd name="T7" fmla="*/ 0 h 50"/>
                <a:gd name="T8" fmla="*/ 0 w 1346"/>
                <a:gd name="T9" fmla="*/ 50 h 50"/>
                <a:gd name="T10" fmla="*/ 1337 w 1346"/>
                <a:gd name="T11" fmla="*/ 50 h 50"/>
                <a:gd name="T12" fmla="*/ 1346 w 1346"/>
                <a:gd name="T13" fmla="*/ 41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41"/>
                  </a:moveTo>
                  <a:lnTo>
                    <a:pt x="1344" y="0"/>
                  </a:lnTo>
                  <a:lnTo>
                    <a:pt x="4" y="0"/>
                  </a:lnTo>
                  <a:lnTo>
                    <a:pt x="0" y="0"/>
                  </a:lnTo>
                  <a:lnTo>
                    <a:pt x="0" y="50"/>
                  </a:lnTo>
                  <a:lnTo>
                    <a:pt x="1337" y="50"/>
                  </a:lnTo>
                  <a:lnTo>
                    <a:pt x="1346" y="41"/>
                  </a:lnTo>
                  <a:close/>
                </a:path>
              </a:pathLst>
            </a:custGeom>
            <a:solidFill>
              <a:srgbClr val="007F7C"/>
            </a:solidFill>
            <a:ln w="9525">
              <a:noFill/>
              <a:round/>
              <a:headEnd/>
              <a:tailEnd/>
            </a:ln>
          </p:spPr>
          <p:txBody>
            <a:bodyPr/>
            <a:lstStyle/>
            <a:p>
              <a:endParaRPr lang="en-US"/>
            </a:p>
          </p:txBody>
        </p:sp>
        <p:sp>
          <p:nvSpPr>
            <p:cNvPr id="123966" name="Freeform 62"/>
            <p:cNvSpPr>
              <a:spLocks/>
            </p:cNvSpPr>
            <p:nvPr/>
          </p:nvSpPr>
          <p:spPr bwMode="auto">
            <a:xfrm>
              <a:off x="1006" y="1527"/>
              <a:ext cx="1346" cy="49"/>
            </a:xfrm>
            <a:custGeom>
              <a:avLst/>
              <a:gdLst>
                <a:gd name="T0" fmla="*/ 1346 w 1346"/>
                <a:gd name="T1" fmla="*/ 43 h 49"/>
                <a:gd name="T2" fmla="*/ 1344 w 1346"/>
                <a:gd name="T3" fmla="*/ 0 h 49"/>
                <a:gd name="T4" fmla="*/ 4 w 1346"/>
                <a:gd name="T5" fmla="*/ 0 h 49"/>
                <a:gd name="T6" fmla="*/ 0 w 1346"/>
                <a:gd name="T7" fmla="*/ 0 h 49"/>
                <a:gd name="T8" fmla="*/ 0 w 1346"/>
                <a:gd name="T9" fmla="*/ 49 h 49"/>
                <a:gd name="T10" fmla="*/ 1337 w 1346"/>
                <a:gd name="T11" fmla="*/ 49 h 49"/>
                <a:gd name="T12" fmla="*/ 1346 w 1346"/>
                <a:gd name="T13" fmla="*/ 43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43"/>
                  </a:moveTo>
                  <a:lnTo>
                    <a:pt x="1344" y="0"/>
                  </a:lnTo>
                  <a:lnTo>
                    <a:pt x="4" y="0"/>
                  </a:lnTo>
                  <a:lnTo>
                    <a:pt x="0" y="0"/>
                  </a:lnTo>
                  <a:lnTo>
                    <a:pt x="0" y="49"/>
                  </a:lnTo>
                  <a:lnTo>
                    <a:pt x="1337" y="49"/>
                  </a:lnTo>
                  <a:lnTo>
                    <a:pt x="1346" y="43"/>
                  </a:lnTo>
                  <a:close/>
                </a:path>
              </a:pathLst>
            </a:custGeom>
            <a:solidFill>
              <a:srgbClr val="007C7A"/>
            </a:solidFill>
            <a:ln w="9525">
              <a:noFill/>
              <a:round/>
              <a:headEnd/>
              <a:tailEnd/>
            </a:ln>
          </p:spPr>
          <p:txBody>
            <a:bodyPr/>
            <a:lstStyle/>
            <a:p>
              <a:endParaRPr lang="en-US"/>
            </a:p>
          </p:txBody>
        </p:sp>
        <p:sp>
          <p:nvSpPr>
            <p:cNvPr id="123967" name="Freeform 63"/>
            <p:cNvSpPr>
              <a:spLocks/>
            </p:cNvSpPr>
            <p:nvPr/>
          </p:nvSpPr>
          <p:spPr bwMode="auto">
            <a:xfrm>
              <a:off x="1006" y="1499"/>
              <a:ext cx="1346" cy="49"/>
            </a:xfrm>
            <a:custGeom>
              <a:avLst/>
              <a:gdLst>
                <a:gd name="T0" fmla="*/ 1346 w 1346"/>
                <a:gd name="T1" fmla="*/ 43 h 49"/>
                <a:gd name="T2" fmla="*/ 1344 w 1346"/>
                <a:gd name="T3" fmla="*/ 0 h 49"/>
                <a:gd name="T4" fmla="*/ 4 w 1346"/>
                <a:gd name="T5" fmla="*/ 0 h 49"/>
                <a:gd name="T6" fmla="*/ 0 w 1346"/>
                <a:gd name="T7" fmla="*/ 0 h 49"/>
                <a:gd name="T8" fmla="*/ 0 w 1346"/>
                <a:gd name="T9" fmla="*/ 49 h 49"/>
                <a:gd name="T10" fmla="*/ 1336 w 1346"/>
                <a:gd name="T11" fmla="*/ 49 h 49"/>
                <a:gd name="T12" fmla="*/ 1346 w 1346"/>
                <a:gd name="T13" fmla="*/ 43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43"/>
                  </a:moveTo>
                  <a:lnTo>
                    <a:pt x="1344" y="0"/>
                  </a:lnTo>
                  <a:lnTo>
                    <a:pt x="4" y="0"/>
                  </a:lnTo>
                  <a:lnTo>
                    <a:pt x="0" y="0"/>
                  </a:lnTo>
                  <a:lnTo>
                    <a:pt x="0" y="49"/>
                  </a:lnTo>
                  <a:lnTo>
                    <a:pt x="1336" y="49"/>
                  </a:lnTo>
                  <a:lnTo>
                    <a:pt x="1346" y="43"/>
                  </a:lnTo>
                  <a:close/>
                </a:path>
              </a:pathLst>
            </a:custGeom>
            <a:solidFill>
              <a:srgbClr val="007C7A"/>
            </a:solidFill>
            <a:ln w="9525">
              <a:noFill/>
              <a:round/>
              <a:headEnd/>
              <a:tailEnd/>
            </a:ln>
          </p:spPr>
          <p:txBody>
            <a:bodyPr/>
            <a:lstStyle/>
            <a:p>
              <a:endParaRPr lang="en-US"/>
            </a:p>
          </p:txBody>
        </p:sp>
        <p:sp>
          <p:nvSpPr>
            <p:cNvPr id="123968" name="Freeform 64"/>
            <p:cNvSpPr>
              <a:spLocks/>
            </p:cNvSpPr>
            <p:nvPr/>
          </p:nvSpPr>
          <p:spPr bwMode="auto">
            <a:xfrm>
              <a:off x="1006" y="1472"/>
              <a:ext cx="1346" cy="49"/>
            </a:xfrm>
            <a:custGeom>
              <a:avLst/>
              <a:gdLst>
                <a:gd name="T0" fmla="*/ 1346 w 1346"/>
                <a:gd name="T1" fmla="*/ 43 h 49"/>
                <a:gd name="T2" fmla="*/ 1344 w 1346"/>
                <a:gd name="T3" fmla="*/ 0 h 49"/>
                <a:gd name="T4" fmla="*/ 4 w 1346"/>
                <a:gd name="T5" fmla="*/ 0 h 49"/>
                <a:gd name="T6" fmla="*/ 0 w 1346"/>
                <a:gd name="T7" fmla="*/ 0 h 49"/>
                <a:gd name="T8" fmla="*/ 0 w 1346"/>
                <a:gd name="T9" fmla="*/ 49 h 49"/>
                <a:gd name="T10" fmla="*/ 1336 w 1346"/>
                <a:gd name="T11" fmla="*/ 49 h 49"/>
                <a:gd name="T12" fmla="*/ 1346 w 1346"/>
                <a:gd name="T13" fmla="*/ 43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43"/>
                  </a:moveTo>
                  <a:lnTo>
                    <a:pt x="1344" y="0"/>
                  </a:lnTo>
                  <a:lnTo>
                    <a:pt x="4" y="0"/>
                  </a:lnTo>
                  <a:lnTo>
                    <a:pt x="0" y="0"/>
                  </a:lnTo>
                  <a:lnTo>
                    <a:pt x="0" y="49"/>
                  </a:lnTo>
                  <a:lnTo>
                    <a:pt x="1336" y="49"/>
                  </a:lnTo>
                  <a:lnTo>
                    <a:pt x="1346" y="43"/>
                  </a:lnTo>
                  <a:close/>
                </a:path>
              </a:pathLst>
            </a:custGeom>
            <a:solidFill>
              <a:srgbClr val="007A77"/>
            </a:solidFill>
            <a:ln w="9525">
              <a:noFill/>
              <a:round/>
              <a:headEnd/>
              <a:tailEnd/>
            </a:ln>
          </p:spPr>
          <p:txBody>
            <a:bodyPr/>
            <a:lstStyle/>
            <a:p>
              <a:endParaRPr lang="en-US"/>
            </a:p>
          </p:txBody>
        </p:sp>
        <p:sp>
          <p:nvSpPr>
            <p:cNvPr id="123969" name="Freeform 65"/>
            <p:cNvSpPr>
              <a:spLocks/>
            </p:cNvSpPr>
            <p:nvPr/>
          </p:nvSpPr>
          <p:spPr bwMode="auto">
            <a:xfrm>
              <a:off x="1006" y="1444"/>
              <a:ext cx="1346" cy="49"/>
            </a:xfrm>
            <a:custGeom>
              <a:avLst/>
              <a:gdLst>
                <a:gd name="T0" fmla="*/ 1346 w 1346"/>
                <a:gd name="T1" fmla="*/ 44 h 49"/>
                <a:gd name="T2" fmla="*/ 1344 w 1346"/>
                <a:gd name="T3" fmla="*/ 0 h 49"/>
                <a:gd name="T4" fmla="*/ 4 w 1346"/>
                <a:gd name="T5" fmla="*/ 0 h 49"/>
                <a:gd name="T6" fmla="*/ 0 w 1346"/>
                <a:gd name="T7" fmla="*/ 0 h 49"/>
                <a:gd name="T8" fmla="*/ 0 w 1346"/>
                <a:gd name="T9" fmla="*/ 49 h 49"/>
                <a:gd name="T10" fmla="*/ 1336 w 1346"/>
                <a:gd name="T11" fmla="*/ 49 h 49"/>
                <a:gd name="T12" fmla="*/ 1346 w 1346"/>
                <a:gd name="T13" fmla="*/ 44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44"/>
                  </a:moveTo>
                  <a:lnTo>
                    <a:pt x="1344" y="0"/>
                  </a:lnTo>
                  <a:lnTo>
                    <a:pt x="4" y="0"/>
                  </a:lnTo>
                  <a:lnTo>
                    <a:pt x="0" y="0"/>
                  </a:lnTo>
                  <a:lnTo>
                    <a:pt x="0" y="49"/>
                  </a:lnTo>
                  <a:lnTo>
                    <a:pt x="1336" y="49"/>
                  </a:lnTo>
                  <a:lnTo>
                    <a:pt x="1346" y="44"/>
                  </a:lnTo>
                  <a:close/>
                </a:path>
              </a:pathLst>
            </a:custGeom>
            <a:solidFill>
              <a:srgbClr val="007775"/>
            </a:solidFill>
            <a:ln w="9525">
              <a:noFill/>
              <a:round/>
              <a:headEnd/>
              <a:tailEnd/>
            </a:ln>
          </p:spPr>
          <p:txBody>
            <a:bodyPr/>
            <a:lstStyle/>
            <a:p>
              <a:endParaRPr lang="en-US"/>
            </a:p>
          </p:txBody>
        </p:sp>
        <p:sp>
          <p:nvSpPr>
            <p:cNvPr id="123970" name="Freeform 66"/>
            <p:cNvSpPr>
              <a:spLocks/>
            </p:cNvSpPr>
            <p:nvPr/>
          </p:nvSpPr>
          <p:spPr bwMode="auto">
            <a:xfrm>
              <a:off x="1006" y="1416"/>
              <a:ext cx="1346" cy="49"/>
            </a:xfrm>
            <a:custGeom>
              <a:avLst/>
              <a:gdLst>
                <a:gd name="T0" fmla="*/ 1346 w 1346"/>
                <a:gd name="T1" fmla="*/ 45 h 49"/>
                <a:gd name="T2" fmla="*/ 1344 w 1346"/>
                <a:gd name="T3" fmla="*/ 0 h 49"/>
                <a:gd name="T4" fmla="*/ 4 w 1346"/>
                <a:gd name="T5" fmla="*/ 0 h 49"/>
                <a:gd name="T6" fmla="*/ 0 w 1346"/>
                <a:gd name="T7" fmla="*/ 0 h 49"/>
                <a:gd name="T8" fmla="*/ 0 w 1346"/>
                <a:gd name="T9" fmla="*/ 49 h 49"/>
                <a:gd name="T10" fmla="*/ 1336 w 1346"/>
                <a:gd name="T11" fmla="*/ 49 h 49"/>
                <a:gd name="T12" fmla="*/ 1346 w 1346"/>
                <a:gd name="T13" fmla="*/ 45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45"/>
                  </a:moveTo>
                  <a:lnTo>
                    <a:pt x="1344" y="0"/>
                  </a:lnTo>
                  <a:lnTo>
                    <a:pt x="4" y="0"/>
                  </a:lnTo>
                  <a:lnTo>
                    <a:pt x="0" y="0"/>
                  </a:lnTo>
                  <a:lnTo>
                    <a:pt x="0" y="49"/>
                  </a:lnTo>
                  <a:lnTo>
                    <a:pt x="1336" y="49"/>
                  </a:lnTo>
                  <a:lnTo>
                    <a:pt x="1346" y="45"/>
                  </a:lnTo>
                  <a:close/>
                </a:path>
              </a:pathLst>
            </a:custGeom>
            <a:solidFill>
              <a:srgbClr val="007775"/>
            </a:solidFill>
            <a:ln w="9525">
              <a:noFill/>
              <a:round/>
              <a:headEnd/>
              <a:tailEnd/>
            </a:ln>
          </p:spPr>
          <p:txBody>
            <a:bodyPr/>
            <a:lstStyle/>
            <a:p>
              <a:endParaRPr lang="en-US"/>
            </a:p>
          </p:txBody>
        </p:sp>
        <p:sp>
          <p:nvSpPr>
            <p:cNvPr id="123971" name="Freeform 67"/>
            <p:cNvSpPr>
              <a:spLocks/>
            </p:cNvSpPr>
            <p:nvPr/>
          </p:nvSpPr>
          <p:spPr bwMode="auto">
            <a:xfrm>
              <a:off x="1006" y="1388"/>
              <a:ext cx="1346" cy="49"/>
            </a:xfrm>
            <a:custGeom>
              <a:avLst/>
              <a:gdLst>
                <a:gd name="T0" fmla="*/ 1346 w 1346"/>
                <a:gd name="T1" fmla="*/ 46 h 49"/>
                <a:gd name="T2" fmla="*/ 1346 w 1346"/>
                <a:gd name="T3" fmla="*/ 0 h 49"/>
                <a:gd name="T4" fmla="*/ 4 w 1346"/>
                <a:gd name="T5" fmla="*/ 0 h 49"/>
                <a:gd name="T6" fmla="*/ 0 w 1346"/>
                <a:gd name="T7" fmla="*/ 0 h 49"/>
                <a:gd name="T8" fmla="*/ 0 w 1346"/>
                <a:gd name="T9" fmla="*/ 49 h 49"/>
                <a:gd name="T10" fmla="*/ 1336 w 1346"/>
                <a:gd name="T11" fmla="*/ 49 h 49"/>
                <a:gd name="T12" fmla="*/ 1346 w 1346"/>
                <a:gd name="T13" fmla="*/ 46 h 49"/>
                <a:gd name="T14" fmla="*/ 0 60000 65536"/>
                <a:gd name="T15" fmla="*/ 0 60000 65536"/>
                <a:gd name="T16" fmla="*/ 0 60000 65536"/>
                <a:gd name="T17" fmla="*/ 0 60000 65536"/>
                <a:gd name="T18" fmla="*/ 0 60000 65536"/>
                <a:gd name="T19" fmla="*/ 0 60000 65536"/>
                <a:gd name="T20" fmla="*/ 0 60000 65536"/>
                <a:gd name="T21" fmla="*/ 0 w 1346"/>
                <a:gd name="T22" fmla="*/ 0 h 49"/>
                <a:gd name="T23" fmla="*/ 1346 w 1346"/>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49">
                  <a:moveTo>
                    <a:pt x="1346" y="46"/>
                  </a:moveTo>
                  <a:lnTo>
                    <a:pt x="1346" y="0"/>
                  </a:lnTo>
                  <a:lnTo>
                    <a:pt x="4" y="0"/>
                  </a:lnTo>
                  <a:lnTo>
                    <a:pt x="0" y="0"/>
                  </a:lnTo>
                  <a:lnTo>
                    <a:pt x="0" y="49"/>
                  </a:lnTo>
                  <a:lnTo>
                    <a:pt x="1336" y="49"/>
                  </a:lnTo>
                  <a:lnTo>
                    <a:pt x="1346" y="46"/>
                  </a:lnTo>
                  <a:close/>
                </a:path>
              </a:pathLst>
            </a:custGeom>
            <a:solidFill>
              <a:srgbClr val="007572"/>
            </a:solidFill>
            <a:ln w="9525">
              <a:noFill/>
              <a:round/>
              <a:headEnd/>
              <a:tailEnd/>
            </a:ln>
          </p:spPr>
          <p:txBody>
            <a:bodyPr/>
            <a:lstStyle/>
            <a:p>
              <a:endParaRPr lang="en-US"/>
            </a:p>
          </p:txBody>
        </p:sp>
        <p:sp>
          <p:nvSpPr>
            <p:cNvPr id="123972" name="Freeform 68"/>
            <p:cNvSpPr>
              <a:spLocks/>
            </p:cNvSpPr>
            <p:nvPr/>
          </p:nvSpPr>
          <p:spPr bwMode="auto">
            <a:xfrm>
              <a:off x="1006" y="1359"/>
              <a:ext cx="1346" cy="50"/>
            </a:xfrm>
            <a:custGeom>
              <a:avLst/>
              <a:gdLst>
                <a:gd name="T0" fmla="*/ 1346 w 1346"/>
                <a:gd name="T1" fmla="*/ 47 h 50"/>
                <a:gd name="T2" fmla="*/ 1346 w 1346"/>
                <a:gd name="T3" fmla="*/ 0 h 50"/>
                <a:gd name="T4" fmla="*/ 4 w 1346"/>
                <a:gd name="T5" fmla="*/ 0 h 50"/>
                <a:gd name="T6" fmla="*/ 0 w 1346"/>
                <a:gd name="T7" fmla="*/ 0 h 50"/>
                <a:gd name="T8" fmla="*/ 0 w 1346"/>
                <a:gd name="T9" fmla="*/ 50 h 50"/>
                <a:gd name="T10" fmla="*/ 1336 w 1346"/>
                <a:gd name="T11" fmla="*/ 50 h 50"/>
                <a:gd name="T12" fmla="*/ 1346 w 1346"/>
                <a:gd name="T13" fmla="*/ 47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47"/>
                  </a:moveTo>
                  <a:lnTo>
                    <a:pt x="1346" y="0"/>
                  </a:lnTo>
                  <a:lnTo>
                    <a:pt x="4" y="0"/>
                  </a:lnTo>
                  <a:lnTo>
                    <a:pt x="0" y="0"/>
                  </a:lnTo>
                  <a:lnTo>
                    <a:pt x="0" y="50"/>
                  </a:lnTo>
                  <a:lnTo>
                    <a:pt x="1336" y="50"/>
                  </a:lnTo>
                  <a:lnTo>
                    <a:pt x="1346" y="47"/>
                  </a:lnTo>
                  <a:close/>
                </a:path>
              </a:pathLst>
            </a:custGeom>
            <a:solidFill>
              <a:srgbClr val="007270"/>
            </a:solidFill>
            <a:ln w="9525">
              <a:noFill/>
              <a:round/>
              <a:headEnd/>
              <a:tailEnd/>
            </a:ln>
          </p:spPr>
          <p:txBody>
            <a:bodyPr/>
            <a:lstStyle/>
            <a:p>
              <a:endParaRPr lang="en-US"/>
            </a:p>
          </p:txBody>
        </p:sp>
        <p:sp>
          <p:nvSpPr>
            <p:cNvPr id="123973" name="Freeform 69"/>
            <p:cNvSpPr>
              <a:spLocks/>
            </p:cNvSpPr>
            <p:nvPr/>
          </p:nvSpPr>
          <p:spPr bwMode="auto">
            <a:xfrm>
              <a:off x="1006" y="1331"/>
              <a:ext cx="1346" cy="51"/>
            </a:xfrm>
            <a:custGeom>
              <a:avLst/>
              <a:gdLst>
                <a:gd name="T0" fmla="*/ 1346 w 1346"/>
                <a:gd name="T1" fmla="*/ 48 h 51"/>
                <a:gd name="T2" fmla="*/ 1346 w 1346"/>
                <a:gd name="T3" fmla="*/ 0 h 51"/>
                <a:gd name="T4" fmla="*/ 4 w 1346"/>
                <a:gd name="T5" fmla="*/ 0 h 51"/>
                <a:gd name="T6" fmla="*/ 0 w 1346"/>
                <a:gd name="T7" fmla="*/ 0 h 51"/>
                <a:gd name="T8" fmla="*/ 0 w 1346"/>
                <a:gd name="T9" fmla="*/ 51 h 51"/>
                <a:gd name="T10" fmla="*/ 1336 w 1346"/>
                <a:gd name="T11" fmla="*/ 51 h 51"/>
                <a:gd name="T12" fmla="*/ 1346 w 1346"/>
                <a:gd name="T13" fmla="*/ 48 h 51"/>
                <a:gd name="T14" fmla="*/ 0 60000 65536"/>
                <a:gd name="T15" fmla="*/ 0 60000 65536"/>
                <a:gd name="T16" fmla="*/ 0 60000 65536"/>
                <a:gd name="T17" fmla="*/ 0 60000 65536"/>
                <a:gd name="T18" fmla="*/ 0 60000 65536"/>
                <a:gd name="T19" fmla="*/ 0 60000 65536"/>
                <a:gd name="T20" fmla="*/ 0 60000 65536"/>
                <a:gd name="T21" fmla="*/ 0 w 1346"/>
                <a:gd name="T22" fmla="*/ 0 h 51"/>
                <a:gd name="T23" fmla="*/ 1346 w 1346"/>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1">
                  <a:moveTo>
                    <a:pt x="1346" y="48"/>
                  </a:moveTo>
                  <a:lnTo>
                    <a:pt x="1346" y="0"/>
                  </a:lnTo>
                  <a:lnTo>
                    <a:pt x="4" y="0"/>
                  </a:lnTo>
                  <a:lnTo>
                    <a:pt x="0" y="0"/>
                  </a:lnTo>
                  <a:lnTo>
                    <a:pt x="0" y="51"/>
                  </a:lnTo>
                  <a:lnTo>
                    <a:pt x="1336" y="51"/>
                  </a:lnTo>
                  <a:lnTo>
                    <a:pt x="1346" y="48"/>
                  </a:lnTo>
                  <a:close/>
                </a:path>
              </a:pathLst>
            </a:custGeom>
            <a:solidFill>
              <a:srgbClr val="007270"/>
            </a:solidFill>
            <a:ln w="9525">
              <a:noFill/>
              <a:round/>
              <a:headEnd/>
              <a:tailEnd/>
            </a:ln>
          </p:spPr>
          <p:txBody>
            <a:bodyPr/>
            <a:lstStyle/>
            <a:p>
              <a:endParaRPr lang="en-US"/>
            </a:p>
          </p:txBody>
        </p:sp>
        <p:sp>
          <p:nvSpPr>
            <p:cNvPr id="123974" name="Freeform 70"/>
            <p:cNvSpPr>
              <a:spLocks/>
            </p:cNvSpPr>
            <p:nvPr/>
          </p:nvSpPr>
          <p:spPr bwMode="auto">
            <a:xfrm>
              <a:off x="1006" y="1304"/>
              <a:ext cx="1346" cy="50"/>
            </a:xfrm>
            <a:custGeom>
              <a:avLst/>
              <a:gdLst>
                <a:gd name="T0" fmla="*/ 1346 w 1346"/>
                <a:gd name="T1" fmla="*/ 49 h 50"/>
                <a:gd name="T2" fmla="*/ 1346 w 1346"/>
                <a:gd name="T3" fmla="*/ 0 h 50"/>
                <a:gd name="T4" fmla="*/ 4 w 1346"/>
                <a:gd name="T5" fmla="*/ 0 h 50"/>
                <a:gd name="T6" fmla="*/ 0 w 1346"/>
                <a:gd name="T7" fmla="*/ 0 h 50"/>
                <a:gd name="T8" fmla="*/ 0 w 1346"/>
                <a:gd name="T9" fmla="*/ 50 h 50"/>
                <a:gd name="T10" fmla="*/ 1336 w 1346"/>
                <a:gd name="T11" fmla="*/ 50 h 50"/>
                <a:gd name="T12" fmla="*/ 1346 w 1346"/>
                <a:gd name="T13" fmla="*/ 49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49"/>
                  </a:moveTo>
                  <a:lnTo>
                    <a:pt x="1346" y="0"/>
                  </a:lnTo>
                  <a:lnTo>
                    <a:pt x="4" y="0"/>
                  </a:lnTo>
                  <a:lnTo>
                    <a:pt x="0" y="0"/>
                  </a:lnTo>
                  <a:lnTo>
                    <a:pt x="0" y="50"/>
                  </a:lnTo>
                  <a:lnTo>
                    <a:pt x="1336" y="50"/>
                  </a:lnTo>
                  <a:lnTo>
                    <a:pt x="1346" y="49"/>
                  </a:lnTo>
                  <a:close/>
                </a:path>
              </a:pathLst>
            </a:custGeom>
            <a:solidFill>
              <a:srgbClr val="00706D"/>
            </a:solidFill>
            <a:ln w="9525">
              <a:noFill/>
              <a:round/>
              <a:headEnd/>
              <a:tailEnd/>
            </a:ln>
          </p:spPr>
          <p:txBody>
            <a:bodyPr/>
            <a:lstStyle/>
            <a:p>
              <a:endParaRPr lang="en-US"/>
            </a:p>
          </p:txBody>
        </p:sp>
        <p:sp>
          <p:nvSpPr>
            <p:cNvPr id="123975" name="Freeform 71"/>
            <p:cNvSpPr>
              <a:spLocks/>
            </p:cNvSpPr>
            <p:nvPr/>
          </p:nvSpPr>
          <p:spPr bwMode="auto">
            <a:xfrm>
              <a:off x="1006" y="1276"/>
              <a:ext cx="1346" cy="50"/>
            </a:xfrm>
            <a:custGeom>
              <a:avLst/>
              <a:gdLst>
                <a:gd name="T0" fmla="*/ 1346 w 1346"/>
                <a:gd name="T1" fmla="*/ 49 h 50"/>
                <a:gd name="T2" fmla="*/ 1346 w 1346"/>
                <a:gd name="T3" fmla="*/ 0 h 50"/>
                <a:gd name="T4" fmla="*/ 4 w 1346"/>
                <a:gd name="T5" fmla="*/ 0 h 50"/>
                <a:gd name="T6" fmla="*/ 0 w 1346"/>
                <a:gd name="T7" fmla="*/ 0 h 50"/>
                <a:gd name="T8" fmla="*/ 0 w 1346"/>
                <a:gd name="T9" fmla="*/ 50 h 50"/>
                <a:gd name="T10" fmla="*/ 1336 w 1346"/>
                <a:gd name="T11" fmla="*/ 50 h 50"/>
                <a:gd name="T12" fmla="*/ 1346 w 1346"/>
                <a:gd name="T13" fmla="*/ 49 h 50"/>
                <a:gd name="T14" fmla="*/ 0 60000 65536"/>
                <a:gd name="T15" fmla="*/ 0 60000 65536"/>
                <a:gd name="T16" fmla="*/ 0 60000 65536"/>
                <a:gd name="T17" fmla="*/ 0 60000 65536"/>
                <a:gd name="T18" fmla="*/ 0 60000 65536"/>
                <a:gd name="T19" fmla="*/ 0 60000 65536"/>
                <a:gd name="T20" fmla="*/ 0 60000 65536"/>
                <a:gd name="T21" fmla="*/ 0 w 1346"/>
                <a:gd name="T22" fmla="*/ 0 h 50"/>
                <a:gd name="T23" fmla="*/ 1346 w 1346"/>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6" h="50">
                  <a:moveTo>
                    <a:pt x="1346" y="49"/>
                  </a:moveTo>
                  <a:lnTo>
                    <a:pt x="1346" y="0"/>
                  </a:lnTo>
                  <a:lnTo>
                    <a:pt x="4" y="0"/>
                  </a:lnTo>
                  <a:lnTo>
                    <a:pt x="0" y="0"/>
                  </a:lnTo>
                  <a:lnTo>
                    <a:pt x="0" y="50"/>
                  </a:lnTo>
                  <a:lnTo>
                    <a:pt x="1336" y="50"/>
                  </a:lnTo>
                  <a:lnTo>
                    <a:pt x="1346" y="49"/>
                  </a:lnTo>
                  <a:close/>
                </a:path>
              </a:pathLst>
            </a:custGeom>
            <a:solidFill>
              <a:srgbClr val="00706D"/>
            </a:solidFill>
            <a:ln w="9525">
              <a:noFill/>
              <a:round/>
              <a:headEnd/>
              <a:tailEnd/>
            </a:ln>
          </p:spPr>
          <p:txBody>
            <a:bodyPr/>
            <a:lstStyle/>
            <a:p>
              <a:endParaRPr lang="en-US"/>
            </a:p>
          </p:txBody>
        </p:sp>
        <p:sp>
          <p:nvSpPr>
            <p:cNvPr id="123976" name="Rectangle 72"/>
            <p:cNvSpPr>
              <a:spLocks noChangeArrowheads="1"/>
            </p:cNvSpPr>
            <p:nvPr/>
          </p:nvSpPr>
          <p:spPr bwMode="auto">
            <a:xfrm>
              <a:off x="1006" y="1248"/>
              <a:ext cx="1346" cy="50"/>
            </a:xfrm>
            <a:prstGeom prst="rect">
              <a:avLst/>
            </a:prstGeom>
            <a:solidFill>
              <a:srgbClr val="006D6B"/>
            </a:solidFill>
            <a:ln w="9525">
              <a:noFill/>
              <a:miter lim="800000"/>
              <a:headEnd/>
              <a:tailEnd/>
            </a:ln>
          </p:spPr>
          <p:txBody>
            <a:bodyPr/>
            <a:lstStyle/>
            <a:p>
              <a:endParaRPr lang="en-US"/>
            </a:p>
          </p:txBody>
        </p:sp>
        <p:sp>
          <p:nvSpPr>
            <p:cNvPr id="123977" name="Freeform 73"/>
            <p:cNvSpPr>
              <a:spLocks/>
            </p:cNvSpPr>
            <p:nvPr/>
          </p:nvSpPr>
          <p:spPr bwMode="auto">
            <a:xfrm>
              <a:off x="528" y="1650"/>
              <a:ext cx="1040" cy="1758"/>
            </a:xfrm>
            <a:custGeom>
              <a:avLst/>
              <a:gdLst>
                <a:gd name="T0" fmla="*/ 1035 w 1040"/>
                <a:gd name="T1" fmla="*/ 4 h 1758"/>
                <a:gd name="T2" fmla="*/ 997 w 1040"/>
                <a:gd name="T3" fmla="*/ 41 h 1758"/>
                <a:gd name="T4" fmla="*/ 932 w 1040"/>
                <a:gd name="T5" fmla="*/ 108 h 1758"/>
                <a:gd name="T6" fmla="*/ 852 w 1040"/>
                <a:gd name="T7" fmla="*/ 199 h 1758"/>
                <a:gd name="T8" fmla="*/ 769 w 1040"/>
                <a:gd name="T9" fmla="*/ 309 h 1758"/>
                <a:gd name="T10" fmla="*/ 691 w 1040"/>
                <a:gd name="T11" fmla="*/ 432 h 1758"/>
                <a:gd name="T12" fmla="*/ 631 w 1040"/>
                <a:gd name="T13" fmla="*/ 559 h 1758"/>
                <a:gd name="T14" fmla="*/ 601 w 1040"/>
                <a:gd name="T15" fmla="*/ 689 h 1758"/>
                <a:gd name="T16" fmla="*/ 611 w 1040"/>
                <a:gd name="T17" fmla="*/ 880 h 1758"/>
                <a:gd name="T18" fmla="*/ 645 w 1040"/>
                <a:gd name="T19" fmla="*/ 1086 h 1758"/>
                <a:gd name="T20" fmla="*/ 689 w 1040"/>
                <a:gd name="T21" fmla="*/ 1232 h 1758"/>
                <a:gd name="T22" fmla="*/ 744 w 1040"/>
                <a:gd name="T23" fmla="*/ 1331 h 1758"/>
                <a:gd name="T24" fmla="*/ 766 w 1040"/>
                <a:gd name="T25" fmla="*/ 1363 h 1758"/>
                <a:gd name="T26" fmla="*/ 710 w 1040"/>
                <a:gd name="T27" fmla="*/ 1336 h 1758"/>
                <a:gd name="T28" fmla="*/ 626 w 1040"/>
                <a:gd name="T29" fmla="*/ 1266 h 1758"/>
                <a:gd name="T30" fmla="*/ 544 w 1040"/>
                <a:gd name="T31" fmla="*/ 1141 h 1758"/>
                <a:gd name="T32" fmla="*/ 512 w 1040"/>
                <a:gd name="T33" fmla="*/ 1060 h 1758"/>
                <a:gd name="T34" fmla="*/ 493 w 1040"/>
                <a:gd name="T35" fmla="*/ 1110 h 1758"/>
                <a:gd name="T36" fmla="*/ 459 w 1040"/>
                <a:gd name="T37" fmla="*/ 1197 h 1758"/>
                <a:gd name="T38" fmla="*/ 415 w 1040"/>
                <a:gd name="T39" fmla="*/ 1308 h 1758"/>
                <a:gd name="T40" fmla="*/ 366 w 1040"/>
                <a:gd name="T41" fmla="*/ 1431 h 1758"/>
                <a:gd name="T42" fmla="*/ 316 w 1040"/>
                <a:gd name="T43" fmla="*/ 1551 h 1758"/>
                <a:gd name="T44" fmla="*/ 269 w 1040"/>
                <a:gd name="T45" fmla="*/ 1657 h 1758"/>
                <a:gd name="T46" fmla="*/ 231 w 1040"/>
                <a:gd name="T47" fmla="*/ 1734 h 1758"/>
                <a:gd name="T48" fmla="*/ 223 w 1040"/>
                <a:gd name="T49" fmla="*/ 1728 h 1758"/>
                <a:gd name="T50" fmla="*/ 272 w 1040"/>
                <a:gd name="T51" fmla="*/ 1525 h 1758"/>
                <a:gd name="T52" fmla="*/ 340 w 1040"/>
                <a:gd name="T53" fmla="*/ 1210 h 1758"/>
                <a:gd name="T54" fmla="*/ 403 w 1040"/>
                <a:gd name="T55" fmla="*/ 879 h 1758"/>
                <a:gd name="T56" fmla="*/ 419 w 1040"/>
                <a:gd name="T57" fmla="*/ 740 h 1758"/>
                <a:gd name="T58" fmla="*/ 398 w 1040"/>
                <a:gd name="T59" fmla="*/ 762 h 1758"/>
                <a:gd name="T60" fmla="*/ 359 w 1040"/>
                <a:gd name="T61" fmla="*/ 801 h 1758"/>
                <a:gd name="T62" fmla="*/ 306 w 1040"/>
                <a:gd name="T63" fmla="*/ 851 h 1758"/>
                <a:gd name="T64" fmla="*/ 245 w 1040"/>
                <a:gd name="T65" fmla="*/ 907 h 1758"/>
                <a:gd name="T66" fmla="*/ 175 w 1040"/>
                <a:gd name="T67" fmla="*/ 962 h 1758"/>
                <a:gd name="T68" fmla="*/ 104 w 1040"/>
                <a:gd name="T69" fmla="*/ 1012 h 1758"/>
                <a:gd name="T70" fmla="*/ 34 w 1040"/>
                <a:gd name="T71" fmla="*/ 1052 h 1758"/>
                <a:gd name="T72" fmla="*/ 3 w 1040"/>
                <a:gd name="T73" fmla="*/ 1064 h 1758"/>
                <a:gd name="T74" fmla="*/ 24 w 1040"/>
                <a:gd name="T75" fmla="*/ 1045 h 1758"/>
                <a:gd name="T76" fmla="*/ 63 w 1040"/>
                <a:gd name="T77" fmla="*/ 1009 h 1758"/>
                <a:gd name="T78" fmla="*/ 116 w 1040"/>
                <a:gd name="T79" fmla="*/ 960 h 1758"/>
                <a:gd name="T80" fmla="*/ 175 w 1040"/>
                <a:gd name="T81" fmla="*/ 900 h 1758"/>
                <a:gd name="T82" fmla="*/ 237 w 1040"/>
                <a:gd name="T83" fmla="*/ 832 h 1758"/>
                <a:gd name="T84" fmla="*/ 299 w 1040"/>
                <a:gd name="T85" fmla="*/ 759 h 1758"/>
                <a:gd name="T86" fmla="*/ 354 w 1040"/>
                <a:gd name="T87" fmla="*/ 682 h 1758"/>
                <a:gd name="T88" fmla="*/ 381 w 1040"/>
                <a:gd name="T89" fmla="*/ 636 h 1758"/>
                <a:gd name="T90" fmla="*/ 402 w 1040"/>
                <a:gd name="T91" fmla="*/ 594 h 1758"/>
                <a:gd name="T92" fmla="*/ 441 w 1040"/>
                <a:gd name="T93" fmla="*/ 537 h 1758"/>
                <a:gd name="T94" fmla="*/ 499 w 1040"/>
                <a:gd name="T95" fmla="*/ 495 h 1758"/>
                <a:gd name="T96" fmla="*/ 538 w 1040"/>
                <a:gd name="T97" fmla="*/ 484 h 1758"/>
                <a:gd name="T98" fmla="*/ 567 w 1040"/>
                <a:gd name="T99" fmla="*/ 449 h 1758"/>
                <a:gd name="T100" fmla="*/ 618 w 1040"/>
                <a:gd name="T101" fmla="*/ 390 h 1758"/>
                <a:gd name="T102" fmla="*/ 686 w 1040"/>
                <a:gd name="T103" fmla="*/ 315 h 1758"/>
                <a:gd name="T104" fmla="*/ 766 w 1040"/>
                <a:gd name="T105" fmla="*/ 231 h 1758"/>
                <a:gd name="T106" fmla="*/ 849 w 1040"/>
                <a:gd name="T107" fmla="*/ 148 h 1758"/>
                <a:gd name="T108" fmla="*/ 932 w 1040"/>
                <a:gd name="T109" fmla="*/ 74 h 1758"/>
                <a:gd name="T110" fmla="*/ 1007 w 1040"/>
                <a:gd name="T111" fmla="*/ 18 h 17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40"/>
                <a:gd name="T169" fmla="*/ 0 h 1758"/>
                <a:gd name="T170" fmla="*/ 1040 w 1040"/>
                <a:gd name="T171" fmla="*/ 1758 h 17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40" h="1758">
                  <a:moveTo>
                    <a:pt x="1040" y="0"/>
                  </a:moveTo>
                  <a:lnTo>
                    <a:pt x="1035" y="4"/>
                  </a:lnTo>
                  <a:lnTo>
                    <a:pt x="1019" y="19"/>
                  </a:lnTo>
                  <a:lnTo>
                    <a:pt x="997" y="41"/>
                  </a:lnTo>
                  <a:lnTo>
                    <a:pt x="968" y="71"/>
                  </a:lnTo>
                  <a:lnTo>
                    <a:pt x="932" y="108"/>
                  </a:lnTo>
                  <a:lnTo>
                    <a:pt x="893" y="151"/>
                  </a:lnTo>
                  <a:lnTo>
                    <a:pt x="852" y="199"/>
                  </a:lnTo>
                  <a:lnTo>
                    <a:pt x="810" y="252"/>
                  </a:lnTo>
                  <a:lnTo>
                    <a:pt x="769" y="309"/>
                  </a:lnTo>
                  <a:lnTo>
                    <a:pt x="728" y="369"/>
                  </a:lnTo>
                  <a:lnTo>
                    <a:pt x="691" y="432"/>
                  </a:lnTo>
                  <a:lnTo>
                    <a:pt x="658" y="495"/>
                  </a:lnTo>
                  <a:lnTo>
                    <a:pt x="631" y="559"/>
                  </a:lnTo>
                  <a:lnTo>
                    <a:pt x="611" y="625"/>
                  </a:lnTo>
                  <a:lnTo>
                    <a:pt x="601" y="689"/>
                  </a:lnTo>
                  <a:lnTo>
                    <a:pt x="599" y="752"/>
                  </a:lnTo>
                  <a:lnTo>
                    <a:pt x="611" y="880"/>
                  </a:lnTo>
                  <a:lnTo>
                    <a:pt x="626" y="991"/>
                  </a:lnTo>
                  <a:lnTo>
                    <a:pt x="645" y="1086"/>
                  </a:lnTo>
                  <a:lnTo>
                    <a:pt x="665" y="1166"/>
                  </a:lnTo>
                  <a:lnTo>
                    <a:pt x="689" y="1232"/>
                  </a:lnTo>
                  <a:lnTo>
                    <a:pt x="715" y="1287"/>
                  </a:lnTo>
                  <a:lnTo>
                    <a:pt x="744" y="1331"/>
                  </a:lnTo>
                  <a:lnTo>
                    <a:pt x="774" y="1366"/>
                  </a:lnTo>
                  <a:lnTo>
                    <a:pt x="766" y="1363"/>
                  </a:lnTo>
                  <a:lnTo>
                    <a:pt x="744" y="1354"/>
                  </a:lnTo>
                  <a:lnTo>
                    <a:pt x="710" y="1336"/>
                  </a:lnTo>
                  <a:lnTo>
                    <a:pt x="669" y="1307"/>
                  </a:lnTo>
                  <a:lnTo>
                    <a:pt x="626" y="1266"/>
                  </a:lnTo>
                  <a:lnTo>
                    <a:pt x="584" y="1212"/>
                  </a:lnTo>
                  <a:lnTo>
                    <a:pt x="544" y="1141"/>
                  </a:lnTo>
                  <a:lnTo>
                    <a:pt x="516" y="1054"/>
                  </a:lnTo>
                  <a:lnTo>
                    <a:pt x="512" y="1060"/>
                  </a:lnTo>
                  <a:lnTo>
                    <a:pt x="505" y="1080"/>
                  </a:lnTo>
                  <a:lnTo>
                    <a:pt x="493" y="1110"/>
                  </a:lnTo>
                  <a:lnTo>
                    <a:pt x="478" y="1149"/>
                  </a:lnTo>
                  <a:lnTo>
                    <a:pt x="459" y="1197"/>
                  </a:lnTo>
                  <a:lnTo>
                    <a:pt x="439" y="1251"/>
                  </a:lnTo>
                  <a:lnTo>
                    <a:pt x="415" y="1308"/>
                  </a:lnTo>
                  <a:lnTo>
                    <a:pt x="391" y="1369"/>
                  </a:lnTo>
                  <a:lnTo>
                    <a:pt x="366" y="1431"/>
                  </a:lnTo>
                  <a:lnTo>
                    <a:pt x="340" y="1492"/>
                  </a:lnTo>
                  <a:lnTo>
                    <a:pt x="316" y="1551"/>
                  </a:lnTo>
                  <a:lnTo>
                    <a:pt x="291" y="1607"/>
                  </a:lnTo>
                  <a:lnTo>
                    <a:pt x="269" y="1657"/>
                  </a:lnTo>
                  <a:lnTo>
                    <a:pt x="248" y="1699"/>
                  </a:lnTo>
                  <a:lnTo>
                    <a:pt x="231" y="1734"/>
                  </a:lnTo>
                  <a:lnTo>
                    <a:pt x="216" y="1758"/>
                  </a:lnTo>
                  <a:lnTo>
                    <a:pt x="223" y="1728"/>
                  </a:lnTo>
                  <a:lnTo>
                    <a:pt x="243" y="1647"/>
                  </a:lnTo>
                  <a:lnTo>
                    <a:pt x="272" y="1525"/>
                  </a:lnTo>
                  <a:lnTo>
                    <a:pt x="306" y="1376"/>
                  </a:lnTo>
                  <a:lnTo>
                    <a:pt x="340" y="1210"/>
                  </a:lnTo>
                  <a:lnTo>
                    <a:pt x="374" y="1041"/>
                  </a:lnTo>
                  <a:lnTo>
                    <a:pt x="403" y="879"/>
                  </a:lnTo>
                  <a:lnTo>
                    <a:pt x="422" y="736"/>
                  </a:lnTo>
                  <a:lnTo>
                    <a:pt x="419" y="740"/>
                  </a:lnTo>
                  <a:lnTo>
                    <a:pt x="412" y="748"/>
                  </a:lnTo>
                  <a:lnTo>
                    <a:pt x="398" y="762"/>
                  </a:lnTo>
                  <a:lnTo>
                    <a:pt x="381" y="780"/>
                  </a:lnTo>
                  <a:lnTo>
                    <a:pt x="359" y="801"/>
                  </a:lnTo>
                  <a:lnTo>
                    <a:pt x="335" y="824"/>
                  </a:lnTo>
                  <a:lnTo>
                    <a:pt x="306" y="851"/>
                  </a:lnTo>
                  <a:lnTo>
                    <a:pt x="277" y="878"/>
                  </a:lnTo>
                  <a:lnTo>
                    <a:pt x="245" y="907"/>
                  </a:lnTo>
                  <a:lnTo>
                    <a:pt x="211" y="935"/>
                  </a:lnTo>
                  <a:lnTo>
                    <a:pt x="175" y="962"/>
                  </a:lnTo>
                  <a:lnTo>
                    <a:pt x="140" y="989"/>
                  </a:lnTo>
                  <a:lnTo>
                    <a:pt x="104" y="1012"/>
                  </a:lnTo>
                  <a:lnTo>
                    <a:pt x="68" y="1034"/>
                  </a:lnTo>
                  <a:lnTo>
                    <a:pt x="34" y="1052"/>
                  </a:lnTo>
                  <a:lnTo>
                    <a:pt x="0" y="1066"/>
                  </a:lnTo>
                  <a:lnTo>
                    <a:pt x="3" y="1064"/>
                  </a:lnTo>
                  <a:lnTo>
                    <a:pt x="12" y="1056"/>
                  </a:lnTo>
                  <a:lnTo>
                    <a:pt x="24" y="1045"/>
                  </a:lnTo>
                  <a:lnTo>
                    <a:pt x="43" y="1029"/>
                  </a:lnTo>
                  <a:lnTo>
                    <a:pt x="63" y="1009"/>
                  </a:lnTo>
                  <a:lnTo>
                    <a:pt x="88" y="987"/>
                  </a:lnTo>
                  <a:lnTo>
                    <a:pt x="116" y="960"/>
                  </a:lnTo>
                  <a:lnTo>
                    <a:pt x="145" y="931"/>
                  </a:lnTo>
                  <a:lnTo>
                    <a:pt x="175" y="900"/>
                  </a:lnTo>
                  <a:lnTo>
                    <a:pt x="206" y="868"/>
                  </a:lnTo>
                  <a:lnTo>
                    <a:pt x="237" y="832"/>
                  </a:lnTo>
                  <a:lnTo>
                    <a:pt x="269" y="795"/>
                  </a:lnTo>
                  <a:lnTo>
                    <a:pt x="299" y="759"/>
                  </a:lnTo>
                  <a:lnTo>
                    <a:pt x="327" y="720"/>
                  </a:lnTo>
                  <a:lnTo>
                    <a:pt x="354" y="682"/>
                  </a:lnTo>
                  <a:lnTo>
                    <a:pt x="378" y="643"/>
                  </a:lnTo>
                  <a:lnTo>
                    <a:pt x="381" y="636"/>
                  </a:lnTo>
                  <a:lnTo>
                    <a:pt x="388" y="618"/>
                  </a:lnTo>
                  <a:lnTo>
                    <a:pt x="402" y="594"/>
                  </a:lnTo>
                  <a:lnTo>
                    <a:pt x="419" y="565"/>
                  </a:lnTo>
                  <a:lnTo>
                    <a:pt x="441" y="537"/>
                  </a:lnTo>
                  <a:lnTo>
                    <a:pt x="468" y="513"/>
                  </a:lnTo>
                  <a:lnTo>
                    <a:pt x="499" y="495"/>
                  </a:lnTo>
                  <a:lnTo>
                    <a:pt x="534" y="488"/>
                  </a:lnTo>
                  <a:lnTo>
                    <a:pt x="538" y="484"/>
                  </a:lnTo>
                  <a:lnTo>
                    <a:pt x="550" y="470"/>
                  </a:lnTo>
                  <a:lnTo>
                    <a:pt x="567" y="449"/>
                  </a:lnTo>
                  <a:lnTo>
                    <a:pt x="590" y="423"/>
                  </a:lnTo>
                  <a:lnTo>
                    <a:pt x="618" y="390"/>
                  </a:lnTo>
                  <a:lnTo>
                    <a:pt x="650" y="355"/>
                  </a:lnTo>
                  <a:lnTo>
                    <a:pt x="686" y="315"/>
                  </a:lnTo>
                  <a:lnTo>
                    <a:pt x="725" y="273"/>
                  </a:lnTo>
                  <a:lnTo>
                    <a:pt x="766" y="231"/>
                  </a:lnTo>
                  <a:lnTo>
                    <a:pt x="807" y="189"/>
                  </a:lnTo>
                  <a:lnTo>
                    <a:pt x="849" y="148"/>
                  </a:lnTo>
                  <a:lnTo>
                    <a:pt x="892" y="109"/>
                  </a:lnTo>
                  <a:lnTo>
                    <a:pt x="932" y="74"/>
                  </a:lnTo>
                  <a:lnTo>
                    <a:pt x="970" y="43"/>
                  </a:lnTo>
                  <a:lnTo>
                    <a:pt x="1007" y="18"/>
                  </a:lnTo>
                  <a:lnTo>
                    <a:pt x="1040" y="0"/>
                  </a:lnTo>
                  <a:close/>
                </a:path>
              </a:pathLst>
            </a:custGeom>
            <a:solidFill>
              <a:srgbClr val="000026"/>
            </a:solidFill>
            <a:ln w="9525">
              <a:noFill/>
              <a:round/>
              <a:headEnd/>
              <a:tailEnd/>
            </a:ln>
          </p:spPr>
          <p:txBody>
            <a:bodyPr/>
            <a:lstStyle/>
            <a:p>
              <a:endParaRPr lang="en-US"/>
            </a:p>
          </p:txBody>
        </p:sp>
        <p:sp>
          <p:nvSpPr>
            <p:cNvPr id="123978" name="Freeform 74"/>
            <p:cNvSpPr>
              <a:spLocks/>
            </p:cNvSpPr>
            <p:nvPr/>
          </p:nvSpPr>
          <p:spPr bwMode="auto">
            <a:xfrm>
              <a:off x="940" y="1999"/>
              <a:ext cx="122" cy="111"/>
            </a:xfrm>
            <a:custGeom>
              <a:avLst/>
              <a:gdLst>
                <a:gd name="T0" fmla="*/ 1 w 122"/>
                <a:gd name="T1" fmla="*/ 81 h 111"/>
                <a:gd name="T2" fmla="*/ 3 w 122"/>
                <a:gd name="T3" fmla="*/ 84 h 111"/>
                <a:gd name="T4" fmla="*/ 7 w 122"/>
                <a:gd name="T5" fmla="*/ 89 h 111"/>
                <a:gd name="T6" fmla="*/ 13 w 122"/>
                <a:gd name="T7" fmla="*/ 97 h 111"/>
                <a:gd name="T8" fmla="*/ 22 w 122"/>
                <a:gd name="T9" fmla="*/ 104 h 111"/>
                <a:gd name="T10" fmla="*/ 35 w 122"/>
                <a:gd name="T11" fmla="*/ 109 h 111"/>
                <a:gd name="T12" fmla="*/ 53 w 122"/>
                <a:gd name="T13" fmla="*/ 111 h 111"/>
                <a:gd name="T14" fmla="*/ 73 w 122"/>
                <a:gd name="T15" fmla="*/ 109 h 111"/>
                <a:gd name="T16" fmla="*/ 98 w 122"/>
                <a:gd name="T17" fmla="*/ 99 h 111"/>
                <a:gd name="T18" fmla="*/ 105 w 122"/>
                <a:gd name="T19" fmla="*/ 89 h 111"/>
                <a:gd name="T20" fmla="*/ 117 w 122"/>
                <a:gd name="T21" fmla="*/ 65 h 111"/>
                <a:gd name="T22" fmla="*/ 122 w 122"/>
                <a:gd name="T23" fmla="*/ 32 h 111"/>
                <a:gd name="T24" fmla="*/ 107 w 122"/>
                <a:gd name="T25" fmla="*/ 0 h 111"/>
                <a:gd name="T26" fmla="*/ 102 w 122"/>
                <a:gd name="T27" fmla="*/ 1 h 111"/>
                <a:gd name="T28" fmla="*/ 87 w 122"/>
                <a:gd name="T29" fmla="*/ 5 h 111"/>
                <a:gd name="T30" fmla="*/ 68 w 122"/>
                <a:gd name="T31" fmla="*/ 10 h 111"/>
                <a:gd name="T32" fmla="*/ 46 w 122"/>
                <a:gd name="T33" fmla="*/ 18 h 111"/>
                <a:gd name="T34" fmla="*/ 25 w 122"/>
                <a:gd name="T35" fmla="*/ 29 h 111"/>
                <a:gd name="T36" fmla="*/ 8 w 122"/>
                <a:gd name="T37" fmla="*/ 44 h 111"/>
                <a:gd name="T38" fmla="*/ 0 w 122"/>
                <a:gd name="T39" fmla="*/ 60 h 111"/>
                <a:gd name="T40" fmla="*/ 1 w 122"/>
                <a:gd name="T41" fmla="*/ 81 h 11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2"/>
                <a:gd name="T64" fmla="*/ 0 h 111"/>
                <a:gd name="T65" fmla="*/ 122 w 122"/>
                <a:gd name="T66" fmla="*/ 111 h 11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2" h="111">
                  <a:moveTo>
                    <a:pt x="1" y="81"/>
                  </a:moveTo>
                  <a:lnTo>
                    <a:pt x="3" y="84"/>
                  </a:lnTo>
                  <a:lnTo>
                    <a:pt x="7" y="89"/>
                  </a:lnTo>
                  <a:lnTo>
                    <a:pt x="13" y="97"/>
                  </a:lnTo>
                  <a:lnTo>
                    <a:pt x="22" y="104"/>
                  </a:lnTo>
                  <a:lnTo>
                    <a:pt x="35" y="109"/>
                  </a:lnTo>
                  <a:lnTo>
                    <a:pt x="53" y="111"/>
                  </a:lnTo>
                  <a:lnTo>
                    <a:pt x="73" y="109"/>
                  </a:lnTo>
                  <a:lnTo>
                    <a:pt x="98" y="99"/>
                  </a:lnTo>
                  <a:lnTo>
                    <a:pt x="105" y="89"/>
                  </a:lnTo>
                  <a:lnTo>
                    <a:pt x="117" y="65"/>
                  </a:lnTo>
                  <a:lnTo>
                    <a:pt x="122" y="32"/>
                  </a:lnTo>
                  <a:lnTo>
                    <a:pt x="107" y="0"/>
                  </a:lnTo>
                  <a:lnTo>
                    <a:pt x="102" y="1"/>
                  </a:lnTo>
                  <a:lnTo>
                    <a:pt x="87" y="5"/>
                  </a:lnTo>
                  <a:lnTo>
                    <a:pt x="68" y="10"/>
                  </a:lnTo>
                  <a:lnTo>
                    <a:pt x="46" y="18"/>
                  </a:lnTo>
                  <a:lnTo>
                    <a:pt x="25" y="29"/>
                  </a:lnTo>
                  <a:lnTo>
                    <a:pt x="8" y="44"/>
                  </a:lnTo>
                  <a:lnTo>
                    <a:pt x="0" y="60"/>
                  </a:lnTo>
                  <a:lnTo>
                    <a:pt x="1" y="81"/>
                  </a:lnTo>
                  <a:close/>
                </a:path>
              </a:pathLst>
            </a:custGeom>
            <a:solidFill>
              <a:srgbClr val="000026"/>
            </a:solidFill>
            <a:ln w="9525">
              <a:noFill/>
              <a:round/>
              <a:headEnd/>
              <a:tailEnd/>
            </a:ln>
          </p:spPr>
          <p:txBody>
            <a:bodyPr/>
            <a:lstStyle/>
            <a:p>
              <a:endParaRPr lang="en-US"/>
            </a:p>
          </p:txBody>
        </p:sp>
        <p:sp>
          <p:nvSpPr>
            <p:cNvPr id="123979" name="Freeform 75"/>
            <p:cNvSpPr>
              <a:spLocks/>
            </p:cNvSpPr>
            <p:nvPr/>
          </p:nvSpPr>
          <p:spPr bwMode="auto">
            <a:xfrm>
              <a:off x="1590" y="1459"/>
              <a:ext cx="289" cy="285"/>
            </a:xfrm>
            <a:custGeom>
              <a:avLst/>
              <a:gdLst>
                <a:gd name="T0" fmla="*/ 76 w 289"/>
                <a:gd name="T1" fmla="*/ 199 h 285"/>
                <a:gd name="T2" fmla="*/ 73 w 289"/>
                <a:gd name="T3" fmla="*/ 189 h 285"/>
                <a:gd name="T4" fmla="*/ 66 w 289"/>
                <a:gd name="T5" fmla="*/ 165 h 285"/>
                <a:gd name="T6" fmla="*/ 64 w 289"/>
                <a:gd name="T7" fmla="*/ 137 h 285"/>
                <a:gd name="T8" fmla="*/ 73 w 289"/>
                <a:gd name="T9" fmla="*/ 115 h 285"/>
                <a:gd name="T10" fmla="*/ 0 w 289"/>
                <a:gd name="T11" fmla="*/ 95 h 285"/>
                <a:gd name="T12" fmla="*/ 90 w 289"/>
                <a:gd name="T13" fmla="*/ 69 h 285"/>
                <a:gd name="T14" fmla="*/ 148 w 289"/>
                <a:gd name="T15" fmla="*/ 0 h 285"/>
                <a:gd name="T16" fmla="*/ 201 w 289"/>
                <a:gd name="T17" fmla="*/ 52 h 285"/>
                <a:gd name="T18" fmla="*/ 289 w 289"/>
                <a:gd name="T19" fmla="*/ 56 h 285"/>
                <a:gd name="T20" fmla="*/ 224 w 289"/>
                <a:gd name="T21" fmla="*/ 95 h 285"/>
                <a:gd name="T22" fmla="*/ 231 w 289"/>
                <a:gd name="T23" fmla="*/ 113 h 285"/>
                <a:gd name="T24" fmla="*/ 246 w 289"/>
                <a:gd name="T25" fmla="*/ 157 h 285"/>
                <a:gd name="T26" fmla="*/ 262 w 289"/>
                <a:gd name="T27" fmla="*/ 212 h 285"/>
                <a:gd name="T28" fmla="*/ 269 w 289"/>
                <a:gd name="T29" fmla="*/ 262 h 285"/>
                <a:gd name="T30" fmla="*/ 267 w 289"/>
                <a:gd name="T31" fmla="*/ 285 h 285"/>
                <a:gd name="T32" fmla="*/ 265 w 289"/>
                <a:gd name="T33" fmla="*/ 280 h 285"/>
                <a:gd name="T34" fmla="*/ 263 w 289"/>
                <a:gd name="T35" fmla="*/ 264 h 285"/>
                <a:gd name="T36" fmla="*/ 262 w 289"/>
                <a:gd name="T37" fmla="*/ 255 h 285"/>
                <a:gd name="T38" fmla="*/ 258 w 289"/>
                <a:gd name="T39" fmla="*/ 251 h 285"/>
                <a:gd name="T40" fmla="*/ 252 w 289"/>
                <a:gd name="T41" fmla="*/ 241 h 285"/>
                <a:gd name="T42" fmla="*/ 241 w 289"/>
                <a:gd name="T43" fmla="*/ 225 h 285"/>
                <a:gd name="T44" fmla="*/ 226 w 289"/>
                <a:gd name="T45" fmla="*/ 206 h 285"/>
                <a:gd name="T46" fmla="*/ 211 w 289"/>
                <a:gd name="T47" fmla="*/ 185 h 285"/>
                <a:gd name="T48" fmla="*/ 192 w 289"/>
                <a:gd name="T49" fmla="*/ 165 h 285"/>
                <a:gd name="T50" fmla="*/ 173 w 289"/>
                <a:gd name="T51" fmla="*/ 146 h 285"/>
                <a:gd name="T52" fmla="*/ 155 w 289"/>
                <a:gd name="T53" fmla="*/ 131 h 285"/>
                <a:gd name="T54" fmla="*/ 151 w 289"/>
                <a:gd name="T55" fmla="*/ 132 h 285"/>
                <a:gd name="T56" fmla="*/ 143 w 289"/>
                <a:gd name="T57" fmla="*/ 135 h 285"/>
                <a:gd name="T58" fmla="*/ 129 w 289"/>
                <a:gd name="T59" fmla="*/ 141 h 285"/>
                <a:gd name="T60" fmla="*/ 114 w 289"/>
                <a:gd name="T61" fmla="*/ 147 h 285"/>
                <a:gd name="T62" fmla="*/ 100 w 289"/>
                <a:gd name="T63" fmla="*/ 157 h 285"/>
                <a:gd name="T64" fmla="*/ 87 w 289"/>
                <a:gd name="T65" fmla="*/ 170 h 285"/>
                <a:gd name="T66" fmla="*/ 78 w 289"/>
                <a:gd name="T67" fmla="*/ 183 h 285"/>
                <a:gd name="T68" fmla="*/ 76 w 289"/>
                <a:gd name="T69" fmla="*/ 199 h 2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89"/>
                <a:gd name="T106" fmla="*/ 0 h 285"/>
                <a:gd name="T107" fmla="*/ 289 w 289"/>
                <a:gd name="T108" fmla="*/ 285 h 2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89" h="285">
                  <a:moveTo>
                    <a:pt x="76" y="199"/>
                  </a:moveTo>
                  <a:lnTo>
                    <a:pt x="73" y="189"/>
                  </a:lnTo>
                  <a:lnTo>
                    <a:pt x="66" y="165"/>
                  </a:lnTo>
                  <a:lnTo>
                    <a:pt x="64" y="137"/>
                  </a:lnTo>
                  <a:lnTo>
                    <a:pt x="73" y="115"/>
                  </a:lnTo>
                  <a:lnTo>
                    <a:pt x="0" y="95"/>
                  </a:lnTo>
                  <a:lnTo>
                    <a:pt x="90" y="69"/>
                  </a:lnTo>
                  <a:lnTo>
                    <a:pt x="148" y="0"/>
                  </a:lnTo>
                  <a:lnTo>
                    <a:pt x="201" y="52"/>
                  </a:lnTo>
                  <a:lnTo>
                    <a:pt x="289" y="56"/>
                  </a:lnTo>
                  <a:lnTo>
                    <a:pt x="224" y="95"/>
                  </a:lnTo>
                  <a:lnTo>
                    <a:pt x="231" y="113"/>
                  </a:lnTo>
                  <a:lnTo>
                    <a:pt x="246" y="157"/>
                  </a:lnTo>
                  <a:lnTo>
                    <a:pt x="262" y="212"/>
                  </a:lnTo>
                  <a:lnTo>
                    <a:pt x="269" y="262"/>
                  </a:lnTo>
                  <a:lnTo>
                    <a:pt x="267" y="285"/>
                  </a:lnTo>
                  <a:lnTo>
                    <a:pt x="265" y="280"/>
                  </a:lnTo>
                  <a:lnTo>
                    <a:pt x="263" y="264"/>
                  </a:lnTo>
                  <a:lnTo>
                    <a:pt x="262" y="255"/>
                  </a:lnTo>
                  <a:lnTo>
                    <a:pt x="258" y="251"/>
                  </a:lnTo>
                  <a:lnTo>
                    <a:pt x="252" y="241"/>
                  </a:lnTo>
                  <a:lnTo>
                    <a:pt x="241" y="225"/>
                  </a:lnTo>
                  <a:lnTo>
                    <a:pt x="226" y="206"/>
                  </a:lnTo>
                  <a:lnTo>
                    <a:pt x="211" y="185"/>
                  </a:lnTo>
                  <a:lnTo>
                    <a:pt x="192" y="165"/>
                  </a:lnTo>
                  <a:lnTo>
                    <a:pt x="173" y="146"/>
                  </a:lnTo>
                  <a:lnTo>
                    <a:pt x="155" y="131"/>
                  </a:lnTo>
                  <a:lnTo>
                    <a:pt x="151" y="132"/>
                  </a:lnTo>
                  <a:lnTo>
                    <a:pt x="143" y="135"/>
                  </a:lnTo>
                  <a:lnTo>
                    <a:pt x="129" y="141"/>
                  </a:lnTo>
                  <a:lnTo>
                    <a:pt x="114" y="147"/>
                  </a:lnTo>
                  <a:lnTo>
                    <a:pt x="100" y="157"/>
                  </a:lnTo>
                  <a:lnTo>
                    <a:pt x="87" y="170"/>
                  </a:lnTo>
                  <a:lnTo>
                    <a:pt x="78" y="183"/>
                  </a:lnTo>
                  <a:lnTo>
                    <a:pt x="76" y="199"/>
                  </a:lnTo>
                  <a:close/>
                </a:path>
              </a:pathLst>
            </a:custGeom>
            <a:solidFill>
              <a:srgbClr val="F2FF91"/>
            </a:solidFill>
            <a:ln w="9525">
              <a:noFill/>
              <a:round/>
              <a:headEnd/>
              <a:tailEnd/>
            </a:ln>
          </p:spPr>
          <p:txBody>
            <a:bodyPr/>
            <a:lstStyle/>
            <a:p>
              <a:endParaRPr lang="en-US"/>
            </a:p>
          </p:txBody>
        </p:sp>
        <p:sp>
          <p:nvSpPr>
            <p:cNvPr id="123980" name="Freeform 76"/>
            <p:cNvSpPr>
              <a:spLocks/>
            </p:cNvSpPr>
            <p:nvPr/>
          </p:nvSpPr>
          <p:spPr bwMode="auto">
            <a:xfrm>
              <a:off x="1217" y="1414"/>
              <a:ext cx="135" cy="176"/>
            </a:xfrm>
            <a:custGeom>
              <a:avLst/>
              <a:gdLst>
                <a:gd name="T0" fmla="*/ 82 w 135"/>
                <a:gd name="T1" fmla="*/ 0 h 176"/>
                <a:gd name="T2" fmla="*/ 49 w 135"/>
                <a:gd name="T3" fmla="*/ 20 h 176"/>
                <a:gd name="T4" fmla="*/ 15 w 135"/>
                <a:gd name="T5" fmla="*/ 25 h 176"/>
                <a:gd name="T6" fmla="*/ 39 w 135"/>
                <a:gd name="T7" fmla="*/ 44 h 176"/>
                <a:gd name="T8" fmla="*/ 36 w 135"/>
                <a:gd name="T9" fmla="*/ 51 h 176"/>
                <a:gd name="T10" fmla="*/ 27 w 135"/>
                <a:gd name="T11" fmla="*/ 67 h 176"/>
                <a:gd name="T12" fmla="*/ 15 w 135"/>
                <a:gd name="T13" fmla="*/ 89 h 176"/>
                <a:gd name="T14" fmla="*/ 0 w 135"/>
                <a:gd name="T15" fmla="*/ 112 h 176"/>
                <a:gd name="T16" fmla="*/ 2 w 135"/>
                <a:gd name="T17" fmla="*/ 110 h 176"/>
                <a:gd name="T18" fmla="*/ 5 w 135"/>
                <a:gd name="T19" fmla="*/ 106 h 176"/>
                <a:gd name="T20" fmla="*/ 10 w 135"/>
                <a:gd name="T21" fmla="*/ 99 h 176"/>
                <a:gd name="T22" fmla="*/ 17 w 135"/>
                <a:gd name="T23" fmla="*/ 91 h 176"/>
                <a:gd name="T24" fmla="*/ 26 w 135"/>
                <a:gd name="T25" fmla="*/ 83 h 176"/>
                <a:gd name="T26" fmla="*/ 36 w 135"/>
                <a:gd name="T27" fmla="*/ 75 h 176"/>
                <a:gd name="T28" fmla="*/ 46 w 135"/>
                <a:gd name="T29" fmla="*/ 70 h 176"/>
                <a:gd name="T30" fmla="*/ 56 w 135"/>
                <a:gd name="T31" fmla="*/ 65 h 176"/>
                <a:gd name="T32" fmla="*/ 60 w 135"/>
                <a:gd name="T33" fmla="*/ 78 h 176"/>
                <a:gd name="T34" fmla="*/ 63 w 135"/>
                <a:gd name="T35" fmla="*/ 107 h 176"/>
                <a:gd name="T36" fmla="*/ 65 w 135"/>
                <a:gd name="T37" fmla="*/ 143 h 176"/>
                <a:gd name="T38" fmla="*/ 56 w 135"/>
                <a:gd name="T39" fmla="*/ 176 h 176"/>
                <a:gd name="T40" fmla="*/ 61 w 135"/>
                <a:gd name="T41" fmla="*/ 159 h 176"/>
                <a:gd name="T42" fmla="*/ 73 w 135"/>
                <a:gd name="T43" fmla="*/ 121 h 176"/>
                <a:gd name="T44" fmla="*/ 85 w 135"/>
                <a:gd name="T45" fmla="*/ 80 h 176"/>
                <a:gd name="T46" fmla="*/ 90 w 135"/>
                <a:gd name="T47" fmla="*/ 51 h 176"/>
                <a:gd name="T48" fmla="*/ 135 w 135"/>
                <a:gd name="T49" fmla="*/ 38 h 176"/>
                <a:gd name="T50" fmla="*/ 95 w 135"/>
                <a:gd name="T51" fmla="*/ 21 h 176"/>
                <a:gd name="T52" fmla="*/ 82 w 135"/>
                <a:gd name="T53" fmla="*/ 0 h 17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5"/>
                <a:gd name="T82" fmla="*/ 0 h 176"/>
                <a:gd name="T83" fmla="*/ 135 w 135"/>
                <a:gd name="T84" fmla="*/ 176 h 17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5" h="176">
                  <a:moveTo>
                    <a:pt x="82" y="0"/>
                  </a:moveTo>
                  <a:lnTo>
                    <a:pt x="49" y="20"/>
                  </a:lnTo>
                  <a:lnTo>
                    <a:pt x="15" y="25"/>
                  </a:lnTo>
                  <a:lnTo>
                    <a:pt x="39" y="44"/>
                  </a:lnTo>
                  <a:lnTo>
                    <a:pt x="36" y="51"/>
                  </a:lnTo>
                  <a:lnTo>
                    <a:pt x="27" y="67"/>
                  </a:lnTo>
                  <a:lnTo>
                    <a:pt x="15" y="89"/>
                  </a:lnTo>
                  <a:lnTo>
                    <a:pt x="0" y="112"/>
                  </a:lnTo>
                  <a:lnTo>
                    <a:pt x="2" y="110"/>
                  </a:lnTo>
                  <a:lnTo>
                    <a:pt x="5" y="106"/>
                  </a:lnTo>
                  <a:lnTo>
                    <a:pt x="10" y="99"/>
                  </a:lnTo>
                  <a:lnTo>
                    <a:pt x="17" y="91"/>
                  </a:lnTo>
                  <a:lnTo>
                    <a:pt x="26" y="83"/>
                  </a:lnTo>
                  <a:lnTo>
                    <a:pt x="36" y="75"/>
                  </a:lnTo>
                  <a:lnTo>
                    <a:pt x="46" y="70"/>
                  </a:lnTo>
                  <a:lnTo>
                    <a:pt x="56" y="65"/>
                  </a:lnTo>
                  <a:lnTo>
                    <a:pt x="60" y="78"/>
                  </a:lnTo>
                  <a:lnTo>
                    <a:pt x="63" y="107"/>
                  </a:lnTo>
                  <a:lnTo>
                    <a:pt x="65" y="143"/>
                  </a:lnTo>
                  <a:lnTo>
                    <a:pt x="56" y="176"/>
                  </a:lnTo>
                  <a:lnTo>
                    <a:pt x="61" y="159"/>
                  </a:lnTo>
                  <a:lnTo>
                    <a:pt x="73" y="121"/>
                  </a:lnTo>
                  <a:lnTo>
                    <a:pt x="85" y="80"/>
                  </a:lnTo>
                  <a:lnTo>
                    <a:pt x="90" y="51"/>
                  </a:lnTo>
                  <a:lnTo>
                    <a:pt x="135" y="38"/>
                  </a:lnTo>
                  <a:lnTo>
                    <a:pt x="95" y="21"/>
                  </a:lnTo>
                  <a:lnTo>
                    <a:pt x="82" y="0"/>
                  </a:lnTo>
                  <a:close/>
                </a:path>
              </a:pathLst>
            </a:custGeom>
            <a:solidFill>
              <a:srgbClr val="F2FF91"/>
            </a:solidFill>
            <a:ln w="9525">
              <a:noFill/>
              <a:round/>
              <a:headEnd/>
              <a:tailEnd/>
            </a:ln>
          </p:spPr>
          <p:txBody>
            <a:bodyPr/>
            <a:lstStyle/>
            <a:p>
              <a:endParaRPr lang="en-US"/>
            </a:p>
          </p:txBody>
        </p:sp>
        <p:sp>
          <p:nvSpPr>
            <p:cNvPr id="123981" name="Freeform 77"/>
            <p:cNvSpPr>
              <a:spLocks/>
            </p:cNvSpPr>
            <p:nvPr/>
          </p:nvSpPr>
          <p:spPr bwMode="auto">
            <a:xfrm>
              <a:off x="1918" y="2013"/>
              <a:ext cx="135" cy="175"/>
            </a:xfrm>
            <a:custGeom>
              <a:avLst/>
              <a:gdLst>
                <a:gd name="T0" fmla="*/ 82 w 135"/>
                <a:gd name="T1" fmla="*/ 0 h 175"/>
                <a:gd name="T2" fmla="*/ 48 w 135"/>
                <a:gd name="T3" fmla="*/ 20 h 175"/>
                <a:gd name="T4" fmla="*/ 14 w 135"/>
                <a:gd name="T5" fmla="*/ 25 h 175"/>
                <a:gd name="T6" fmla="*/ 39 w 135"/>
                <a:gd name="T7" fmla="*/ 43 h 175"/>
                <a:gd name="T8" fmla="*/ 36 w 135"/>
                <a:gd name="T9" fmla="*/ 50 h 175"/>
                <a:gd name="T10" fmla="*/ 27 w 135"/>
                <a:gd name="T11" fmla="*/ 65 h 175"/>
                <a:gd name="T12" fmla="*/ 15 w 135"/>
                <a:gd name="T13" fmla="*/ 87 h 175"/>
                <a:gd name="T14" fmla="*/ 0 w 135"/>
                <a:gd name="T15" fmla="*/ 111 h 175"/>
                <a:gd name="T16" fmla="*/ 2 w 135"/>
                <a:gd name="T17" fmla="*/ 109 h 175"/>
                <a:gd name="T18" fmla="*/ 5 w 135"/>
                <a:gd name="T19" fmla="*/ 104 h 175"/>
                <a:gd name="T20" fmla="*/ 10 w 135"/>
                <a:gd name="T21" fmla="*/ 99 h 175"/>
                <a:gd name="T22" fmla="*/ 17 w 135"/>
                <a:gd name="T23" fmla="*/ 91 h 175"/>
                <a:gd name="T24" fmla="*/ 26 w 135"/>
                <a:gd name="T25" fmla="*/ 83 h 175"/>
                <a:gd name="T26" fmla="*/ 34 w 135"/>
                <a:gd name="T27" fmla="*/ 75 h 175"/>
                <a:gd name="T28" fmla="*/ 44 w 135"/>
                <a:gd name="T29" fmla="*/ 69 h 175"/>
                <a:gd name="T30" fmla="*/ 55 w 135"/>
                <a:gd name="T31" fmla="*/ 65 h 175"/>
                <a:gd name="T32" fmla="*/ 58 w 135"/>
                <a:gd name="T33" fmla="*/ 77 h 175"/>
                <a:gd name="T34" fmla="*/ 63 w 135"/>
                <a:gd name="T35" fmla="*/ 106 h 175"/>
                <a:gd name="T36" fmla="*/ 63 w 135"/>
                <a:gd name="T37" fmla="*/ 143 h 175"/>
                <a:gd name="T38" fmla="*/ 56 w 135"/>
                <a:gd name="T39" fmla="*/ 175 h 175"/>
                <a:gd name="T40" fmla="*/ 61 w 135"/>
                <a:gd name="T41" fmla="*/ 159 h 175"/>
                <a:gd name="T42" fmla="*/ 73 w 135"/>
                <a:gd name="T43" fmla="*/ 121 h 175"/>
                <a:gd name="T44" fmla="*/ 85 w 135"/>
                <a:gd name="T45" fmla="*/ 79 h 175"/>
                <a:gd name="T46" fmla="*/ 90 w 135"/>
                <a:gd name="T47" fmla="*/ 50 h 175"/>
                <a:gd name="T48" fmla="*/ 135 w 135"/>
                <a:gd name="T49" fmla="*/ 36 h 175"/>
                <a:gd name="T50" fmla="*/ 94 w 135"/>
                <a:gd name="T51" fmla="*/ 21 h 175"/>
                <a:gd name="T52" fmla="*/ 82 w 135"/>
                <a:gd name="T53" fmla="*/ 0 h 17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5"/>
                <a:gd name="T82" fmla="*/ 0 h 175"/>
                <a:gd name="T83" fmla="*/ 135 w 135"/>
                <a:gd name="T84" fmla="*/ 175 h 17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5" h="175">
                  <a:moveTo>
                    <a:pt x="82" y="0"/>
                  </a:moveTo>
                  <a:lnTo>
                    <a:pt x="48" y="20"/>
                  </a:lnTo>
                  <a:lnTo>
                    <a:pt x="14" y="25"/>
                  </a:lnTo>
                  <a:lnTo>
                    <a:pt x="39" y="43"/>
                  </a:lnTo>
                  <a:lnTo>
                    <a:pt x="36" y="50"/>
                  </a:lnTo>
                  <a:lnTo>
                    <a:pt x="27" y="65"/>
                  </a:lnTo>
                  <a:lnTo>
                    <a:pt x="15" y="87"/>
                  </a:lnTo>
                  <a:lnTo>
                    <a:pt x="0" y="111"/>
                  </a:lnTo>
                  <a:lnTo>
                    <a:pt x="2" y="109"/>
                  </a:lnTo>
                  <a:lnTo>
                    <a:pt x="5" y="104"/>
                  </a:lnTo>
                  <a:lnTo>
                    <a:pt x="10" y="99"/>
                  </a:lnTo>
                  <a:lnTo>
                    <a:pt x="17" y="91"/>
                  </a:lnTo>
                  <a:lnTo>
                    <a:pt x="26" y="83"/>
                  </a:lnTo>
                  <a:lnTo>
                    <a:pt x="34" y="75"/>
                  </a:lnTo>
                  <a:lnTo>
                    <a:pt x="44" y="69"/>
                  </a:lnTo>
                  <a:lnTo>
                    <a:pt x="55" y="65"/>
                  </a:lnTo>
                  <a:lnTo>
                    <a:pt x="58" y="77"/>
                  </a:lnTo>
                  <a:lnTo>
                    <a:pt x="63" y="106"/>
                  </a:lnTo>
                  <a:lnTo>
                    <a:pt x="63" y="143"/>
                  </a:lnTo>
                  <a:lnTo>
                    <a:pt x="56" y="175"/>
                  </a:lnTo>
                  <a:lnTo>
                    <a:pt x="61" y="159"/>
                  </a:lnTo>
                  <a:lnTo>
                    <a:pt x="73" y="121"/>
                  </a:lnTo>
                  <a:lnTo>
                    <a:pt x="85" y="79"/>
                  </a:lnTo>
                  <a:lnTo>
                    <a:pt x="90" y="50"/>
                  </a:lnTo>
                  <a:lnTo>
                    <a:pt x="135" y="36"/>
                  </a:lnTo>
                  <a:lnTo>
                    <a:pt x="94" y="21"/>
                  </a:lnTo>
                  <a:lnTo>
                    <a:pt x="82" y="0"/>
                  </a:lnTo>
                  <a:close/>
                </a:path>
              </a:pathLst>
            </a:custGeom>
            <a:solidFill>
              <a:srgbClr val="F2FF91"/>
            </a:solidFill>
            <a:ln w="9525">
              <a:noFill/>
              <a:round/>
              <a:headEnd/>
              <a:tailEnd/>
            </a:ln>
          </p:spPr>
          <p:txBody>
            <a:bodyPr/>
            <a:lstStyle/>
            <a:p>
              <a:endParaRPr lang="en-US"/>
            </a:p>
          </p:txBody>
        </p:sp>
        <p:sp>
          <p:nvSpPr>
            <p:cNvPr id="123982" name="Freeform 78"/>
            <p:cNvSpPr>
              <a:spLocks/>
            </p:cNvSpPr>
            <p:nvPr/>
          </p:nvSpPr>
          <p:spPr bwMode="auto">
            <a:xfrm>
              <a:off x="1874" y="1294"/>
              <a:ext cx="177" cy="202"/>
            </a:xfrm>
            <a:custGeom>
              <a:avLst/>
              <a:gdLst>
                <a:gd name="T0" fmla="*/ 73 w 177"/>
                <a:gd name="T1" fmla="*/ 0 h 202"/>
                <a:gd name="T2" fmla="*/ 63 w 177"/>
                <a:gd name="T3" fmla="*/ 37 h 202"/>
                <a:gd name="T4" fmla="*/ 0 w 177"/>
                <a:gd name="T5" fmla="*/ 62 h 202"/>
                <a:gd name="T6" fmla="*/ 51 w 177"/>
                <a:gd name="T7" fmla="*/ 76 h 202"/>
                <a:gd name="T8" fmla="*/ 53 w 177"/>
                <a:gd name="T9" fmla="*/ 86 h 202"/>
                <a:gd name="T10" fmla="*/ 58 w 177"/>
                <a:gd name="T11" fmla="*/ 114 h 202"/>
                <a:gd name="T12" fmla="*/ 66 w 177"/>
                <a:gd name="T13" fmla="*/ 154 h 202"/>
                <a:gd name="T14" fmla="*/ 80 w 177"/>
                <a:gd name="T15" fmla="*/ 202 h 202"/>
                <a:gd name="T16" fmla="*/ 82 w 177"/>
                <a:gd name="T17" fmla="*/ 191 h 202"/>
                <a:gd name="T18" fmla="*/ 85 w 177"/>
                <a:gd name="T19" fmla="*/ 164 h 202"/>
                <a:gd name="T20" fmla="*/ 95 w 177"/>
                <a:gd name="T21" fmla="*/ 134 h 202"/>
                <a:gd name="T22" fmla="*/ 110 w 177"/>
                <a:gd name="T23" fmla="*/ 111 h 202"/>
                <a:gd name="T24" fmla="*/ 112 w 177"/>
                <a:gd name="T25" fmla="*/ 112 h 202"/>
                <a:gd name="T26" fmla="*/ 119 w 177"/>
                <a:gd name="T27" fmla="*/ 114 h 202"/>
                <a:gd name="T28" fmla="*/ 129 w 177"/>
                <a:gd name="T29" fmla="*/ 118 h 202"/>
                <a:gd name="T30" fmla="*/ 141 w 177"/>
                <a:gd name="T31" fmla="*/ 123 h 202"/>
                <a:gd name="T32" fmla="*/ 151 w 177"/>
                <a:gd name="T33" fmla="*/ 130 h 202"/>
                <a:gd name="T34" fmla="*/ 163 w 177"/>
                <a:gd name="T35" fmla="*/ 137 h 202"/>
                <a:gd name="T36" fmla="*/ 172 w 177"/>
                <a:gd name="T37" fmla="*/ 144 h 202"/>
                <a:gd name="T38" fmla="*/ 177 w 177"/>
                <a:gd name="T39" fmla="*/ 153 h 202"/>
                <a:gd name="T40" fmla="*/ 175 w 177"/>
                <a:gd name="T41" fmla="*/ 143 h 202"/>
                <a:gd name="T42" fmla="*/ 170 w 177"/>
                <a:gd name="T43" fmla="*/ 118 h 202"/>
                <a:gd name="T44" fmla="*/ 158 w 177"/>
                <a:gd name="T45" fmla="*/ 88 h 202"/>
                <a:gd name="T46" fmla="*/ 141 w 177"/>
                <a:gd name="T47" fmla="*/ 60 h 202"/>
                <a:gd name="T48" fmla="*/ 170 w 177"/>
                <a:gd name="T49" fmla="*/ 34 h 202"/>
                <a:gd name="T50" fmla="*/ 112 w 177"/>
                <a:gd name="T51" fmla="*/ 31 h 202"/>
                <a:gd name="T52" fmla="*/ 73 w 177"/>
                <a:gd name="T53" fmla="*/ 0 h 20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77"/>
                <a:gd name="T82" fmla="*/ 0 h 202"/>
                <a:gd name="T83" fmla="*/ 177 w 177"/>
                <a:gd name="T84" fmla="*/ 202 h 20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77" h="202">
                  <a:moveTo>
                    <a:pt x="73" y="0"/>
                  </a:moveTo>
                  <a:lnTo>
                    <a:pt x="63" y="37"/>
                  </a:lnTo>
                  <a:lnTo>
                    <a:pt x="0" y="62"/>
                  </a:lnTo>
                  <a:lnTo>
                    <a:pt x="51" y="76"/>
                  </a:lnTo>
                  <a:lnTo>
                    <a:pt x="53" y="86"/>
                  </a:lnTo>
                  <a:lnTo>
                    <a:pt x="58" y="114"/>
                  </a:lnTo>
                  <a:lnTo>
                    <a:pt x="66" y="154"/>
                  </a:lnTo>
                  <a:lnTo>
                    <a:pt x="80" y="202"/>
                  </a:lnTo>
                  <a:lnTo>
                    <a:pt x="82" y="191"/>
                  </a:lnTo>
                  <a:lnTo>
                    <a:pt x="85" y="164"/>
                  </a:lnTo>
                  <a:lnTo>
                    <a:pt x="95" y="134"/>
                  </a:lnTo>
                  <a:lnTo>
                    <a:pt x="110" y="111"/>
                  </a:lnTo>
                  <a:lnTo>
                    <a:pt x="112" y="112"/>
                  </a:lnTo>
                  <a:lnTo>
                    <a:pt x="119" y="114"/>
                  </a:lnTo>
                  <a:lnTo>
                    <a:pt x="129" y="118"/>
                  </a:lnTo>
                  <a:lnTo>
                    <a:pt x="141" y="123"/>
                  </a:lnTo>
                  <a:lnTo>
                    <a:pt x="151" y="130"/>
                  </a:lnTo>
                  <a:lnTo>
                    <a:pt x="163" y="137"/>
                  </a:lnTo>
                  <a:lnTo>
                    <a:pt x="172" y="144"/>
                  </a:lnTo>
                  <a:lnTo>
                    <a:pt x="177" y="153"/>
                  </a:lnTo>
                  <a:lnTo>
                    <a:pt x="175" y="143"/>
                  </a:lnTo>
                  <a:lnTo>
                    <a:pt x="170" y="118"/>
                  </a:lnTo>
                  <a:lnTo>
                    <a:pt x="158" y="88"/>
                  </a:lnTo>
                  <a:lnTo>
                    <a:pt x="141" y="60"/>
                  </a:lnTo>
                  <a:lnTo>
                    <a:pt x="170" y="34"/>
                  </a:lnTo>
                  <a:lnTo>
                    <a:pt x="112" y="31"/>
                  </a:lnTo>
                  <a:lnTo>
                    <a:pt x="73" y="0"/>
                  </a:lnTo>
                  <a:close/>
                </a:path>
              </a:pathLst>
            </a:custGeom>
            <a:solidFill>
              <a:srgbClr val="F2FF91"/>
            </a:solidFill>
            <a:ln w="9525">
              <a:noFill/>
              <a:round/>
              <a:headEnd/>
              <a:tailEnd/>
            </a:ln>
          </p:spPr>
          <p:txBody>
            <a:bodyPr/>
            <a:lstStyle/>
            <a:p>
              <a:endParaRPr lang="en-US"/>
            </a:p>
          </p:txBody>
        </p:sp>
        <p:sp>
          <p:nvSpPr>
            <p:cNvPr id="123983" name="Freeform 79"/>
            <p:cNvSpPr>
              <a:spLocks/>
            </p:cNvSpPr>
            <p:nvPr/>
          </p:nvSpPr>
          <p:spPr bwMode="auto">
            <a:xfrm>
              <a:off x="1460" y="2191"/>
              <a:ext cx="177" cy="201"/>
            </a:xfrm>
            <a:custGeom>
              <a:avLst/>
              <a:gdLst>
                <a:gd name="T0" fmla="*/ 74 w 177"/>
                <a:gd name="T1" fmla="*/ 0 h 201"/>
                <a:gd name="T2" fmla="*/ 63 w 177"/>
                <a:gd name="T3" fmla="*/ 39 h 201"/>
                <a:gd name="T4" fmla="*/ 0 w 177"/>
                <a:gd name="T5" fmla="*/ 63 h 201"/>
                <a:gd name="T6" fmla="*/ 51 w 177"/>
                <a:gd name="T7" fmla="*/ 76 h 201"/>
                <a:gd name="T8" fmla="*/ 53 w 177"/>
                <a:gd name="T9" fmla="*/ 86 h 201"/>
                <a:gd name="T10" fmla="*/ 58 w 177"/>
                <a:gd name="T11" fmla="*/ 114 h 201"/>
                <a:gd name="T12" fmla="*/ 67 w 177"/>
                <a:gd name="T13" fmla="*/ 154 h 201"/>
                <a:gd name="T14" fmla="*/ 80 w 177"/>
                <a:gd name="T15" fmla="*/ 201 h 201"/>
                <a:gd name="T16" fmla="*/ 82 w 177"/>
                <a:gd name="T17" fmla="*/ 190 h 201"/>
                <a:gd name="T18" fmla="*/ 85 w 177"/>
                <a:gd name="T19" fmla="*/ 164 h 201"/>
                <a:gd name="T20" fmla="*/ 96 w 177"/>
                <a:gd name="T21" fmla="*/ 134 h 201"/>
                <a:gd name="T22" fmla="*/ 111 w 177"/>
                <a:gd name="T23" fmla="*/ 111 h 201"/>
                <a:gd name="T24" fmla="*/ 114 w 177"/>
                <a:gd name="T25" fmla="*/ 112 h 201"/>
                <a:gd name="T26" fmla="*/ 121 w 177"/>
                <a:gd name="T27" fmla="*/ 114 h 201"/>
                <a:gd name="T28" fmla="*/ 130 w 177"/>
                <a:gd name="T29" fmla="*/ 118 h 201"/>
                <a:gd name="T30" fmla="*/ 142 w 177"/>
                <a:gd name="T31" fmla="*/ 123 h 201"/>
                <a:gd name="T32" fmla="*/ 154 w 177"/>
                <a:gd name="T33" fmla="*/ 130 h 201"/>
                <a:gd name="T34" fmla="*/ 164 w 177"/>
                <a:gd name="T35" fmla="*/ 136 h 201"/>
                <a:gd name="T36" fmla="*/ 172 w 177"/>
                <a:gd name="T37" fmla="*/ 144 h 201"/>
                <a:gd name="T38" fmla="*/ 177 w 177"/>
                <a:gd name="T39" fmla="*/ 153 h 201"/>
                <a:gd name="T40" fmla="*/ 176 w 177"/>
                <a:gd name="T41" fmla="*/ 143 h 201"/>
                <a:gd name="T42" fmla="*/ 171 w 177"/>
                <a:gd name="T43" fmla="*/ 119 h 201"/>
                <a:gd name="T44" fmla="*/ 159 w 177"/>
                <a:gd name="T45" fmla="*/ 87 h 201"/>
                <a:gd name="T46" fmla="*/ 142 w 177"/>
                <a:gd name="T47" fmla="*/ 61 h 201"/>
                <a:gd name="T48" fmla="*/ 171 w 177"/>
                <a:gd name="T49" fmla="*/ 35 h 201"/>
                <a:gd name="T50" fmla="*/ 113 w 177"/>
                <a:gd name="T51" fmla="*/ 31 h 201"/>
                <a:gd name="T52" fmla="*/ 74 w 177"/>
                <a:gd name="T53" fmla="*/ 0 h 20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77"/>
                <a:gd name="T82" fmla="*/ 0 h 201"/>
                <a:gd name="T83" fmla="*/ 177 w 177"/>
                <a:gd name="T84" fmla="*/ 201 h 20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77" h="201">
                  <a:moveTo>
                    <a:pt x="74" y="0"/>
                  </a:moveTo>
                  <a:lnTo>
                    <a:pt x="63" y="39"/>
                  </a:lnTo>
                  <a:lnTo>
                    <a:pt x="0" y="63"/>
                  </a:lnTo>
                  <a:lnTo>
                    <a:pt x="51" y="76"/>
                  </a:lnTo>
                  <a:lnTo>
                    <a:pt x="53" y="86"/>
                  </a:lnTo>
                  <a:lnTo>
                    <a:pt x="58" y="114"/>
                  </a:lnTo>
                  <a:lnTo>
                    <a:pt x="67" y="154"/>
                  </a:lnTo>
                  <a:lnTo>
                    <a:pt x="80" y="201"/>
                  </a:lnTo>
                  <a:lnTo>
                    <a:pt x="82" y="190"/>
                  </a:lnTo>
                  <a:lnTo>
                    <a:pt x="85" y="164"/>
                  </a:lnTo>
                  <a:lnTo>
                    <a:pt x="96" y="134"/>
                  </a:lnTo>
                  <a:lnTo>
                    <a:pt x="111" y="111"/>
                  </a:lnTo>
                  <a:lnTo>
                    <a:pt x="114" y="112"/>
                  </a:lnTo>
                  <a:lnTo>
                    <a:pt x="121" y="114"/>
                  </a:lnTo>
                  <a:lnTo>
                    <a:pt x="130" y="118"/>
                  </a:lnTo>
                  <a:lnTo>
                    <a:pt x="142" y="123"/>
                  </a:lnTo>
                  <a:lnTo>
                    <a:pt x="154" y="130"/>
                  </a:lnTo>
                  <a:lnTo>
                    <a:pt x="164" y="136"/>
                  </a:lnTo>
                  <a:lnTo>
                    <a:pt x="172" y="144"/>
                  </a:lnTo>
                  <a:lnTo>
                    <a:pt x="177" y="153"/>
                  </a:lnTo>
                  <a:lnTo>
                    <a:pt x="176" y="143"/>
                  </a:lnTo>
                  <a:lnTo>
                    <a:pt x="171" y="119"/>
                  </a:lnTo>
                  <a:lnTo>
                    <a:pt x="159" y="87"/>
                  </a:lnTo>
                  <a:lnTo>
                    <a:pt x="142" y="61"/>
                  </a:lnTo>
                  <a:lnTo>
                    <a:pt x="171" y="35"/>
                  </a:lnTo>
                  <a:lnTo>
                    <a:pt x="113" y="31"/>
                  </a:lnTo>
                  <a:lnTo>
                    <a:pt x="74" y="0"/>
                  </a:lnTo>
                  <a:close/>
                </a:path>
              </a:pathLst>
            </a:custGeom>
            <a:solidFill>
              <a:srgbClr val="F2FF91"/>
            </a:solidFill>
            <a:ln w="9525">
              <a:noFill/>
              <a:round/>
              <a:headEnd/>
              <a:tailEnd/>
            </a:ln>
          </p:spPr>
          <p:txBody>
            <a:bodyPr/>
            <a:lstStyle/>
            <a:p>
              <a:endParaRPr lang="en-US"/>
            </a:p>
          </p:txBody>
        </p:sp>
        <p:sp>
          <p:nvSpPr>
            <p:cNvPr id="123984" name="Freeform 80"/>
            <p:cNvSpPr>
              <a:spLocks/>
            </p:cNvSpPr>
            <p:nvPr/>
          </p:nvSpPr>
          <p:spPr bwMode="auto">
            <a:xfrm>
              <a:off x="1501" y="1392"/>
              <a:ext cx="73" cy="80"/>
            </a:xfrm>
            <a:custGeom>
              <a:avLst/>
              <a:gdLst>
                <a:gd name="T0" fmla="*/ 22 w 73"/>
                <a:gd name="T1" fmla="*/ 0 h 80"/>
                <a:gd name="T2" fmla="*/ 19 w 73"/>
                <a:gd name="T3" fmla="*/ 21 h 80"/>
                <a:gd name="T4" fmla="*/ 0 w 73"/>
                <a:gd name="T5" fmla="*/ 32 h 80"/>
                <a:gd name="T6" fmla="*/ 22 w 73"/>
                <a:gd name="T7" fmla="*/ 39 h 80"/>
                <a:gd name="T8" fmla="*/ 22 w 73"/>
                <a:gd name="T9" fmla="*/ 80 h 80"/>
                <a:gd name="T10" fmla="*/ 39 w 73"/>
                <a:gd name="T11" fmla="*/ 49 h 80"/>
                <a:gd name="T12" fmla="*/ 73 w 73"/>
                <a:gd name="T13" fmla="*/ 66 h 80"/>
                <a:gd name="T14" fmla="*/ 48 w 73"/>
                <a:gd name="T15" fmla="*/ 32 h 80"/>
                <a:gd name="T16" fmla="*/ 70 w 73"/>
                <a:gd name="T17" fmla="*/ 15 h 80"/>
                <a:gd name="T18" fmla="*/ 43 w 73"/>
                <a:gd name="T19" fmla="*/ 17 h 80"/>
                <a:gd name="T20" fmla="*/ 22 w 73"/>
                <a:gd name="T21" fmla="*/ 0 h 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3"/>
                <a:gd name="T34" fmla="*/ 0 h 80"/>
                <a:gd name="T35" fmla="*/ 73 w 73"/>
                <a:gd name="T36" fmla="*/ 80 h 8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3" h="80">
                  <a:moveTo>
                    <a:pt x="22" y="0"/>
                  </a:moveTo>
                  <a:lnTo>
                    <a:pt x="19" y="21"/>
                  </a:lnTo>
                  <a:lnTo>
                    <a:pt x="0" y="32"/>
                  </a:lnTo>
                  <a:lnTo>
                    <a:pt x="22" y="39"/>
                  </a:lnTo>
                  <a:lnTo>
                    <a:pt x="22" y="80"/>
                  </a:lnTo>
                  <a:lnTo>
                    <a:pt x="39" y="49"/>
                  </a:lnTo>
                  <a:lnTo>
                    <a:pt x="73" y="66"/>
                  </a:lnTo>
                  <a:lnTo>
                    <a:pt x="48" y="32"/>
                  </a:lnTo>
                  <a:lnTo>
                    <a:pt x="70" y="15"/>
                  </a:lnTo>
                  <a:lnTo>
                    <a:pt x="43" y="17"/>
                  </a:lnTo>
                  <a:lnTo>
                    <a:pt x="22" y="0"/>
                  </a:lnTo>
                  <a:close/>
                </a:path>
              </a:pathLst>
            </a:custGeom>
            <a:solidFill>
              <a:srgbClr val="F2FF91"/>
            </a:solidFill>
            <a:ln w="9525">
              <a:noFill/>
              <a:round/>
              <a:headEnd/>
              <a:tailEnd/>
            </a:ln>
          </p:spPr>
          <p:txBody>
            <a:bodyPr/>
            <a:lstStyle/>
            <a:p>
              <a:endParaRPr lang="en-US"/>
            </a:p>
          </p:txBody>
        </p:sp>
        <p:sp>
          <p:nvSpPr>
            <p:cNvPr id="123985" name="Freeform 81"/>
            <p:cNvSpPr>
              <a:spLocks/>
            </p:cNvSpPr>
            <p:nvPr/>
          </p:nvSpPr>
          <p:spPr bwMode="auto">
            <a:xfrm>
              <a:off x="1547" y="1878"/>
              <a:ext cx="106" cy="101"/>
            </a:xfrm>
            <a:custGeom>
              <a:avLst/>
              <a:gdLst>
                <a:gd name="T0" fmla="*/ 53 w 106"/>
                <a:gd name="T1" fmla="*/ 0 h 101"/>
                <a:gd name="T2" fmla="*/ 34 w 106"/>
                <a:gd name="T3" fmla="*/ 25 h 101"/>
                <a:gd name="T4" fmla="*/ 4 w 106"/>
                <a:gd name="T5" fmla="*/ 35 h 101"/>
                <a:gd name="T6" fmla="*/ 26 w 106"/>
                <a:gd name="T7" fmla="*/ 50 h 101"/>
                <a:gd name="T8" fmla="*/ 0 w 106"/>
                <a:gd name="T9" fmla="*/ 101 h 101"/>
                <a:gd name="T10" fmla="*/ 43 w 106"/>
                <a:gd name="T11" fmla="*/ 67 h 101"/>
                <a:gd name="T12" fmla="*/ 77 w 106"/>
                <a:gd name="T13" fmla="*/ 99 h 101"/>
                <a:gd name="T14" fmla="*/ 65 w 106"/>
                <a:gd name="T15" fmla="*/ 49 h 101"/>
                <a:gd name="T16" fmla="*/ 106 w 106"/>
                <a:gd name="T17" fmla="*/ 32 h 101"/>
                <a:gd name="T18" fmla="*/ 70 w 106"/>
                <a:gd name="T19" fmla="*/ 28 h 101"/>
                <a:gd name="T20" fmla="*/ 53 w 106"/>
                <a:gd name="T21" fmla="*/ 0 h 10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6"/>
                <a:gd name="T34" fmla="*/ 0 h 101"/>
                <a:gd name="T35" fmla="*/ 106 w 106"/>
                <a:gd name="T36" fmla="*/ 101 h 10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6" h="101">
                  <a:moveTo>
                    <a:pt x="53" y="0"/>
                  </a:moveTo>
                  <a:lnTo>
                    <a:pt x="34" y="25"/>
                  </a:lnTo>
                  <a:lnTo>
                    <a:pt x="4" y="35"/>
                  </a:lnTo>
                  <a:lnTo>
                    <a:pt x="26" y="50"/>
                  </a:lnTo>
                  <a:lnTo>
                    <a:pt x="0" y="101"/>
                  </a:lnTo>
                  <a:lnTo>
                    <a:pt x="43" y="67"/>
                  </a:lnTo>
                  <a:lnTo>
                    <a:pt x="77" y="99"/>
                  </a:lnTo>
                  <a:lnTo>
                    <a:pt x="65" y="49"/>
                  </a:lnTo>
                  <a:lnTo>
                    <a:pt x="106" y="32"/>
                  </a:lnTo>
                  <a:lnTo>
                    <a:pt x="70" y="28"/>
                  </a:lnTo>
                  <a:lnTo>
                    <a:pt x="53" y="0"/>
                  </a:lnTo>
                  <a:close/>
                </a:path>
              </a:pathLst>
            </a:custGeom>
            <a:solidFill>
              <a:srgbClr val="F2FF91"/>
            </a:solidFill>
            <a:ln w="9525">
              <a:noFill/>
              <a:round/>
              <a:headEnd/>
              <a:tailEnd/>
            </a:ln>
          </p:spPr>
          <p:txBody>
            <a:bodyPr/>
            <a:lstStyle/>
            <a:p>
              <a:endParaRPr lang="en-US"/>
            </a:p>
          </p:txBody>
        </p:sp>
        <p:sp>
          <p:nvSpPr>
            <p:cNvPr id="123986" name="Freeform 82"/>
            <p:cNvSpPr>
              <a:spLocks/>
            </p:cNvSpPr>
            <p:nvPr/>
          </p:nvSpPr>
          <p:spPr bwMode="auto">
            <a:xfrm>
              <a:off x="2121" y="1497"/>
              <a:ext cx="66" cy="57"/>
            </a:xfrm>
            <a:custGeom>
              <a:avLst/>
              <a:gdLst>
                <a:gd name="T0" fmla="*/ 54 w 66"/>
                <a:gd name="T1" fmla="*/ 0 h 57"/>
                <a:gd name="T2" fmla="*/ 35 w 66"/>
                <a:gd name="T3" fmla="*/ 16 h 57"/>
                <a:gd name="T4" fmla="*/ 8 w 66"/>
                <a:gd name="T5" fmla="*/ 13 h 57"/>
                <a:gd name="T6" fmla="*/ 15 w 66"/>
                <a:gd name="T7" fmla="*/ 29 h 57"/>
                <a:gd name="T8" fmla="*/ 0 w 66"/>
                <a:gd name="T9" fmla="*/ 51 h 57"/>
                <a:gd name="T10" fmla="*/ 23 w 66"/>
                <a:gd name="T11" fmla="*/ 44 h 57"/>
                <a:gd name="T12" fmla="*/ 39 w 66"/>
                <a:gd name="T13" fmla="*/ 57 h 57"/>
                <a:gd name="T14" fmla="*/ 47 w 66"/>
                <a:gd name="T15" fmla="*/ 41 h 57"/>
                <a:gd name="T16" fmla="*/ 66 w 66"/>
                <a:gd name="T17" fmla="*/ 34 h 57"/>
                <a:gd name="T18" fmla="*/ 54 w 66"/>
                <a:gd name="T19" fmla="*/ 26 h 57"/>
                <a:gd name="T20" fmla="*/ 54 w 66"/>
                <a:gd name="T21" fmla="*/ 0 h 5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
                <a:gd name="T34" fmla="*/ 0 h 57"/>
                <a:gd name="T35" fmla="*/ 66 w 66"/>
                <a:gd name="T36" fmla="*/ 57 h 5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 h="57">
                  <a:moveTo>
                    <a:pt x="54" y="0"/>
                  </a:moveTo>
                  <a:lnTo>
                    <a:pt x="35" y="16"/>
                  </a:lnTo>
                  <a:lnTo>
                    <a:pt x="8" y="13"/>
                  </a:lnTo>
                  <a:lnTo>
                    <a:pt x="15" y="29"/>
                  </a:lnTo>
                  <a:lnTo>
                    <a:pt x="0" y="51"/>
                  </a:lnTo>
                  <a:lnTo>
                    <a:pt x="23" y="44"/>
                  </a:lnTo>
                  <a:lnTo>
                    <a:pt x="39" y="57"/>
                  </a:lnTo>
                  <a:lnTo>
                    <a:pt x="47" y="41"/>
                  </a:lnTo>
                  <a:lnTo>
                    <a:pt x="66" y="34"/>
                  </a:lnTo>
                  <a:lnTo>
                    <a:pt x="54" y="26"/>
                  </a:lnTo>
                  <a:lnTo>
                    <a:pt x="54" y="0"/>
                  </a:lnTo>
                  <a:close/>
                </a:path>
              </a:pathLst>
            </a:custGeom>
            <a:solidFill>
              <a:srgbClr val="F2FF91"/>
            </a:solidFill>
            <a:ln w="9525">
              <a:noFill/>
              <a:round/>
              <a:headEnd/>
              <a:tailEnd/>
            </a:ln>
          </p:spPr>
          <p:txBody>
            <a:bodyPr/>
            <a:lstStyle/>
            <a:p>
              <a:endParaRPr lang="en-US"/>
            </a:p>
          </p:txBody>
        </p:sp>
        <p:sp>
          <p:nvSpPr>
            <p:cNvPr id="123987" name="Freeform 83"/>
            <p:cNvSpPr>
              <a:spLocks/>
            </p:cNvSpPr>
            <p:nvPr/>
          </p:nvSpPr>
          <p:spPr bwMode="auto">
            <a:xfrm>
              <a:off x="2027" y="1796"/>
              <a:ext cx="66" cy="56"/>
            </a:xfrm>
            <a:custGeom>
              <a:avLst/>
              <a:gdLst>
                <a:gd name="T0" fmla="*/ 56 w 66"/>
                <a:gd name="T1" fmla="*/ 0 h 56"/>
                <a:gd name="T2" fmla="*/ 36 w 66"/>
                <a:gd name="T3" fmla="*/ 14 h 56"/>
                <a:gd name="T4" fmla="*/ 9 w 66"/>
                <a:gd name="T5" fmla="*/ 12 h 56"/>
                <a:gd name="T6" fmla="*/ 17 w 66"/>
                <a:gd name="T7" fmla="*/ 28 h 56"/>
                <a:gd name="T8" fmla="*/ 0 w 66"/>
                <a:gd name="T9" fmla="*/ 51 h 56"/>
                <a:gd name="T10" fmla="*/ 24 w 66"/>
                <a:gd name="T11" fmla="*/ 42 h 56"/>
                <a:gd name="T12" fmla="*/ 39 w 66"/>
                <a:gd name="T13" fmla="*/ 56 h 56"/>
                <a:gd name="T14" fmla="*/ 48 w 66"/>
                <a:gd name="T15" fmla="*/ 40 h 56"/>
                <a:gd name="T16" fmla="*/ 66 w 66"/>
                <a:gd name="T17" fmla="*/ 33 h 56"/>
                <a:gd name="T18" fmla="*/ 54 w 66"/>
                <a:gd name="T19" fmla="*/ 25 h 56"/>
                <a:gd name="T20" fmla="*/ 56 w 66"/>
                <a:gd name="T21" fmla="*/ 0 h 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
                <a:gd name="T34" fmla="*/ 0 h 56"/>
                <a:gd name="T35" fmla="*/ 66 w 66"/>
                <a:gd name="T36" fmla="*/ 56 h 5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 h="56">
                  <a:moveTo>
                    <a:pt x="56" y="0"/>
                  </a:moveTo>
                  <a:lnTo>
                    <a:pt x="36" y="14"/>
                  </a:lnTo>
                  <a:lnTo>
                    <a:pt x="9" y="12"/>
                  </a:lnTo>
                  <a:lnTo>
                    <a:pt x="17" y="28"/>
                  </a:lnTo>
                  <a:lnTo>
                    <a:pt x="0" y="51"/>
                  </a:lnTo>
                  <a:lnTo>
                    <a:pt x="24" y="42"/>
                  </a:lnTo>
                  <a:lnTo>
                    <a:pt x="39" y="56"/>
                  </a:lnTo>
                  <a:lnTo>
                    <a:pt x="48" y="40"/>
                  </a:lnTo>
                  <a:lnTo>
                    <a:pt x="66" y="33"/>
                  </a:lnTo>
                  <a:lnTo>
                    <a:pt x="54" y="25"/>
                  </a:lnTo>
                  <a:lnTo>
                    <a:pt x="56" y="0"/>
                  </a:lnTo>
                  <a:close/>
                </a:path>
              </a:pathLst>
            </a:custGeom>
            <a:solidFill>
              <a:srgbClr val="F2FF91"/>
            </a:solidFill>
            <a:ln w="9525">
              <a:noFill/>
              <a:round/>
              <a:headEnd/>
              <a:tailEnd/>
            </a:ln>
          </p:spPr>
          <p:txBody>
            <a:bodyPr/>
            <a:lstStyle/>
            <a:p>
              <a:endParaRPr lang="en-US"/>
            </a:p>
          </p:txBody>
        </p:sp>
        <p:sp>
          <p:nvSpPr>
            <p:cNvPr id="123988" name="Freeform 84"/>
            <p:cNvSpPr>
              <a:spLocks/>
            </p:cNvSpPr>
            <p:nvPr/>
          </p:nvSpPr>
          <p:spPr bwMode="auto">
            <a:xfrm>
              <a:off x="1168" y="1267"/>
              <a:ext cx="71" cy="61"/>
            </a:xfrm>
            <a:custGeom>
              <a:avLst/>
              <a:gdLst>
                <a:gd name="T0" fmla="*/ 20 w 71"/>
                <a:gd name="T1" fmla="*/ 0 h 61"/>
                <a:gd name="T2" fmla="*/ 24 w 71"/>
                <a:gd name="T3" fmla="*/ 20 h 61"/>
                <a:gd name="T4" fmla="*/ 0 w 71"/>
                <a:gd name="T5" fmla="*/ 31 h 61"/>
                <a:gd name="T6" fmla="*/ 25 w 71"/>
                <a:gd name="T7" fmla="*/ 39 h 61"/>
                <a:gd name="T8" fmla="*/ 39 w 71"/>
                <a:gd name="T9" fmla="*/ 61 h 61"/>
                <a:gd name="T10" fmla="*/ 46 w 71"/>
                <a:gd name="T11" fmla="*/ 44 h 61"/>
                <a:gd name="T12" fmla="*/ 71 w 71"/>
                <a:gd name="T13" fmla="*/ 47 h 61"/>
                <a:gd name="T14" fmla="*/ 59 w 71"/>
                <a:gd name="T15" fmla="*/ 32 h 61"/>
                <a:gd name="T16" fmla="*/ 64 w 71"/>
                <a:gd name="T17" fmla="*/ 18 h 61"/>
                <a:gd name="T18" fmla="*/ 47 w 71"/>
                <a:gd name="T19" fmla="*/ 19 h 61"/>
                <a:gd name="T20" fmla="*/ 20 w 71"/>
                <a:gd name="T21" fmla="*/ 0 h 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61"/>
                <a:gd name="T35" fmla="*/ 71 w 71"/>
                <a:gd name="T36" fmla="*/ 61 h 6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61">
                  <a:moveTo>
                    <a:pt x="20" y="0"/>
                  </a:moveTo>
                  <a:lnTo>
                    <a:pt x="24" y="20"/>
                  </a:lnTo>
                  <a:lnTo>
                    <a:pt x="0" y="31"/>
                  </a:lnTo>
                  <a:lnTo>
                    <a:pt x="25" y="39"/>
                  </a:lnTo>
                  <a:lnTo>
                    <a:pt x="39" y="61"/>
                  </a:lnTo>
                  <a:lnTo>
                    <a:pt x="46" y="44"/>
                  </a:lnTo>
                  <a:lnTo>
                    <a:pt x="71" y="47"/>
                  </a:lnTo>
                  <a:lnTo>
                    <a:pt x="59" y="32"/>
                  </a:lnTo>
                  <a:lnTo>
                    <a:pt x="64" y="18"/>
                  </a:lnTo>
                  <a:lnTo>
                    <a:pt x="47" y="19"/>
                  </a:lnTo>
                  <a:lnTo>
                    <a:pt x="20" y="0"/>
                  </a:lnTo>
                  <a:close/>
                </a:path>
              </a:pathLst>
            </a:custGeom>
            <a:solidFill>
              <a:srgbClr val="F2FF91"/>
            </a:solidFill>
            <a:ln w="9525">
              <a:noFill/>
              <a:round/>
              <a:headEnd/>
              <a:tailEnd/>
            </a:ln>
          </p:spPr>
          <p:txBody>
            <a:bodyPr/>
            <a:lstStyle/>
            <a:p>
              <a:endParaRPr lang="en-US"/>
            </a:p>
          </p:txBody>
        </p:sp>
        <p:sp>
          <p:nvSpPr>
            <p:cNvPr id="123989" name="Freeform 85"/>
            <p:cNvSpPr>
              <a:spLocks/>
            </p:cNvSpPr>
            <p:nvPr/>
          </p:nvSpPr>
          <p:spPr bwMode="auto">
            <a:xfrm>
              <a:off x="1139" y="1703"/>
              <a:ext cx="66" cy="56"/>
            </a:xfrm>
            <a:custGeom>
              <a:avLst/>
              <a:gdLst>
                <a:gd name="T0" fmla="*/ 54 w 66"/>
                <a:gd name="T1" fmla="*/ 0 h 56"/>
                <a:gd name="T2" fmla="*/ 36 w 66"/>
                <a:gd name="T3" fmla="*/ 15 h 56"/>
                <a:gd name="T4" fmla="*/ 8 w 66"/>
                <a:gd name="T5" fmla="*/ 11 h 56"/>
                <a:gd name="T6" fmla="*/ 15 w 66"/>
                <a:gd name="T7" fmla="*/ 28 h 56"/>
                <a:gd name="T8" fmla="*/ 0 w 66"/>
                <a:gd name="T9" fmla="*/ 51 h 56"/>
                <a:gd name="T10" fmla="*/ 24 w 66"/>
                <a:gd name="T11" fmla="*/ 42 h 56"/>
                <a:gd name="T12" fmla="*/ 39 w 66"/>
                <a:gd name="T13" fmla="*/ 56 h 56"/>
                <a:gd name="T14" fmla="*/ 47 w 66"/>
                <a:gd name="T15" fmla="*/ 40 h 56"/>
                <a:gd name="T16" fmla="*/ 66 w 66"/>
                <a:gd name="T17" fmla="*/ 32 h 56"/>
                <a:gd name="T18" fmla="*/ 54 w 66"/>
                <a:gd name="T19" fmla="*/ 26 h 56"/>
                <a:gd name="T20" fmla="*/ 54 w 66"/>
                <a:gd name="T21" fmla="*/ 0 h 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
                <a:gd name="T34" fmla="*/ 0 h 56"/>
                <a:gd name="T35" fmla="*/ 66 w 66"/>
                <a:gd name="T36" fmla="*/ 56 h 5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 h="56">
                  <a:moveTo>
                    <a:pt x="54" y="0"/>
                  </a:moveTo>
                  <a:lnTo>
                    <a:pt x="36" y="15"/>
                  </a:lnTo>
                  <a:lnTo>
                    <a:pt x="8" y="11"/>
                  </a:lnTo>
                  <a:lnTo>
                    <a:pt x="15" y="28"/>
                  </a:lnTo>
                  <a:lnTo>
                    <a:pt x="0" y="51"/>
                  </a:lnTo>
                  <a:lnTo>
                    <a:pt x="24" y="42"/>
                  </a:lnTo>
                  <a:lnTo>
                    <a:pt x="39" y="56"/>
                  </a:lnTo>
                  <a:lnTo>
                    <a:pt x="47" y="40"/>
                  </a:lnTo>
                  <a:lnTo>
                    <a:pt x="66" y="32"/>
                  </a:lnTo>
                  <a:lnTo>
                    <a:pt x="54" y="26"/>
                  </a:lnTo>
                  <a:lnTo>
                    <a:pt x="54" y="0"/>
                  </a:lnTo>
                  <a:close/>
                </a:path>
              </a:pathLst>
            </a:custGeom>
            <a:solidFill>
              <a:srgbClr val="F2FF91"/>
            </a:solidFill>
            <a:ln w="9525">
              <a:noFill/>
              <a:round/>
              <a:headEnd/>
              <a:tailEnd/>
            </a:ln>
          </p:spPr>
          <p:txBody>
            <a:bodyPr/>
            <a:lstStyle/>
            <a:p>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01730"/>
                                        </p:tgtEl>
                                        <p:attrNameLst>
                                          <p:attrName>style.visibility</p:attrName>
                                        </p:attrNameLst>
                                      </p:cBhvr>
                                      <p:to>
                                        <p:strVal val="visible"/>
                                      </p:to>
                                    </p:set>
                                    <p:anim calcmode="lin" valueType="num">
                                      <p:cBhvr>
                                        <p:cTn id="7" dur="500" fill="hold"/>
                                        <p:tgtEl>
                                          <p:spTgt spid="201730"/>
                                        </p:tgtEl>
                                        <p:attrNameLst>
                                          <p:attrName>ppt_w</p:attrName>
                                        </p:attrNameLst>
                                      </p:cBhvr>
                                      <p:tavLst>
                                        <p:tav tm="0">
                                          <p:val>
                                            <p:fltVal val="0"/>
                                          </p:val>
                                        </p:tav>
                                        <p:tav tm="100000">
                                          <p:val>
                                            <p:strVal val="#ppt_w"/>
                                          </p:val>
                                        </p:tav>
                                      </p:tavLst>
                                    </p:anim>
                                    <p:anim calcmode="lin" valueType="num">
                                      <p:cBhvr>
                                        <p:cTn id="8" dur="500" fill="hold"/>
                                        <p:tgtEl>
                                          <p:spTgt spid="201730"/>
                                        </p:tgtEl>
                                        <p:attrNameLst>
                                          <p:attrName>ppt_h</p:attrName>
                                        </p:attrNameLst>
                                      </p:cBhvr>
                                      <p:tavLst>
                                        <p:tav tm="0">
                                          <p:val>
                                            <p:fltVal val="0"/>
                                          </p:val>
                                        </p:tav>
                                        <p:tav tm="100000">
                                          <p:val>
                                            <p:strVal val="#ppt_h"/>
                                          </p:val>
                                        </p:tav>
                                      </p:tavLst>
                                    </p:anim>
                                    <p:animEffect transition="in" filter="fade">
                                      <p:cBhvr>
                                        <p:cTn id="9" dur="500"/>
                                        <p:tgtEl>
                                          <p:spTgt spid="20173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01731">
                                            <p:txEl>
                                              <p:pRg st="0" end="0"/>
                                            </p:txEl>
                                          </p:spTgt>
                                        </p:tgtEl>
                                        <p:attrNameLst>
                                          <p:attrName>style.visibility</p:attrName>
                                        </p:attrNameLst>
                                      </p:cBhvr>
                                      <p:to>
                                        <p:strVal val="visible"/>
                                      </p:to>
                                    </p:set>
                                    <p:animEffect transition="in" filter="fade">
                                      <p:cBhvr>
                                        <p:cTn id="14" dur="1000">
                                          <p:stCondLst>
                                            <p:cond delay="0"/>
                                          </p:stCondLst>
                                        </p:cTn>
                                        <p:tgtEl>
                                          <p:spTgt spid="20173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01731">
                                            <p:txEl>
                                              <p:pRg st="1" end="1"/>
                                            </p:txEl>
                                          </p:spTgt>
                                        </p:tgtEl>
                                        <p:attrNameLst>
                                          <p:attrName>style.visibility</p:attrName>
                                        </p:attrNameLst>
                                      </p:cBhvr>
                                      <p:to>
                                        <p:strVal val="visible"/>
                                      </p:to>
                                    </p:set>
                                    <p:animEffect transition="in" filter="fade">
                                      <p:cBhvr>
                                        <p:cTn id="19" dur="1000">
                                          <p:stCondLst>
                                            <p:cond delay="0"/>
                                          </p:stCondLst>
                                        </p:cTn>
                                        <p:tgtEl>
                                          <p:spTgt spid="201731">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01731">
                                            <p:txEl>
                                              <p:pRg st="2" end="2"/>
                                            </p:txEl>
                                          </p:spTgt>
                                        </p:tgtEl>
                                        <p:attrNameLst>
                                          <p:attrName>style.visibility</p:attrName>
                                        </p:attrNameLst>
                                      </p:cBhvr>
                                      <p:to>
                                        <p:strVal val="visible"/>
                                      </p:to>
                                    </p:set>
                                    <p:animEffect transition="in" filter="fade">
                                      <p:cBhvr>
                                        <p:cTn id="24" dur="1000">
                                          <p:stCondLst>
                                            <p:cond delay="0"/>
                                          </p:stCondLst>
                                        </p:cTn>
                                        <p:tgtEl>
                                          <p:spTgt spid="201731">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01731">
                                            <p:txEl>
                                              <p:pRg st="3" end="3"/>
                                            </p:txEl>
                                          </p:spTgt>
                                        </p:tgtEl>
                                        <p:attrNameLst>
                                          <p:attrName>style.visibility</p:attrName>
                                        </p:attrNameLst>
                                      </p:cBhvr>
                                      <p:to>
                                        <p:strVal val="visible"/>
                                      </p:to>
                                    </p:set>
                                    <p:animEffect transition="in" filter="fade">
                                      <p:cBhvr>
                                        <p:cTn id="29" dur="1000">
                                          <p:stCondLst>
                                            <p:cond delay="0"/>
                                          </p:stCondLst>
                                        </p:cTn>
                                        <p:tgtEl>
                                          <p:spTgt spid="2017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0" grpId="0"/>
      <p:bldP spid="201731" grpId="0"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body" idx="1"/>
          </p:nvPr>
        </p:nvSpPr>
        <p:spPr>
          <a:xfrm>
            <a:off x="76200" y="1524000"/>
            <a:ext cx="8737600" cy="5029200"/>
          </a:xfrm>
        </p:spPr>
        <p:txBody>
          <a:bodyPr/>
          <a:lstStyle/>
          <a:p>
            <a:pPr algn="ctr" eaLnBrk="1" hangingPunct="1">
              <a:buFontTx/>
              <a:buNone/>
              <a:defRPr/>
            </a:pPr>
            <a:r>
              <a:rPr lang="en-US" sz="4800" smtClean="0">
                <a:effectLst>
                  <a:outerShdw blurRad="38100" dist="38100" dir="2700000" algn="tl">
                    <a:srgbClr val="C0C0C0"/>
                  </a:outerShdw>
                </a:effectLst>
                <a:latin typeface="Adelaide" pitchFamily="34" charset="0"/>
              </a:rPr>
              <a:t>Please complete a </a:t>
            </a:r>
          </a:p>
          <a:p>
            <a:pPr algn="ctr" eaLnBrk="1" hangingPunct="1">
              <a:buFontTx/>
              <a:buNone/>
              <a:defRPr/>
            </a:pPr>
            <a:r>
              <a:rPr lang="en-US" sz="4800" u="sng" smtClean="0">
                <a:effectLst>
                  <a:outerShdw blurRad="38100" dist="38100" dir="2700000" algn="tl">
                    <a:srgbClr val="C0C0C0"/>
                  </a:outerShdw>
                </a:effectLst>
                <a:latin typeface="Adelaide" pitchFamily="34" charset="0"/>
              </a:rPr>
              <a:t>workshop evaluation form</a:t>
            </a:r>
            <a:r>
              <a:rPr lang="en-US" sz="4800" smtClean="0">
                <a:effectLst>
                  <a:outerShdw blurRad="38100" dist="38100" dir="2700000" algn="tl">
                    <a:srgbClr val="C0C0C0"/>
                  </a:outerShdw>
                </a:effectLst>
                <a:latin typeface="Adelaide" pitchFamily="34" charset="0"/>
              </a:rPr>
              <a:t>.  We appreciate your feedback AND we use it to better our future presentations!!!</a:t>
            </a:r>
            <a:endParaRPr lang="en-US" sz="4800" b="1" smtClean="0">
              <a:effectLst>
                <a:outerShdw blurRad="38100" dist="38100" dir="2700000" algn="tl">
                  <a:srgbClr val="C0C0C0"/>
                </a:outerShdw>
              </a:effectLst>
              <a:latin typeface="Adelaide" pitchFamily="34" charset="0"/>
            </a:endParaRPr>
          </a:p>
        </p:txBody>
      </p:sp>
      <p:sp>
        <p:nvSpPr>
          <p:cNvPr id="124931" name="WordArt 3"/>
          <p:cNvSpPr>
            <a:spLocks noChangeArrowheads="1" noChangeShapeType="1" noTextEdit="1"/>
          </p:cNvSpPr>
          <p:nvPr/>
        </p:nvSpPr>
        <p:spPr bwMode="auto">
          <a:xfrm>
            <a:off x="812800" y="400050"/>
            <a:ext cx="7620000" cy="985838"/>
          </a:xfrm>
          <a:prstGeom prst="rect">
            <a:avLst/>
          </a:prstGeom>
        </p:spPr>
        <p:txBody>
          <a:bodyPr wrap="none" fromWordArt="1">
            <a:prstTxWarp prst="textDoubleWave1">
              <a:avLst>
                <a:gd name="adj1" fmla="val 6500"/>
                <a:gd name="adj2" fmla="val 0"/>
              </a:avLst>
            </a:prstTxWarp>
          </a:bodyPr>
          <a:lstStyle/>
          <a:p>
            <a:pPr algn="ctr"/>
            <a:r>
              <a:rPr lang="en-US" sz="3600" kern="10" spc="-360">
                <a:ln w="12700">
                  <a:solidFill>
                    <a:srgbClr val="000099"/>
                  </a:solidFill>
                  <a:round/>
                  <a:headEnd/>
                  <a:tailEnd/>
                </a:ln>
                <a:solidFill>
                  <a:srgbClr val="00FF00"/>
                </a:solidFill>
                <a:effectLst>
                  <a:outerShdw dist="125724" dir="18900000" algn="ctr" rotWithShape="0">
                    <a:srgbClr val="000099"/>
                  </a:outerShdw>
                </a:effectLst>
                <a:latin typeface="Copperplate Gothic Bold"/>
              </a:rPr>
              <a:t>Last but not least...</a:t>
            </a:r>
          </a:p>
        </p:txBody>
      </p:sp>
    </p:spTree>
  </p:cSld>
  <p:clrMapOvr>
    <a:masterClrMapping/>
  </p:clrMapOvr>
  <p:transition>
    <p:random/>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flipV="1">
            <a:off x="457200" y="611188"/>
            <a:ext cx="8229600" cy="336550"/>
          </a:xfrm>
        </p:spPr>
        <p:txBody>
          <a:bodyPr/>
          <a:lstStyle/>
          <a:p>
            <a:pPr eaLnBrk="1" hangingPunct="1"/>
            <a:r>
              <a:rPr lang="en-US" sz="3700" i="1" smtClean="0"/>
              <a:t/>
            </a:r>
            <a:br>
              <a:rPr lang="en-US" sz="3700" i="1" smtClean="0"/>
            </a:br>
            <a:endParaRPr lang="en-US" sz="3700" i="1" smtClean="0"/>
          </a:p>
        </p:txBody>
      </p:sp>
      <p:sp>
        <p:nvSpPr>
          <p:cNvPr id="125955" name="Rectangle 3"/>
          <p:cNvSpPr>
            <a:spLocks noGrp="1" noChangeArrowheads="1"/>
          </p:cNvSpPr>
          <p:nvPr>
            <p:ph type="body" idx="1"/>
          </p:nvPr>
        </p:nvSpPr>
        <p:spPr>
          <a:xfrm>
            <a:off x="4168775" y="1600200"/>
            <a:ext cx="4518025" cy="4525963"/>
          </a:xfrm>
        </p:spPr>
        <p:txBody>
          <a:bodyPr/>
          <a:lstStyle/>
          <a:p>
            <a:pPr algn="ctr" eaLnBrk="1" hangingPunct="1">
              <a:buFontTx/>
              <a:buNone/>
            </a:pPr>
            <a:endParaRPr lang="en-US" sz="2800" i="1" dirty="0" smtClean="0"/>
          </a:p>
          <a:p>
            <a:pPr algn="ctr" eaLnBrk="1" hangingPunct="1">
              <a:buFontTx/>
              <a:buNone/>
            </a:pPr>
            <a:r>
              <a:rPr lang="en-US" sz="2800" b="1" i="1" dirty="0" smtClean="0"/>
              <a:t>We hope you enjoyed the presentation and learned something you can take back to your school</a:t>
            </a:r>
            <a:r>
              <a:rPr lang="en-US" sz="2800" b="1" i="1" dirty="0" smtClean="0"/>
              <a:t>!</a:t>
            </a:r>
          </a:p>
          <a:p>
            <a:pPr algn="ctr" eaLnBrk="1" hangingPunct="1">
              <a:buFontTx/>
              <a:buNone/>
            </a:pPr>
            <a:r>
              <a:rPr lang="en-US" sz="2800" b="1" i="1" dirty="0" smtClean="0"/>
              <a:t>Kristi Coggin</a:t>
            </a:r>
          </a:p>
          <a:p>
            <a:pPr algn="ctr" eaLnBrk="1" hangingPunct="1">
              <a:buFontTx/>
              <a:buNone/>
            </a:pPr>
            <a:r>
              <a:rPr lang="en-US" sz="2800" b="1" i="1" smtClean="0"/>
              <a:t>Instructional </a:t>
            </a:r>
            <a:r>
              <a:rPr lang="en-US" sz="2800" b="1" i="1" dirty="0" smtClean="0"/>
              <a:t>Facilitators with the Exceptional Education Department</a:t>
            </a:r>
          </a:p>
        </p:txBody>
      </p:sp>
      <p:pic>
        <p:nvPicPr>
          <p:cNvPr id="125956" name="Picture 4"/>
          <p:cNvPicPr>
            <a:picLocks noChangeAspect="1" noChangeArrowheads="1"/>
          </p:cNvPicPr>
          <p:nvPr/>
        </p:nvPicPr>
        <p:blipFill>
          <a:blip r:embed="rId3"/>
          <a:srcRect/>
          <a:stretch>
            <a:fillRect/>
          </a:stretch>
        </p:blipFill>
        <p:spPr bwMode="auto">
          <a:xfrm>
            <a:off x="457200" y="1905000"/>
            <a:ext cx="3505200" cy="4419600"/>
          </a:xfrm>
          <a:prstGeom prst="rect">
            <a:avLst/>
          </a:prstGeom>
          <a:noFill/>
          <a:ln w="9525">
            <a:noFill/>
            <a:miter lim="800000"/>
            <a:headEnd/>
            <a:tailEnd/>
          </a:ln>
        </p:spPr>
      </p:pic>
      <p:sp>
        <p:nvSpPr>
          <p:cNvPr id="125957" name="Rectangle 5"/>
          <p:cNvSpPr>
            <a:spLocks noChangeArrowheads="1"/>
          </p:cNvSpPr>
          <p:nvPr/>
        </p:nvSpPr>
        <p:spPr bwMode="auto">
          <a:xfrm>
            <a:off x="914400" y="838200"/>
            <a:ext cx="7232650" cy="641350"/>
          </a:xfrm>
          <a:prstGeom prst="rect">
            <a:avLst/>
          </a:prstGeom>
          <a:noFill/>
          <a:ln w="9525">
            <a:noFill/>
            <a:miter lim="800000"/>
            <a:headEnd/>
            <a:tailEnd/>
          </a:ln>
        </p:spPr>
        <p:txBody>
          <a:bodyPr wrap="none">
            <a:spAutoFit/>
          </a:bodyPr>
          <a:lstStyle/>
          <a:p>
            <a:r>
              <a:rPr lang="en-US" sz="3600" b="1">
                <a:ea typeface="ＭＳ Ｐゴシック" pitchFamily="-112" charset="-128"/>
              </a:rPr>
              <a:t>Thanks for your time and attention!</a:t>
            </a:r>
            <a:endParaRPr lang="en-US" sz="2400" b="1">
              <a:latin typeface="Arial" charset="0"/>
              <a:ea typeface="ＭＳ Ｐゴシック" pitchFamily="-112"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81000" y="0"/>
            <a:ext cx="8229600" cy="1143000"/>
          </a:xfrm>
        </p:spPr>
        <p:txBody>
          <a:bodyPr/>
          <a:lstStyle/>
          <a:p>
            <a:pPr eaLnBrk="1" hangingPunct="1"/>
            <a:r>
              <a:rPr lang="en-US" dirty="0" smtClean="0">
                <a:solidFill>
                  <a:srgbClr val="333333"/>
                </a:solidFill>
              </a:rPr>
              <a:t>Why Differentiate?</a:t>
            </a:r>
          </a:p>
        </p:txBody>
      </p:sp>
      <p:pic>
        <p:nvPicPr>
          <p:cNvPr id="22532" name="Picture 4" descr="differentiate"/>
          <p:cNvPicPr>
            <a:picLocks noChangeAspect="1" noChangeArrowheads="1"/>
          </p:cNvPicPr>
          <p:nvPr/>
        </p:nvPicPr>
        <p:blipFill>
          <a:blip r:embed="rId3"/>
          <a:srcRect/>
          <a:stretch>
            <a:fillRect/>
          </a:stretch>
        </p:blipFill>
        <p:spPr bwMode="auto">
          <a:xfrm>
            <a:off x="2286000" y="1219200"/>
            <a:ext cx="4343400" cy="5187952"/>
          </a:xfrm>
          <a:prstGeom prst="rect">
            <a:avLst/>
          </a:prstGeom>
          <a:ln>
            <a:noFill/>
          </a:ln>
          <a:effectLst>
            <a:softEdge rad="112500"/>
          </a:effectLst>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2000"/>
                                        <p:tgtEl>
                                          <p:spTgt spid="389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2"/>
                                        </p:tgtEl>
                                        <p:attrNameLst>
                                          <p:attrName>style.visibility</p:attrName>
                                        </p:attrNameLst>
                                      </p:cBhvr>
                                      <p:to>
                                        <p:strVal val="visible"/>
                                      </p:to>
                                    </p:set>
                                    <p:animEffect transition="in" filter="fade">
                                      <p:cBhvr>
                                        <p:cTn id="12" dur="2000"/>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066800" y="609600"/>
            <a:ext cx="7499350" cy="1143000"/>
          </a:xfrm>
        </p:spPr>
        <p:txBody>
          <a:bodyPr/>
          <a:lstStyle/>
          <a:p>
            <a:pPr eaLnBrk="1" hangingPunct="1"/>
            <a:r>
              <a:rPr lang="en-US" sz="4000" smtClean="0">
                <a:solidFill>
                  <a:srgbClr val="660066"/>
                </a:solidFill>
              </a:rPr>
              <a:t>	</a:t>
            </a:r>
            <a:br>
              <a:rPr lang="en-US" sz="4000" smtClean="0">
                <a:solidFill>
                  <a:srgbClr val="660066"/>
                </a:solidFill>
              </a:rPr>
            </a:br>
            <a:r>
              <a:rPr lang="en-US" sz="5700" smtClean="0">
                <a:solidFill>
                  <a:srgbClr val="333333"/>
                </a:solidFill>
              </a:rPr>
              <a:t>Strategy: Movement</a:t>
            </a:r>
            <a:r>
              <a:rPr lang="en-US" sz="4000" smtClean="0">
                <a:solidFill>
                  <a:schemeClr val="tx1"/>
                </a:solidFill>
              </a:rPr>
              <a:t/>
            </a:r>
            <a:br>
              <a:rPr lang="en-US" sz="4000" smtClean="0">
                <a:solidFill>
                  <a:schemeClr val="tx1"/>
                </a:solidFill>
              </a:rPr>
            </a:br>
            <a:endParaRPr lang="en-US" sz="4000" smtClean="0">
              <a:solidFill>
                <a:schemeClr val="tx1"/>
              </a:solidFill>
            </a:endParaRPr>
          </a:p>
        </p:txBody>
      </p:sp>
      <p:sp>
        <p:nvSpPr>
          <p:cNvPr id="40963" name="Rectangle 3"/>
          <p:cNvSpPr>
            <a:spLocks noGrp="1" noChangeArrowheads="1"/>
          </p:cNvSpPr>
          <p:nvPr>
            <p:ph type="body" idx="1"/>
          </p:nvPr>
        </p:nvSpPr>
        <p:spPr>
          <a:xfrm>
            <a:off x="609600" y="1828800"/>
            <a:ext cx="8229600" cy="4800600"/>
          </a:xfrm>
        </p:spPr>
        <p:txBody>
          <a:bodyPr/>
          <a:lstStyle/>
          <a:p>
            <a:pPr eaLnBrk="1" hangingPunct="1">
              <a:lnSpc>
                <a:spcPct val="90000"/>
              </a:lnSpc>
              <a:buFontTx/>
              <a:buNone/>
            </a:pPr>
            <a:r>
              <a:rPr lang="en-US" sz="2800" smtClean="0">
                <a:solidFill>
                  <a:srgbClr val="333333"/>
                </a:solidFill>
              </a:rPr>
              <a:t>Did you know ...</a:t>
            </a:r>
          </a:p>
          <a:p>
            <a:pPr eaLnBrk="1" hangingPunct="1">
              <a:lnSpc>
                <a:spcPct val="90000"/>
              </a:lnSpc>
            </a:pPr>
            <a:r>
              <a:rPr lang="en-US" sz="2800" smtClean="0">
                <a:solidFill>
                  <a:srgbClr val="333333"/>
                </a:solidFill>
              </a:rPr>
              <a:t>A 5-15% increase in blood and oxygen flow to the brain is created when one stands. This also causes students to become more aroused and alert </a:t>
            </a:r>
            <a:r>
              <a:rPr lang="en-US" sz="2800" i="1" smtClean="0">
                <a:solidFill>
                  <a:srgbClr val="333333"/>
                </a:solidFill>
              </a:rPr>
              <a:t>(Jensen, 1995).</a:t>
            </a:r>
          </a:p>
          <a:p>
            <a:pPr eaLnBrk="1" hangingPunct="1">
              <a:lnSpc>
                <a:spcPct val="90000"/>
              </a:lnSpc>
            </a:pPr>
            <a:r>
              <a:rPr lang="en-US" sz="2800" smtClean="0">
                <a:solidFill>
                  <a:srgbClr val="333333"/>
                </a:solidFill>
              </a:rPr>
              <a:t>Twenty years of research have shown that movement puts learners, whether kindergarteners or college students, in an appropriate state for learning </a:t>
            </a:r>
            <a:r>
              <a:rPr lang="en-US" sz="2800" i="1" smtClean="0">
                <a:solidFill>
                  <a:srgbClr val="333333"/>
                </a:solidFill>
              </a:rPr>
              <a:t>(Thayer, 1996).</a:t>
            </a:r>
            <a:r>
              <a:rPr lang="en-US" sz="2800" smtClean="0">
                <a:solidFill>
                  <a:srgbClr val="333333"/>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dissolve">
                                      <p:cBhvr>
                                        <p:cTn id="7" dur="500"/>
                                        <p:tgtEl>
                                          <p:spTgt spid="4096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0963">
                                            <p:txEl>
                                              <p:pRg st="0" end="0"/>
                                            </p:txEl>
                                          </p:spTgt>
                                        </p:tgtEl>
                                        <p:attrNameLst>
                                          <p:attrName>style.visibility</p:attrName>
                                        </p:attrNameLst>
                                      </p:cBhvr>
                                      <p:to>
                                        <p:strVal val="visible"/>
                                      </p:to>
                                    </p:set>
                                    <p:animEffect transition="in" filter="dissolve">
                                      <p:cBhvr>
                                        <p:cTn id="12" dur="500"/>
                                        <p:tgtEl>
                                          <p:spTgt spid="4096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0963">
                                            <p:txEl>
                                              <p:pRg st="1" end="1"/>
                                            </p:txEl>
                                          </p:spTgt>
                                        </p:tgtEl>
                                        <p:attrNameLst>
                                          <p:attrName>style.visibility</p:attrName>
                                        </p:attrNameLst>
                                      </p:cBhvr>
                                      <p:to>
                                        <p:strVal val="visible"/>
                                      </p:to>
                                    </p:set>
                                    <p:animEffect transition="in" filter="dissolve">
                                      <p:cBhvr>
                                        <p:cTn id="17" dur="500"/>
                                        <p:tgtEl>
                                          <p:spTgt spid="4096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0963">
                                            <p:txEl>
                                              <p:pRg st="2" end="2"/>
                                            </p:txEl>
                                          </p:spTgt>
                                        </p:tgtEl>
                                        <p:attrNameLst>
                                          <p:attrName>style.visibility</p:attrName>
                                        </p:attrNameLst>
                                      </p:cBhvr>
                                      <p:to>
                                        <p:strVal val="visible"/>
                                      </p:to>
                                    </p:set>
                                    <p:animEffect transition="in" filter="dissolve">
                                      <p:cBhvr>
                                        <p:cTn id="22" dur="500"/>
                                        <p:tgtEl>
                                          <p:spTgt spid="409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536575"/>
            <a:ext cx="8229600" cy="639763"/>
          </a:xfrm>
        </p:spPr>
        <p:txBody>
          <a:bodyPr/>
          <a:lstStyle/>
          <a:p>
            <a:pPr eaLnBrk="1" hangingPunct="1"/>
            <a:r>
              <a:rPr lang="en-US" sz="4000" smtClean="0">
                <a:solidFill>
                  <a:srgbClr val="660066"/>
                </a:solidFill>
              </a:rPr>
              <a:t>   </a:t>
            </a:r>
            <a:r>
              <a:rPr lang="en-US" sz="4000" smtClean="0">
                <a:solidFill>
                  <a:schemeClr val="tx1"/>
                </a:solidFill>
              </a:rPr>
              <a:t/>
            </a:r>
            <a:br>
              <a:rPr lang="en-US" sz="4000" smtClean="0">
                <a:solidFill>
                  <a:schemeClr val="tx1"/>
                </a:solidFill>
              </a:rPr>
            </a:br>
            <a:r>
              <a:rPr lang="en-US" sz="4500" smtClean="0">
                <a:solidFill>
                  <a:srgbClr val="333333"/>
                </a:solidFill>
              </a:rPr>
              <a:t>Music, Rhythm, Rhyme, and Rap</a:t>
            </a:r>
            <a:r>
              <a:rPr lang="en-US" sz="3200" smtClean="0">
                <a:solidFill>
                  <a:schemeClr val="tx1"/>
                </a:solidFill>
              </a:rPr>
              <a:t> </a:t>
            </a:r>
            <a:endParaRPr lang="en-US" sz="4000" smtClean="0">
              <a:solidFill>
                <a:schemeClr val="tx1"/>
              </a:solidFill>
            </a:endParaRPr>
          </a:p>
        </p:txBody>
      </p:sp>
      <p:sp>
        <p:nvSpPr>
          <p:cNvPr id="43011" name="Rectangle 3"/>
          <p:cNvSpPr>
            <a:spLocks noGrp="1" noChangeArrowheads="1"/>
          </p:cNvSpPr>
          <p:nvPr>
            <p:ph type="body" idx="1"/>
          </p:nvPr>
        </p:nvSpPr>
        <p:spPr/>
        <p:txBody>
          <a:bodyPr/>
          <a:lstStyle/>
          <a:p>
            <a:pPr eaLnBrk="1" hangingPunct="1">
              <a:lnSpc>
                <a:spcPct val="90000"/>
              </a:lnSpc>
              <a:buFontTx/>
              <a:buNone/>
            </a:pPr>
            <a:r>
              <a:rPr lang="en-US" sz="2800" smtClean="0">
                <a:solidFill>
                  <a:srgbClr val="333333"/>
                </a:solidFill>
              </a:rPr>
              <a:t>Did you know …</a:t>
            </a:r>
          </a:p>
          <a:p>
            <a:pPr eaLnBrk="1" hangingPunct="1">
              <a:lnSpc>
                <a:spcPct val="90000"/>
              </a:lnSpc>
            </a:pPr>
            <a:r>
              <a:rPr lang="en-US" sz="2800" smtClean="0">
                <a:solidFill>
                  <a:srgbClr val="333333"/>
                </a:solidFill>
              </a:rPr>
              <a:t>Music provides a valuable aid to memorization </a:t>
            </a:r>
            <a:r>
              <a:rPr lang="en-US" sz="2800" i="1" smtClean="0">
                <a:solidFill>
                  <a:srgbClr val="333333"/>
                </a:solidFill>
              </a:rPr>
              <a:t>(Sprenger, 1999).</a:t>
            </a:r>
          </a:p>
          <a:p>
            <a:pPr eaLnBrk="1" hangingPunct="1">
              <a:lnSpc>
                <a:spcPct val="90000"/>
              </a:lnSpc>
            </a:pPr>
            <a:r>
              <a:rPr lang="en-US" sz="2800" smtClean="0">
                <a:solidFill>
                  <a:srgbClr val="333333"/>
                </a:solidFill>
              </a:rPr>
              <a:t>Long-term memory and emotion are activated by the signals that music carries </a:t>
            </a:r>
            <a:r>
              <a:rPr lang="en-US" sz="2800" i="1" smtClean="0">
                <a:solidFill>
                  <a:srgbClr val="333333"/>
                </a:solidFill>
              </a:rPr>
              <a:t>(Webb &amp; Webb, 1990).</a:t>
            </a:r>
          </a:p>
          <a:p>
            <a:pPr eaLnBrk="1" hangingPunct="1">
              <a:lnSpc>
                <a:spcPct val="90000"/>
              </a:lnSpc>
            </a:pPr>
            <a:r>
              <a:rPr lang="en-US" sz="2800" smtClean="0">
                <a:solidFill>
                  <a:srgbClr val="333333"/>
                </a:solidFill>
              </a:rPr>
              <a:t>Music connects multiple brain sites by activating and synchronizing neurons’ firing patterns </a:t>
            </a:r>
            <a:r>
              <a:rPr lang="en-US" sz="2800" i="1" smtClean="0">
                <a:solidFill>
                  <a:srgbClr val="333333"/>
                </a:solidFill>
              </a:rPr>
              <a:t>(Jensen, 2001).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randombar(horizontal)">
                                      <p:cBhvr>
                                        <p:cTn id="7" dur="600">
                                          <p:stCondLst>
                                            <p:cond delay="0"/>
                                          </p:stCondLst>
                                        </p:cTn>
                                        <p:tgtEl>
                                          <p:spTgt spid="430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3011">
                                            <p:txEl>
                                              <p:pRg st="0" end="0"/>
                                            </p:txEl>
                                          </p:spTgt>
                                        </p:tgtEl>
                                        <p:attrNameLst>
                                          <p:attrName>style.visibility</p:attrName>
                                        </p:attrNameLst>
                                      </p:cBhvr>
                                      <p:to>
                                        <p:strVal val="visible"/>
                                      </p:to>
                                    </p:set>
                                    <p:animEffect transition="in" filter="randombar(horizontal)">
                                      <p:cBhvr>
                                        <p:cTn id="12" dur="500"/>
                                        <p:tgtEl>
                                          <p:spTgt spid="430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3011">
                                            <p:txEl>
                                              <p:pRg st="1" end="1"/>
                                            </p:txEl>
                                          </p:spTgt>
                                        </p:tgtEl>
                                        <p:attrNameLst>
                                          <p:attrName>style.visibility</p:attrName>
                                        </p:attrNameLst>
                                      </p:cBhvr>
                                      <p:to>
                                        <p:strVal val="visible"/>
                                      </p:to>
                                    </p:set>
                                    <p:animEffect transition="in" filter="randombar(horizontal)">
                                      <p:cBhvr>
                                        <p:cTn id="17" dur="500"/>
                                        <p:tgtEl>
                                          <p:spTgt spid="430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43011">
                                            <p:txEl>
                                              <p:pRg st="2" end="2"/>
                                            </p:txEl>
                                          </p:spTgt>
                                        </p:tgtEl>
                                        <p:attrNameLst>
                                          <p:attrName>style.visibility</p:attrName>
                                        </p:attrNameLst>
                                      </p:cBhvr>
                                      <p:to>
                                        <p:strVal val="visible"/>
                                      </p:to>
                                    </p:set>
                                    <p:animEffect transition="in" filter="randombar(horizontal)">
                                      <p:cBhvr>
                                        <p:cTn id="22" dur="500"/>
                                        <p:tgtEl>
                                          <p:spTgt spid="4301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43011">
                                            <p:txEl>
                                              <p:pRg st="3" end="3"/>
                                            </p:txEl>
                                          </p:spTgt>
                                        </p:tgtEl>
                                        <p:attrNameLst>
                                          <p:attrName>style.visibility</p:attrName>
                                        </p:attrNameLst>
                                      </p:cBhvr>
                                      <p:to>
                                        <p:strVal val="visible"/>
                                      </p:to>
                                    </p:set>
                                    <p:animEffect transition="in" filter="randombar(horizontal)">
                                      <p:cBhvr>
                                        <p:cTn id="27" dur="500"/>
                                        <p:tgtEl>
                                          <p:spTgt spid="430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1"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r>
              <a:rPr lang="en-US" sz="6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Music Break</a:t>
            </a:r>
          </a:p>
        </p:txBody>
      </p:sp>
      <p:pic>
        <p:nvPicPr>
          <p:cNvPr id="25603" name="Picture 3" descr="j0232522"/>
          <p:cNvPicPr>
            <a:picLocks noGrp="1" noChangeAspect="1" noChangeArrowheads="1"/>
          </p:cNvPicPr>
          <p:nvPr>
            <p:ph sz="half" idx="1"/>
          </p:nvPr>
        </p:nvPicPr>
        <p:blipFill>
          <a:blip r:embed="rId3"/>
          <a:srcRect/>
          <a:stretch>
            <a:fillRect/>
          </a:stretch>
        </p:blipFill>
        <p:spPr>
          <a:xfrm>
            <a:off x="1143000" y="1852613"/>
            <a:ext cx="1682750" cy="3770312"/>
          </a:xfrm>
        </p:spPr>
      </p:pic>
      <p:pic>
        <p:nvPicPr>
          <p:cNvPr id="25604" name="Picture 4" descr="j0234103"/>
          <p:cNvPicPr>
            <a:picLocks noGrp="1" noChangeAspect="1" noChangeArrowheads="1"/>
          </p:cNvPicPr>
          <p:nvPr>
            <p:ph sz="quarter" idx="2"/>
          </p:nvPr>
        </p:nvPicPr>
        <p:blipFill>
          <a:blip r:embed="rId4"/>
          <a:srcRect/>
          <a:stretch>
            <a:fillRect/>
          </a:stretch>
        </p:blipFill>
        <p:spPr>
          <a:xfrm>
            <a:off x="3352800" y="2941638"/>
            <a:ext cx="2217738" cy="1733550"/>
          </a:xfrm>
        </p:spPr>
      </p:pic>
      <p:pic>
        <p:nvPicPr>
          <p:cNvPr id="25605" name="Picture 5" descr="j0232524"/>
          <p:cNvPicPr>
            <a:picLocks noGrp="1" noChangeAspect="1" noChangeArrowheads="1"/>
          </p:cNvPicPr>
          <p:nvPr>
            <p:ph sz="quarter" idx="3"/>
          </p:nvPr>
        </p:nvPicPr>
        <p:blipFill>
          <a:blip r:embed="rId5"/>
          <a:srcRect/>
          <a:stretch>
            <a:fillRect/>
          </a:stretch>
        </p:blipFill>
        <p:spPr>
          <a:xfrm>
            <a:off x="6019800" y="1935163"/>
            <a:ext cx="1981200" cy="3771900"/>
          </a:xfr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0"/>
            <a:ext cx="8229600" cy="1143000"/>
          </a:xfrm>
        </p:spPr>
        <p:txBody>
          <a:bodyPr/>
          <a:lstStyle/>
          <a:p>
            <a:pPr eaLnBrk="1" hangingPunct="1"/>
            <a:r>
              <a:rPr lang="en-US" smtClean="0"/>
              <a:t>      Music/Rhythmic Lesson Ideas</a:t>
            </a:r>
          </a:p>
        </p:txBody>
      </p:sp>
      <p:graphicFrame>
        <p:nvGraphicFramePr>
          <p:cNvPr id="47107" name="Group 3"/>
          <p:cNvGraphicFramePr>
            <a:graphicFrameLocks noGrp="1"/>
          </p:cNvGraphicFramePr>
          <p:nvPr>
            <p:ph sz="half" idx="4294967295"/>
          </p:nvPr>
        </p:nvGraphicFramePr>
        <p:xfrm>
          <a:off x="457200" y="1295400"/>
          <a:ext cx="8077200" cy="5499418"/>
        </p:xfrm>
        <a:graphic>
          <a:graphicData uri="http://schemas.openxmlformats.org/drawingml/2006/table">
            <a:tbl>
              <a:tblPr/>
              <a:tblGrid>
                <a:gridCol w="1346200"/>
                <a:gridCol w="1346200"/>
                <a:gridCol w="1346200"/>
                <a:gridCol w="1346200"/>
                <a:gridCol w="1346200"/>
                <a:gridCol w="1346200"/>
              </a:tblGrid>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History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Math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Language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Science &amp; Health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Geography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Fine Arts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2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Analyze different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historical periods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through their music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Learn mathematical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operations through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songs, jingles, &amp;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rhythmic beats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Learn Morse Code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&amp; practice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communicating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with it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Learn to use music,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rhythm, sound, &amp;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vibrations to reduce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stress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Listen to &amp; analyze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different kinds of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music from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different cultures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Play “Guess the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Rhythm/Instrument”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when listening to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various musical pieces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54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Create a series of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key dates in history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“raps”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Learn addition,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subtraction,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multiplication, &amp;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division through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drum beats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Use different ldnds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of music for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different ldnds of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writing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Listen to the sound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&amp; rhythmic patterns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of the environment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(humanly-created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&amp; nature)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Play musical &amp;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percussion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instruments from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around the world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Turn a nonmusical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play into a musical or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into an “old time radio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show”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71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Teach learn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songs/music that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were popular in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previous eras (e.g.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Gregorian chant,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WWII_songs)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Break a set of tones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and/or rhythmic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patterns into various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groups to learn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division tables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Create song/raps to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teach grammar,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syntax, phonetics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semantics, &amp; other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language concepts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Try various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humming patterns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to see how they can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alter your mood &amp;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awareness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Learn the key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characteristics of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music &amp; rhythmic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patterns from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different cultures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Practice impromptu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music composition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using the “stuff’ in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your surroundings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0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Make musical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instruments from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the past &amp; compose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a piece using them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Play the “Rhythm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Game’ to learn times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tables (slap thighs,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clap hands, snap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fingers)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Learn &amp; practice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“phonetic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punctuation” (a la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Victor Borge</a:t>
                      </a:r>
                      <a:r>
                        <a:rPr kumimoji="0" lang="en-US" sz="1800" b="0" i="0" u="none" strike="noStrike" cap="none" normalizeH="0" baseline="0" smtClean="0">
                          <a:ln>
                            <a:noFill/>
                          </a:ln>
                          <a:solidFill>
                            <a:srgbClr val="000000"/>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Experiment with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the effects of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vibration on sand in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a metal plate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Create a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sound/tonal-based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legend for a map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Draw, paint, or sculpt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a piece of music as it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plays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5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Watch films about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the past &amp; focus on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the sounds of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history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Make up sounds for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different math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operations &amp;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processes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Illustrate a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story/poem with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appropriate sounds,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music, rhythms, &amp;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vibrations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Assign sounds to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systems you are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studying such as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the nervous system,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circulatory systems,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etc.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Learn &amp; sing songs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from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nations/countries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being studied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charset="0"/>
                          <a:cs typeface="Times New Roman" pitchFamily="18" charset="0"/>
                        </a:rPr>
                        <a:t>Make up a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creative/interpretive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dance to a piece of </a:t>
                      </a:r>
                      <a:br>
                        <a:rPr kumimoji="0" lang="en-US" sz="1000" b="0" i="0" u="none" strike="noStrike" cap="none" normalizeH="0" baseline="0" smtClean="0">
                          <a:ln>
                            <a:noFill/>
                          </a:ln>
                          <a:solidFill>
                            <a:srgbClr val="000000"/>
                          </a:solidFill>
                          <a:effectLst/>
                          <a:latin typeface="Arial" charset="0"/>
                          <a:cs typeface="Times New Roman" pitchFamily="18" charset="0"/>
                        </a:rPr>
                      </a:br>
                      <a:r>
                        <a:rPr kumimoji="0" lang="en-US" sz="1000" b="0" i="0" u="none" strike="noStrike" cap="none" normalizeH="0" baseline="0" smtClean="0">
                          <a:ln>
                            <a:noFill/>
                          </a:ln>
                          <a:solidFill>
                            <a:srgbClr val="000000"/>
                          </a:solidFill>
                          <a:effectLst/>
                          <a:latin typeface="Arial" charset="0"/>
                          <a:cs typeface="Times New Roman" pitchFamily="18" charset="0"/>
                        </a:rPr>
                        <a:t>music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z="3800" dirty="0" smtClean="0">
                <a:solidFill>
                  <a:srgbClr val="333333"/>
                </a:solidFill>
              </a:rPr>
              <a:t/>
            </a:r>
            <a:br>
              <a:rPr lang="en-US" sz="3800" dirty="0" smtClean="0">
                <a:solidFill>
                  <a:srgbClr val="333333"/>
                </a:solidFill>
              </a:rPr>
            </a:br>
            <a:r>
              <a:rPr lang="en-US" sz="3800" dirty="0" smtClean="0">
                <a:solidFill>
                  <a:srgbClr val="333333"/>
                </a:solidFill>
              </a:rPr>
              <a:t/>
            </a:r>
            <a:br>
              <a:rPr lang="en-US" sz="3800" dirty="0" smtClean="0">
                <a:solidFill>
                  <a:srgbClr val="333333"/>
                </a:solidFill>
              </a:rPr>
            </a:br>
            <a:r>
              <a:rPr lang="en-US" sz="3800" dirty="0" smtClean="0">
                <a:solidFill>
                  <a:srgbClr val="333333"/>
                </a:solidFill>
              </a:rPr>
              <a:t>How to Differentiate a Reading Passage</a:t>
            </a:r>
            <a:br>
              <a:rPr lang="en-US" sz="3800" dirty="0" smtClean="0">
                <a:solidFill>
                  <a:srgbClr val="333333"/>
                </a:solidFill>
              </a:rPr>
            </a:br>
            <a:r>
              <a:rPr lang="en-US" sz="3200" dirty="0" smtClean="0"/>
              <a:t> </a:t>
            </a:r>
            <a:r>
              <a:rPr lang="en-US" sz="1600" b="1" i="1" dirty="0" smtClean="0"/>
              <a:t>(Coming to our senses: Incorporating Brain Research Findings into Classroom Instruction)</a:t>
            </a:r>
          </a:p>
        </p:txBody>
      </p:sp>
      <p:sp>
        <p:nvSpPr>
          <p:cNvPr id="48131" name="Rectangle 3"/>
          <p:cNvSpPr>
            <a:spLocks noGrp="1" noChangeArrowheads="1"/>
          </p:cNvSpPr>
          <p:nvPr>
            <p:ph type="body" idx="1"/>
          </p:nvPr>
        </p:nvSpPr>
        <p:spPr>
          <a:xfrm>
            <a:off x="1066800" y="1905000"/>
            <a:ext cx="7086600" cy="4495800"/>
          </a:xfrm>
        </p:spPr>
        <p:txBody>
          <a:bodyPr/>
          <a:lstStyle/>
          <a:p>
            <a:pPr eaLnBrk="1" hangingPunct="1">
              <a:lnSpc>
                <a:spcPct val="90000"/>
              </a:lnSpc>
            </a:pPr>
            <a:endParaRPr lang="en-US" dirty="0" smtClean="0">
              <a:solidFill>
                <a:srgbClr val="333333"/>
              </a:solidFill>
            </a:endParaRPr>
          </a:p>
          <a:p>
            <a:pPr eaLnBrk="1" hangingPunct="1">
              <a:lnSpc>
                <a:spcPct val="90000"/>
              </a:lnSpc>
            </a:pPr>
            <a:r>
              <a:rPr lang="en-US" dirty="0" smtClean="0">
                <a:solidFill>
                  <a:srgbClr val="333333"/>
                </a:solidFill>
              </a:rPr>
              <a:t>Make a Grid</a:t>
            </a:r>
          </a:p>
          <a:p>
            <a:pPr eaLnBrk="1" hangingPunct="1">
              <a:lnSpc>
                <a:spcPct val="90000"/>
              </a:lnSpc>
            </a:pPr>
            <a:r>
              <a:rPr lang="en-US" dirty="0" smtClean="0">
                <a:solidFill>
                  <a:srgbClr val="333333"/>
                </a:solidFill>
              </a:rPr>
              <a:t>Form a group of four</a:t>
            </a:r>
          </a:p>
          <a:p>
            <a:pPr eaLnBrk="1" hangingPunct="1">
              <a:lnSpc>
                <a:spcPct val="90000"/>
              </a:lnSpc>
            </a:pPr>
            <a:r>
              <a:rPr lang="en-US" dirty="0" smtClean="0">
                <a:solidFill>
                  <a:srgbClr val="333333"/>
                </a:solidFill>
              </a:rPr>
              <a:t>Number off and assign 1, 2, 3, 4</a:t>
            </a:r>
          </a:p>
          <a:p>
            <a:pPr eaLnBrk="1" hangingPunct="1">
              <a:lnSpc>
                <a:spcPct val="90000"/>
              </a:lnSpc>
            </a:pPr>
            <a:r>
              <a:rPr lang="en-US" dirty="0" smtClean="0">
                <a:solidFill>
                  <a:srgbClr val="333333"/>
                </a:solidFill>
              </a:rPr>
              <a:t>Read assigned part and take notes</a:t>
            </a:r>
          </a:p>
          <a:p>
            <a:pPr eaLnBrk="1" hangingPunct="1">
              <a:lnSpc>
                <a:spcPct val="90000"/>
              </a:lnSpc>
            </a:pPr>
            <a:r>
              <a:rPr lang="en-US" dirty="0" smtClean="0">
                <a:solidFill>
                  <a:srgbClr val="333333"/>
                </a:solidFill>
              </a:rPr>
              <a:t>Add personal comments</a:t>
            </a:r>
          </a:p>
          <a:p>
            <a:pPr eaLnBrk="1" hangingPunct="1">
              <a:lnSpc>
                <a:spcPct val="90000"/>
              </a:lnSpc>
            </a:pPr>
            <a:r>
              <a:rPr lang="en-US" dirty="0" smtClean="0">
                <a:solidFill>
                  <a:srgbClr val="333333"/>
                </a:solidFill>
              </a:rPr>
              <a:t>Report findings to the group</a:t>
            </a:r>
          </a:p>
          <a:p>
            <a:pPr eaLnBrk="1" hangingPunct="1">
              <a:lnSpc>
                <a:spcPct val="90000"/>
              </a:lnSpc>
            </a:pPr>
            <a:r>
              <a:rPr lang="en-US" dirty="0" smtClean="0">
                <a:solidFill>
                  <a:srgbClr val="333333"/>
                </a:solidFill>
              </a:rPr>
              <a:t>Discuss and reflect</a:t>
            </a:r>
          </a:p>
          <a:p>
            <a:pPr eaLnBrk="1" hangingPunct="1">
              <a:lnSpc>
                <a:spcPct val="90000"/>
              </a:lnSpc>
              <a:buFontTx/>
              <a:buNone/>
            </a:pPr>
            <a:endParaRPr lang="en-US" sz="1400" dirty="0" smtClean="0">
              <a:solidFill>
                <a:srgbClr val="333333"/>
              </a:solidFill>
            </a:endParaRPr>
          </a:p>
          <a:p>
            <a:pPr eaLnBrk="1" hangingPunct="1">
              <a:lnSpc>
                <a:spcPct val="90000"/>
              </a:lnSpc>
              <a:buFontTx/>
              <a:buNone/>
            </a:pPr>
            <a:r>
              <a:rPr lang="en-US" sz="1400" dirty="0" smtClean="0">
                <a:solidFill>
                  <a:srgbClr val="333333"/>
                </a:solidFill>
              </a:rPr>
              <a:t>*Great DI strategy to use in your classrooms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8130"/>
                                        </p:tgtEl>
                                        <p:attrNameLst>
                                          <p:attrName>style.visibility</p:attrName>
                                        </p:attrNameLst>
                                      </p:cBhvr>
                                      <p:to>
                                        <p:strVal val="visible"/>
                                      </p:to>
                                    </p:set>
                                    <p:animEffect transition="in" filter="dissolve">
                                      <p:cBhvr>
                                        <p:cTn id="7" dur="500"/>
                                        <p:tgtEl>
                                          <p:spTgt spid="4813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8131">
                                            <p:txEl>
                                              <p:pRg st="1" end="1"/>
                                            </p:txEl>
                                          </p:spTgt>
                                        </p:tgtEl>
                                        <p:attrNameLst>
                                          <p:attrName>style.visibility</p:attrName>
                                        </p:attrNameLst>
                                      </p:cBhvr>
                                      <p:to>
                                        <p:strVal val="visible"/>
                                      </p:to>
                                    </p:set>
                                    <p:animEffect transition="in" filter="dissolve">
                                      <p:cBhvr>
                                        <p:cTn id="12" dur="500"/>
                                        <p:tgtEl>
                                          <p:spTgt spid="481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8131">
                                            <p:txEl>
                                              <p:pRg st="2" end="2"/>
                                            </p:txEl>
                                          </p:spTgt>
                                        </p:tgtEl>
                                        <p:attrNameLst>
                                          <p:attrName>style.visibility</p:attrName>
                                        </p:attrNameLst>
                                      </p:cBhvr>
                                      <p:to>
                                        <p:strVal val="visible"/>
                                      </p:to>
                                    </p:set>
                                    <p:animEffect transition="in" filter="dissolve">
                                      <p:cBhvr>
                                        <p:cTn id="17" dur="500"/>
                                        <p:tgtEl>
                                          <p:spTgt spid="481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8131">
                                            <p:txEl>
                                              <p:pRg st="3" end="3"/>
                                            </p:txEl>
                                          </p:spTgt>
                                        </p:tgtEl>
                                        <p:attrNameLst>
                                          <p:attrName>style.visibility</p:attrName>
                                        </p:attrNameLst>
                                      </p:cBhvr>
                                      <p:to>
                                        <p:strVal val="visible"/>
                                      </p:to>
                                    </p:set>
                                    <p:animEffect transition="in" filter="dissolve">
                                      <p:cBhvr>
                                        <p:cTn id="22" dur="500"/>
                                        <p:tgtEl>
                                          <p:spTgt spid="4813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8131">
                                            <p:txEl>
                                              <p:pRg st="4" end="4"/>
                                            </p:txEl>
                                          </p:spTgt>
                                        </p:tgtEl>
                                        <p:attrNameLst>
                                          <p:attrName>style.visibility</p:attrName>
                                        </p:attrNameLst>
                                      </p:cBhvr>
                                      <p:to>
                                        <p:strVal val="visible"/>
                                      </p:to>
                                    </p:set>
                                    <p:animEffect transition="in" filter="dissolve">
                                      <p:cBhvr>
                                        <p:cTn id="27" dur="500"/>
                                        <p:tgtEl>
                                          <p:spTgt spid="4813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8131">
                                            <p:txEl>
                                              <p:pRg st="5" end="5"/>
                                            </p:txEl>
                                          </p:spTgt>
                                        </p:tgtEl>
                                        <p:attrNameLst>
                                          <p:attrName>style.visibility</p:attrName>
                                        </p:attrNameLst>
                                      </p:cBhvr>
                                      <p:to>
                                        <p:strVal val="visible"/>
                                      </p:to>
                                    </p:set>
                                    <p:animEffect transition="in" filter="dissolve">
                                      <p:cBhvr>
                                        <p:cTn id="32" dur="500"/>
                                        <p:tgtEl>
                                          <p:spTgt spid="4813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8131">
                                            <p:txEl>
                                              <p:pRg st="6" end="6"/>
                                            </p:txEl>
                                          </p:spTgt>
                                        </p:tgtEl>
                                        <p:attrNameLst>
                                          <p:attrName>style.visibility</p:attrName>
                                        </p:attrNameLst>
                                      </p:cBhvr>
                                      <p:to>
                                        <p:strVal val="visible"/>
                                      </p:to>
                                    </p:set>
                                    <p:animEffect transition="in" filter="dissolve">
                                      <p:cBhvr>
                                        <p:cTn id="37" dur="500"/>
                                        <p:tgtEl>
                                          <p:spTgt spid="4813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48131">
                                            <p:txEl>
                                              <p:pRg st="7" end="7"/>
                                            </p:txEl>
                                          </p:spTgt>
                                        </p:tgtEl>
                                        <p:attrNameLst>
                                          <p:attrName>style.visibility</p:attrName>
                                        </p:attrNameLst>
                                      </p:cBhvr>
                                      <p:to>
                                        <p:strVal val="visible"/>
                                      </p:to>
                                    </p:set>
                                    <p:animEffect transition="in" filter="dissolve">
                                      <p:cBhvr>
                                        <p:cTn id="42" dur="500"/>
                                        <p:tgtEl>
                                          <p:spTgt spid="48131">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48131">
                                            <p:txEl>
                                              <p:pRg st="9" end="9"/>
                                            </p:txEl>
                                          </p:spTgt>
                                        </p:tgtEl>
                                        <p:attrNameLst>
                                          <p:attrName>style.visibility</p:attrName>
                                        </p:attrNameLst>
                                      </p:cBhvr>
                                      <p:to>
                                        <p:strVal val="visible"/>
                                      </p:to>
                                    </p:set>
                                    <p:animEffect transition="in" filter="dissolve">
                                      <p:cBhvr>
                                        <p:cTn id="47" dur="500"/>
                                        <p:tgtEl>
                                          <p:spTgt spid="4813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762000" y="4191000"/>
            <a:ext cx="7772400" cy="1431925"/>
          </a:xfrm>
        </p:spPr>
        <p:txBody>
          <a:bodyPr/>
          <a:lstStyle/>
          <a:p>
            <a:pPr eaLnBrk="1" hangingPunct="1"/>
            <a:r>
              <a:rPr lang="en-US" dirty="0" smtClean="0">
                <a:solidFill>
                  <a:srgbClr val="333333"/>
                </a:solidFill>
              </a:rPr>
              <a:t>15 minutes</a:t>
            </a:r>
          </a:p>
        </p:txBody>
      </p:sp>
      <p:sp>
        <p:nvSpPr>
          <p:cNvPr id="28675" name="WordArt 3"/>
          <p:cNvSpPr>
            <a:spLocks noChangeArrowheads="1" noChangeShapeType="1" noTextEdit="1"/>
          </p:cNvSpPr>
          <p:nvPr/>
        </p:nvSpPr>
        <p:spPr bwMode="auto">
          <a:xfrm>
            <a:off x="2057400" y="1447800"/>
            <a:ext cx="5638800" cy="2743200"/>
          </a:xfrm>
          <a:prstGeom prst="rect">
            <a:avLst/>
          </a:prstGeom>
        </p:spPr>
        <p:txBody>
          <a:bodyPr wrap="none" fromWordArt="1">
            <a:prstTxWarp prst="textDoubleWave1">
              <a:avLst>
                <a:gd name="adj1" fmla="val 6500"/>
                <a:gd name="adj2" fmla="val 0"/>
              </a:avLst>
            </a:prstTxWarp>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6000" b="1" kern="1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Impact"/>
              </a:rPr>
              <a:t>Break Time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990600" y="285750"/>
            <a:ext cx="7010400" cy="1006475"/>
          </a:xfrm>
        </p:spPr>
        <p:txBody>
          <a:bodyPr/>
          <a:lstStyle/>
          <a:p>
            <a:pPr eaLnBrk="1" hangingPunct="1"/>
            <a:r>
              <a:rPr lang="en-US" sz="4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Mapping a Route Toward DI</a:t>
            </a:r>
          </a:p>
        </p:txBody>
      </p:sp>
      <p:sp>
        <p:nvSpPr>
          <p:cNvPr id="58371" name="Rectangle 3"/>
          <p:cNvSpPr>
            <a:spLocks noGrp="1" noChangeArrowheads="1"/>
          </p:cNvSpPr>
          <p:nvPr>
            <p:ph type="body" sz="half" idx="2"/>
          </p:nvPr>
        </p:nvSpPr>
        <p:spPr>
          <a:xfrm>
            <a:off x="1287463" y="1684338"/>
            <a:ext cx="7172325" cy="4279900"/>
          </a:xfrm>
        </p:spPr>
        <p:txBody>
          <a:bodyPr/>
          <a:lstStyle/>
          <a:p>
            <a:pPr eaLnBrk="1" hangingPunct="1">
              <a:buFont typeface="Wingdings" pitchFamily="2" charset="2"/>
              <a:buNone/>
            </a:pPr>
            <a:r>
              <a:rPr lang="en-US" smtClean="0"/>
              <a:t>  </a:t>
            </a:r>
            <a:r>
              <a:rPr lang="en-US" smtClean="0">
                <a:solidFill>
                  <a:srgbClr val="333333"/>
                </a:solidFill>
              </a:rPr>
              <a:t>“Even though students may learn in many ways, the essential skills and content they learn can remain steady.  Students can take different roads to the same destination.”</a:t>
            </a:r>
          </a:p>
          <a:p>
            <a:pPr eaLnBrk="1" hangingPunct="1">
              <a:buFont typeface="Wingdings" pitchFamily="2" charset="2"/>
              <a:buNone/>
            </a:pPr>
            <a:endParaRPr lang="en-US" smtClean="0">
              <a:solidFill>
                <a:srgbClr val="333333"/>
              </a:solidFill>
            </a:endParaRPr>
          </a:p>
          <a:p>
            <a:pPr lvl="4" eaLnBrk="1" hangingPunct="1">
              <a:buFontTx/>
              <a:buNone/>
            </a:pPr>
            <a:r>
              <a:rPr lang="en-US" sz="2600" smtClean="0">
                <a:solidFill>
                  <a:srgbClr val="333333"/>
                </a:solidFill>
              </a:rPr>
              <a:t>		-Carol Ann Tomlinson</a:t>
            </a:r>
            <a:endParaRPr lang="en-US" sz="1700" smtClean="0">
              <a:solidFill>
                <a:srgbClr val="333333"/>
              </a:solidFill>
            </a:endParaRPr>
          </a:p>
        </p:txBody>
      </p:sp>
      <p:pic>
        <p:nvPicPr>
          <p:cNvPr id="29700" name="Picture 4" descr="PE03254_"/>
          <p:cNvPicPr>
            <a:picLocks noGrp="1" noChangeAspect="1" noChangeArrowheads="1"/>
          </p:cNvPicPr>
          <p:nvPr>
            <p:ph type="clipArt" sz="half" idx="1"/>
          </p:nvPr>
        </p:nvPicPr>
        <p:blipFill>
          <a:blip r:embed="rId3"/>
          <a:srcRect/>
          <a:stretch>
            <a:fillRect/>
          </a:stretch>
        </p:blipFill>
        <p:spPr>
          <a:xfrm>
            <a:off x="533400" y="4419600"/>
            <a:ext cx="2058988" cy="1973263"/>
          </a:xfr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58370"/>
                                        </p:tgtEl>
                                        <p:attrNameLst>
                                          <p:attrName>style.visibility</p:attrName>
                                        </p:attrNameLst>
                                      </p:cBhvr>
                                      <p:to>
                                        <p:strVal val="visible"/>
                                      </p:to>
                                    </p:set>
                                    <p:anim calcmode="lin" valueType="num">
                                      <p:cBhvr>
                                        <p:cTn id="7" dur="500" fill="hold"/>
                                        <p:tgtEl>
                                          <p:spTgt spid="58370"/>
                                        </p:tgtEl>
                                        <p:attrNameLst>
                                          <p:attrName>ppt_w</p:attrName>
                                        </p:attrNameLst>
                                      </p:cBhvr>
                                      <p:tavLst>
                                        <p:tav tm="0">
                                          <p:val>
                                            <p:fltVal val="0"/>
                                          </p:val>
                                        </p:tav>
                                        <p:tav tm="100000">
                                          <p:val>
                                            <p:strVal val="#ppt_w"/>
                                          </p:val>
                                        </p:tav>
                                      </p:tavLst>
                                    </p:anim>
                                    <p:anim calcmode="lin" valueType="num">
                                      <p:cBhvr>
                                        <p:cTn id="8" dur="500" fill="hold"/>
                                        <p:tgtEl>
                                          <p:spTgt spid="58370"/>
                                        </p:tgtEl>
                                        <p:attrNameLst>
                                          <p:attrName>ppt_h</p:attrName>
                                        </p:attrNameLst>
                                      </p:cBhvr>
                                      <p:tavLst>
                                        <p:tav tm="0">
                                          <p:val>
                                            <p:fltVal val="0"/>
                                          </p:val>
                                        </p:tav>
                                        <p:tav tm="100000">
                                          <p:val>
                                            <p:strVal val="#ppt_h"/>
                                          </p:val>
                                        </p:tav>
                                      </p:tavLst>
                                    </p:anim>
                                    <p:animEffect transition="in" filter="fade">
                                      <p:cBhvr>
                                        <p:cTn id="9" dur="500"/>
                                        <p:tgtEl>
                                          <p:spTgt spid="5837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8371">
                                            <p:txEl>
                                              <p:pRg st="0" end="0"/>
                                            </p:txEl>
                                          </p:spTgt>
                                        </p:tgtEl>
                                        <p:attrNameLst>
                                          <p:attrName>style.visibility</p:attrName>
                                        </p:attrNameLst>
                                      </p:cBhvr>
                                      <p:to>
                                        <p:strVal val="visible"/>
                                      </p:to>
                                    </p:set>
                                    <p:animEffect transition="in" filter="fade">
                                      <p:cBhvr>
                                        <p:cTn id="14" dur="1000">
                                          <p:stCondLst>
                                            <p:cond delay="0"/>
                                          </p:stCondLst>
                                        </p:cTn>
                                        <p:tgtEl>
                                          <p:spTgt spid="58371">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8371">
                                            <p:txEl>
                                              <p:pRg st="2" end="2"/>
                                            </p:txEl>
                                          </p:spTgt>
                                        </p:tgtEl>
                                        <p:attrNameLst>
                                          <p:attrName>style.visibility</p:attrName>
                                        </p:attrNameLst>
                                      </p:cBhvr>
                                      <p:to>
                                        <p:strVal val="visible"/>
                                      </p:to>
                                    </p:set>
                                    <p:animEffect transition="in" filter="fade">
                                      <p:cBhvr>
                                        <p:cTn id="17" dur="1000">
                                          <p:stCondLst>
                                            <p:cond delay="0"/>
                                          </p:stCondLst>
                                        </p:cTn>
                                        <p:tgtEl>
                                          <p:spTgt spid="583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304800" y="838200"/>
            <a:ext cx="8534400" cy="1922463"/>
          </a:xfrm>
          <a:prstGeom prst="rect">
            <a:avLst/>
          </a:prstGeom>
          <a:noFill/>
          <a:ln w="9525">
            <a:noFill/>
            <a:miter lim="800000"/>
            <a:headEnd/>
            <a:tailEnd/>
          </a:ln>
        </p:spPr>
        <p:txBody>
          <a:bodyPr>
            <a:spAutoFit/>
          </a:bodyPr>
          <a:lstStyle/>
          <a:p>
            <a:pPr algn="ctr" eaLnBrk="1" hangingPunct="1">
              <a:spcBef>
                <a:spcPct val="50000"/>
              </a:spcBef>
            </a:pPr>
            <a:r>
              <a:rPr lang="en-US" sz="4800" b="1">
                <a:solidFill>
                  <a:srgbClr val="000000"/>
                </a:solidFill>
                <a:latin typeface="Subway" pitchFamily="2" charset="0"/>
              </a:rPr>
              <a:t>WORKSHOP:  8:30-3:30</a:t>
            </a:r>
          </a:p>
          <a:p>
            <a:pPr algn="ctr" eaLnBrk="1" hangingPunct="1">
              <a:spcBef>
                <a:spcPct val="50000"/>
              </a:spcBef>
            </a:pPr>
            <a:r>
              <a:rPr lang="en-US" sz="4800" b="1">
                <a:solidFill>
                  <a:srgbClr val="000000"/>
                </a:solidFill>
                <a:latin typeface="Subway" pitchFamily="2" charset="0"/>
              </a:rPr>
              <a:t>LUNCH:  11:15-12:30</a:t>
            </a:r>
          </a:p>
        </p:txBody>
      </p:sp>
      <p:sp>
        <p:nvSpPr>
          <p:cNvPr id="20486" name="Text Box 6"/>
          <p:cNvSpPr txBox="1">
            <a:spLocks noChangeArrowheads="1"/>
          </p:cNvSpPr>
          <p:nvPr/>
        </p:nvSpPr>
        <p:spPr bwMode="auto">
          <a:xfrm>
            <a:off x="152400" y="2895600"/>
            <a:ext cx="8991600" cy="1922463"/>
          </a:xfrm>
          <a:prstGeom prst="rect">
            <a:avLst/>
          </a:prstGeom>
          <a:noFill/>
          <a:ln w="9525">
            <a:noFill/>
            <a:miter lim="800000"/>
            <a:headEnd/>
            <a:tailEnd/>
          </a:ln>
        </p:spPr>
        <p:txBody>
          <a:bodyPr>
            <a:spAutoFit/>
          </a:bodyPr>
          <a:lstStyle/>
          <a:p>
            <a:pPr algn="ctr" eaLnBrk="1" hangingPunct="1">
              <a:spcBef>
                <a:spcPct val="50000"/>
              </a:spcBef>
            </a:pPr>
            <a:r>
              <a:rPr lang="en-US" sz="4800" b="1">
                <a:solidFill>
                  <a:srgbClr val="000000"/>
                </a:solidFill>
                <a:latin typeface="Subway" pitchFamily="2" charset="0"/>
              </a:rPr>
              <a:t>A.M. BREAK ~ 9:45-10:00 </a:t>
            </a:r>
          </a:p>
          <a:p>
            <a:pPr algn="ctr" eaLnBrk="1" hangingPunct="1">
              <a:spcBef>
                <a:spcPct val="50000"/>
              </a:spcBef>
            </a:pPr>
            <a:r>
              <a:rPr lang="en-US" sz="4800" b="1">
                <a:solidFill>
                  <a:srgbClr val="000000"/>
                </a:solidFill>
                <a:latin typeface="Subway" pitchFamily="2" charset="0"/>
              </a:rPr>
              <a:t>P.M. BREAK   ~ 1:45-2:00</a:t>
            </a:r>
          </a:p>
        </p:txBody>
      </p:sp>
      <p:pic>
        <p:nvPicPr>
          <p:cNvPr id="8196" name="Picture 8" descr="clock"/>
          <p:cNvPicPr>
            <a:picLocks noChangeAspect="1" noChangeArrowheads="1"/>
          </p:cNvPicPr>
          <p:nvPr/>
        </p:nvPicPr>
        <p:blipFill>
          <a:blip r:embed="rId3"/>
          <a:srcRect/>
          <a:stretch>
            <a:fillRect/>
          </a:stretch>
        </p:blipFill>
        <p:spPr bwMode="auto">
          <a:xfrm>
            <a:off x="3048000" y="4876800"/>
            <a:ext cx="3419475" cy="1714500"/>
          </a:xfrm>
          <a:prstGeom prst="ellipse">
            <a:avLst/>
          </a:prstGeom>
          <a:ln w="190500" cap="rnd">
            <a:solidFill>
              <a:srgbClr val="C8C6BD"/>
            </a:solidFill>
            <a:prstDash val="solid"/>
          </a:ln>
          <a:effectLst>
            <a:outerShdw blurRad="127000" algn="bl" rotWithShape="0">
              <a:srgbClr val="000000"/>
            </a:outerShdw>
            <a:softEdge rad="31750"/>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1000" fill="hold"/>
                                        <p:tgtEl>
                                          <p:spTgt spid="20482"/>
                                        </p:tgtEl>
                                        <p:attrNameLst>
                                          <p:attrName>ppt_w</p:attrName>
                                        </p:attrNameLst>
                                      </p:cBhvr>
                                      <p:tavLst>
                                        <p:tav tm="0">
                                          <p:val>
                                            <p:fltVal val="0"/>
                                          </p:val>
                                        </p:tav>
                                        <p:tav tm="100000">
                                          <p:val>
                                            <p:strVal val="#ppt_w"/>
                                          </p:val>
                                        </p:tav>
                                      </p:tavLst>
                                    </p:anim>
                                    <p:anim calcmode="lin" valueType="num">
                                      <p:cBhvr>
                                        <p:cTn id="8" dur="1000" fill="hold"/>
                                        <p:tgtEl>
                                          <p:spTgt spid="20482"/>
                                        </p:tgtEl>
                                        <p:attrNameLst>
                                          <p:attrName>ppt_h</p:attrName>
                                        </p:attrNameLst>
                                      </p:cBhvr>
                                      <p:tavLst>
                                        <p:tav tm="0">
                                          <p:val>
                                            <p:fltVal val="0"/>
                                          </p:val>
                                        </p:tav>
                                        <p:tav tm="100000">
                                          <p:val>
                                            <p:strVal val="#ppt_h"/>
                                          </p:val>
                                        </p:tav>
                                      </p:tavLst>
                                    </p:anim>
                                    <p:anim calcmode="lin" valueType="num">
                                      <p:cBhvr>
                                        <p:cTn id="9" dur="1000" fill="hold"/>
                                        <p:tgtEl>
                                          <p:spTgt spid="2048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48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20486"/>
                                        </p:tgtEl>
                                        <p:attrNameLst>
                                          <p:attrName>style.visibility</p:attrName>
                                        </p:attrNameLst>
                                      </p:cBhvr>
                                      <p:to>
                                        <p:strVal val="visible"/>
                                      </p:to>
                                    </p:set>
                                    <p:anim calcmode="lin" valueType="num">
                                      <p:cBhvr>
                                        <p:cTn id="13" dur="1000" fill="hold"/>
                                        <p:tgtEl>
                                          <p:spTgt spid="20486"/>
                                        </p:tgtEl>
                                        <p:attrNameLst>
                                          <p:attrName>ppt_w</p:attrName>
                                        </p:attrNameLst>
                                      </p:cBhvr>
                                      <p:tavLst>
                                        <p:tav tm="0">
                                          <p:val>
                                            <p:fltVal val="0"/>
                                          </p:val>
                                        </p:tav>
                                        <p:tav tm="100000">
                                          <p:val>
                                            <p:strVal val="#ppt_w"/>
                                          </p:val>
                                        </p:tav>
                                      </p:tavLst>
                                    </p:anim>
                                    <p:anim calcmode="lin" valueType="num">
                                      <p:cBhvr>
                                        <p:cTn id="14" dur="1000" fill="hold"/>
                                        <p:tgtEl>
                                          <p:spTgt spid="20486"/>
                                        </p:tgtEl>
                                        <p:attrNameLst>
                                          <p:attrName>ppt_h</p:attrName>
                                        </p:attrNameLst>
                                      </p:cBhvr>
                                      <p:tavLst>
                                        <p:tav tm="0">
                                          <p:val>
                                            <p:fltVal val="0"/>
                                          </p:val>
                                        </p:tav>
                                        <p:tav tm="100000">
                                          <p:val>
                                            <p:strVal val="#ppt_h"/>
                                          </p:val>
                                        </p:tav>
                                      </p:tavLst>
                                    </p:anim>
                                    <p:anim calcmode="lin" valueType="num">
                                      <p:cBhvr>
                                        <p:cTn id="15" dur="1000" fill="hold"/>
                                        <p:tgtEl>
                                          <p:spTgt spid="2048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048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6"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z="5700" b="1" smtClean="0">
                <a:solidFill>
                  <a:srgbClr val="333333"/>
                </a:solidFill>
              </a:rPr>
              <a:t>THE DILEMMA!</a:t>
            </a:r>
          </a:p>
        </p:txBody>
      </p:sp>
      <p:sp>
        <p:nvSpPr>
          <p:cNvPr id="30723" name="Rectangle 3"/>
          <p:cNvSpPr>
            <a:spLocks noGrp="1" noChangeArrowheads="1"/>
          </p:cNvSpPr>
          <p:nvPr>
            <p:ph type="body" sz="half" idx="1"/>
          </p:nvPr>
        </p:nvSpPr>
        <p:spPr>
          <a:xfrm>
            <a:off x="381000" y="1905000"/>
            <a:ext cx="4032250" cy="4525963"/>
          </a:xfrm>
        </p:spPr>
        <p:txBody>
          <a:bodyPr/>
          <a:lstStyle/>
          <a:p>
            <a:pPr algn="ctr" eaLnBrk="1" hangingPunct="1">
              <a:buFontTx/>
              <a:buNone/>
            </a:pPr>
            <a:r>
              <a:rPr lang="en-US" sz="4400" smtClean="0">
                <a:solidFill>
                  <a:srgbClr val="333333"/>
                </a:solidFill>
              </a:rPr>
              <a:t>How does a teacher</a:t>
            </a:r>
          </a:p>
          <a:p>
            <a:pPr algn="ctr" eaLnBrk="1" hangingPunct="1">
              <a:buFontTx/>
              <a:buNone/>
            </a:pPr>
            <a:r>
              <a:rPr lang="en-US" sz="4400" smtClean="0">
                <a:solidFill>
                  <a:srgbClr val="333333"/>
                </a:solidFill>
              </a:rPr>
              <a:t> reach the needs of </a:t>
            </a:r>
          </a:p>
          <a:p>
            <a:pPr algn="ctr" eaLnBrk="1" hangingPunct="1">
              <a:buFontTx/>
              <a:buNone/>
            </a:pPr>
            <a:r>
              <a:rPr lang="en-US" sz="4400" smtClean="0">
                <a:solidFill>
                  <a:srgbClr val="333333"/>
                </a:solidFill>
              </a:rPr>
              <a:t>every student?</a:t>
            </a:r>
          </a:p>
        </p:txBody>
      </p:sp>
      <p:pic>
        <p:nvPicPr>
          <p:cNvPr id="30724" name="Picture 4" descr="thinkinghat"/>
          <p:cNvPicPr>
            <a:picLocks noGrp="1" noChangeAspect="1" noChangeArrowheads="1" noCrop="1"/>
          </p:cNvPicPr>
          <p:nvPr>
            <p:ph sz="half" idx="2"/>
          </p:nvPr>
        </p:nvPicPr>
        <p:blipFill>
          <a:blip r:embed="rId3"/>
          <a:srcRect/>
          <a:stretch>
            <a:fillRect/>
          </a:stretch>
        </p:blipFill>
        <p:spPr>
          <a:xfrm>
            <a:off x="4724400" y="1600200"/>
            <a:ext cx="3581400" cy="44164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endParaRPr lang="en-US" sz="1400" i="1">
              <a:latin typeface="Arial" charset="0"/>
            </a:endParaRPr>
          </a:p>
        </p:txBody>
      </p:sp>
      <p:sp>
        <p:nvSpPr>
          <p:cNvPr id="62467" name="Rectangle 2"/>
          <p:cNvSpPr>
            <a:spLocks noGrp="1" noChangeArrowheads="1"/>
          </p:cNvSpPr>
          <p:nvPr>
            <p:ph type="title" idx="4294967295"/>
          </p:nvPr>
        </p:nvSpPr>
        <p:spPr/>
        <p:txBody>
          <a:bodyPr/>
          <a:lstStyle/>
          <a:p>
            <a:pPr eaLnBrk="1" hangingPunct="1"/>
            <a:r>
              <a:rPr lang="en-US" sz="4100" b="1" smtClean="0"/>
              <a:t>Students Learn in a Variety of Ways</a:t>
            </a:r>
          </a:p>
        </p:txBody>
      </p:sp>
      <p:sp>
        <p:nvSpPr>
          <p:cNvPr id="62468" name="Rectangle 3"/>
          <p:cNvSpPr>
            <a:spLocks noGrp="1" noChangeArrowheads="1"/>
          </p:cNvSpPr>
          <p:nvPr>
            <p:ph type="body" idx="4294967295"/>
          </p:nvPr>
        </p:nvSpPr>
        <p:spPr>
          <a:xfrm>
            <a:off x="609600" y="1828800"/>
            <a:ext cx="7772400" cy="4530725"/>
          </a:xfrm>
        </p:spPr>
        <p:txBody>
          <a:bodyPr/>
          <a:lstStyle/>
          <a:p>
            <a:pPr eaLnBrk="1" hangingPunct="1"/>
            <a:r>
              <a:rPr lang="en-US" sz="4400" smtClean="0"/>
              <a:t>Learning is based on a person’s</a:t>
            </a:r>
            <a:r>
              <a:rPr lang="en-US" sz="4800" smtClean="0"/>
              <a:t> </a:t>
            </a:r>
          </a:p>
          <a:p>
            <a:pPr lvl="4" eaLnBrk="1" hangingPunct="1">
              <a:buFontTx/>
              <a:buNone/>
            </a:pPr>
            <a:endParaRPr lang="en-US" sz="3600" smtClean="0"/>
          </a:p>
          <a:p>
            <a:pPr lvl="2" eaLnBrk="1" hangingPunct="1"/>
            <a:r>
              <a:rPr lang="en-US" sz="3900" smtClean="0"/>
              <a:t>Preferred Learning Style</a:t>
            </a:r>
          </a:p>
          <a:p>
            <a:pPr lvl="2" eaLnBrk="1" hangingPunct="1"/>
            <a:r>
              <a:rPr lang="en-US" sz="3900" smtClean="0"/>
              <a:t>Experiences</a:t>
            </a:r>
          </a:p>
          <a:p>
            <a:pPr lvl="2" eaLnBrk="1" hangingPunct="1"/>
            <a:r>
              <a:rPr lang="en-US" sz="3900" smtClean="0"/>
              <a:t>Interests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62467"/>
                                        </p:tgtEl>
                                        <p:attrNameLst>
                                          <p:attrName>style.visibility</p:attrName>
                                        </p:attrNameLst>
                                      </p:cBhvr>
                                      <p:to>
                                        <p:strVal val="visible"/>
                                      </p:to>
                                    </p:set>
                                    <p:anim calcmode="lin" valueType="num">
                                      <p:cBhvr>
                                        <p:cTn id="7" dur="500" fill="hold"/>
                                        <p:tgtEl>
                                          <p:spTgt spid="62467"/>
                                        </p:tgtEl>
                                        <p:attrNameLst>
                                          <p:attrName>ppt_w</p:attrName>
                                        </p:attrNameLst>
                                      </p:cBhvr>
                                      <p:tavLst>
                                        <p:tav tm="0">
                                          <p:val>
                                            <p:fltVal val="0"/>
                                          </p:val>
                                        </p:tav>
                                        <p:tav tm="100000">
                                          <p:val>
                                            <p:strVal val="#ppt_w"/>
                                          </p:val>
                                        </p:tav>
                                      </p:tavLst>
                                    </p:anim>
                                    <p:anim calcmode="lin" valueType="num">
                                      <p:cBhvr>
                                        <p:cTn id="8" dur="500" fill="hold"/>
                                        <p:tgtEl>
                                          <p:spTgt spid="62467"/>
                                        </p:tgtEl>
                                        <p:attrNameLst>
                                          <p:attrName>ppt_h</p:attrName>
                                        </p:attrNameLst>
                                      </p:cBhvr>
                                      <p:tavLst>
                                        <p:tav tm="0">
                                          <p:val>
                                            <p:fltVal val="0"/>
                                          </p:val>
                                        </p:tav>
                                        <p:tav tm="100000">
                                          <p:val>
                                            <p:strVal val="#ppt_h"/>
                                          </p:val>
                                        </p:tav>
                                      </p:tavLst>
                                    </p:anim>
                                    <p:animEffect transition="in" filter="fade">
                                      <p:cBhvr>
                                        <p:cTn id="9" dur="500"/>
                                        <p:tgtEl>
                                          <p:spTgt spid="62467"/>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2468">
                                            <p:txEl>
                                              <p:pRg st="0" end="0"/>
                                            </p:txEl>
                                          </p:spTgt>
                                        </p:tgtEl>
                                        <p:attrNameLst>
                                          <p:attrName>style.visibility</p:attrName>
                                        </p:attrNameLst>
                                      </p:cBhvr>
                                      <p:to>
                                        <p:strVal val="visible"/>
                                      </p:to>
                                    </p:set>
                                    <p:animEffect transition="in" filter="fade">
                                      <p:cBhvr>
                                        <p:cTn id="14" dur="1000">
                                          <p:stCondLst>
                                            <p:cond delay="0"/>
                                          </p:stCondLst>
                                        </p:cTn>
                                        <p:tgtEl>
                                          <p:spTgt spid="62468">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2468">
                                            <p:txEl>
                                              <p:pRg st="2" end="2"/>
                                            </p:txEl>
                                          </p:spTgt>
                                        </p:tgtEl>
                                        <p:attrNameLst>
                                          <p:attrName>style.visibility</p:attrName>
                                        </p:attrNameLst>
                                      </p:cBhvr>
                                      <p:to>
                                        <p:strVal val="visible"/>
                                      </p:to>
                                    </p:set>
                                    <p:animEffect transition="in" filter="fade">
                                      <p:cBhvr>
                                        <p:cTn id="17" dur="1000">
                                          <p:stCondLst>
                                            <p:cond delay="0"/>
                                          </p:stCondLst>
                                        </p:cTn>
                                        <p:tgtEl>
                                          <p:spTgt spid="62468">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2468">
                                            <p:txEl>
                                              <p:pRg st="3" end="3"/>
                                            </p:txEl>
                                          </p:spTgt>
                                        </p:tgtEl>
                                        <p:attrNameLst>
                                          <p:attrName>style.visibility</p:attrName>
                                        </p:attrNameLst>
                                      </p:cBhvr>
                                      <p:to>
                                        <p:strVal val="visible"/>
                                      </p:to>
                                    </p:set>
                                    <p:animEffect transition="in" filter="fade">
                                      <p:cBhvr>
                                        <p:cTn id="20" dur="1000">
                                          <p:stCondLst>
                                            <p:cond delay="0"/>
                                          </p:stCondLst>
                                        </p:cTn>
                                        <p:tgtEl>
                                          <p:spTgt spid="62468">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2468">
                                            <p:txEl>
                                              <p:pRg st="4" end="4"/>
                                            </p:txEl>
                                          </p:spTgt>
                                        </p:tgtEl>
                                        <p:attrNameLst>
                                          <p:attrName>style.visibility</p:attrName>
                                        </p:attrNameLst>
                                      </p:cBhvr>
                                      <p:to>
                                        <p:strVal val="visible"/>
                                      </p:to>
                                    </p:set>
                                    <p:animEffect transition="in" filter="fade">
                                      <p:cBhvr>
                                        <p:cTn id="23" dur="1000">
                                          <p:stCondLst>
                                            <p:cond delay="0"/>
                                          </p:stCondLst>
                                        </p:cTn>
                                        <p:tgtEl>
                                          <p:spTgt spid="6246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p:bldP spid="62468"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Does one size really fit all?</a:t>
            </a:r>
          </a:p>
        </p:txBody>
      </p:sp>
      <p:sp>
        <p:nvSpPr>
          <p:cNvPr id="32771" name="Rectangle 3"/>
          <p:cNvSpPr>
            <a:spLocks noGrp="1" noChangeArrowheads="1"/>
          </p:cNvSpPr>
          <p:nvPr>
            <p:ph type="body" idx="1"/>
          </p:nvPr>
        </p:nvSpPr>
        <p:spPr/>
        <p:txBody>
          <a:bodyPr/>
          <a:lstStyle/>
          <a:p>
            <a:pPr algn="ctr" eaLnBrk="1" hangingPunct="1"/>
            <a:r>
              <a:rPr lang="en-US" smtClean="0">
                <a:hlinkClick r:id="rId3"/>
              </a:rPr>
              <a:t>Differentiated Instruction</a:t>
            </a:r>
            <a:endParaRPr lang="en-US" smtClean="0"/>
          </a:p>
        </p:txBody>
      </p:sp>
      <p:pic>
        <p:nvPicPr>
          <p:cNvPr id="32772" name="Picture 4" descr="one size"/>
          <p:cNvPicPr>
            <a:picLocks noChangeAspect="1" noChangeArrowheads="1"/>
          </p:cNvPicPr>
          <p:nvPr/>
        </p:nvPicPr>
        <p:blipFill>
          <a:blip r:embed="rId4"/>
          <a:srcRect/>
          <a:stretch>
            <a:fillRect/>
          </a:stretch>
        </p:blipFill>
        <p:spPr bwMode="auto">
          <a:xfrm>
            <a:off x="2895600" y="3048000"/>
            <a:ext cx="3352800" cy="3276600"/>
          </a:xfrm>
          <a:prstGeom prst="rect">
            <a:avLst/>
          </a:prstGeom>
          <a:noFill/>
          <a:ln w="9525">
            <a:noFill/>
            <a:miter lim="800000"/>
            <a:headEnd/>
            <a:tailEnd/>
          </a:ln>
        </p:spPr>
      </p:pic>
      <p:sp>
        <p:nvSpPr>
          <p:cNvPr id="64517" name="Rectangle 5"/>
          <p:cNvSpPr>
            <a:spLocks noChangeArrowheads="1"/>
          </p:cNvSpPr>
          <p:nvPr/>
        </p:nvSpPr>
        <p:spPr bwMode="auto">
          <a:xfrm>
            <a:off x="3944938" y="1616075"/>
            <a:ext cx="403225" cy="579438"/>
          </a:xfrm>
          <a:prstGeom prst="rect">
            <a:avLst/>
          </a:prstGeom>
          <a:noFill/>
          <a:ln w="9525">
            <a:noFill/>
            <a:miter lim="800000"/>
            <a:headEnd/>
            <a:tailEnd/>
          </a:ln>
          <a:effectLst/>
        </p:spPr>
        <p:txBody>
          <a:bodyPr wrap="none">
            <a:spAutoFit/>
          </a:bodyPr>
          <a:lstStyle/>
          <a:p>
            <a:pPr eaLnBrk="1" hangingPunct="1">
              <a:spcBef>
                <a:spcPct val="20000"/>
              </a:spcBef>
              <a:buClr>
                <a:schemeClr val="tx1"/>
              </a:buClr>
              <a:buSzPct val="120000"/>
              <a:buFontTx/>
              <a:buChar char="•"/>
              <a:defRPr/>
            </a:pPr>
            <a:endParaRPr lang="en-US" sz="3200">
              <a:effectLst>
                <a:outerShdw blurRad="38100" dist="38100" dir="2700000" algn="tl">
                  <a:srgbClr val="C0C0C0"/>
                </a:outerShdw>
              </a:effectLst>
              <a:latin typeface="Tahoma"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z="4500" smtClean="0"/>
              <a:t>Learning Styles</a:t>
            </a:r>
          </a:p>
        </p:txBody>
      </p:sp>
      <p:sp>
        <p:nvSpPr>
          <p:cNvPr id="33795" name="Rectangle 3"/>
          <p:cNvSpPr>
            <a:spLocks noGrp="1" noChangeArrowheads="1"/>
          </p:cNvSpPr>
          <p:nvPr>
            <p:ph type="body" idx="1"/>
          </p:nvPr>
        </p:nvSpPr>
        <p:spPr/>
        <p:txBody>
          <a:bodyPr/>
          <a:lstStyle/>
          <a:p>
            <a:pPr eaLnBrk="1" hangingPunct="1"/>
            <a:r>
              <a:rPr lang="en-US" sz="4000" dirty="0" smtClean="0"/>
              <a:t>Do you know your own teaching/learning style? </a:t>
            </a:r>
            <a:endParaRPr lang="en-US" sz="4000" i="1" dirty="0" smtClean="0"/>
          </a:p>
          <a:p>
            <a:pPr eaLnBrk="1" hangingPunct="1"/>
            <a:r>
              <a:rPr lang="en-US" sz="4000" dirty="0" smtClean="0"/>
              <a:t>Do you plan learning experiences that address different learning styles?</a:t>
            </a:r>
          </a:p>
          <a:p>
            <a:pPr eaLnBrk="1" hangingPunct="1"/>
            <a:r>
              <a:rPr lang="en-US" sz="4000" dirty="0" smtClean="0"/>
              <a:t>Are a wide variety of activities available for students?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reeform 2"/>
          <p:cNvSpPr>
            <a:spLocks/>
          </p:cNvSpPr>
          <p:nvPr/>
        </p:nvSpPr>
        <p:spPr bwMode="auto">
          <a:xfrm>
            <a:off x="2484438" y="3768725"/>
            <a:ext cx="1816100" cy="2133600"/>
          </a:xfrm>
          <a:custGeom>
            <a:avLst/>
            <a:gdLst>
              <a:gd name="T0" fmla="*/ 1651000 w 1144"/>
              <a:gd name="T1" fmla="*/ 0 h 1344"/>
              <a:gd name="T2" fmla="*/ 660400 w 1144"/>
              <a:gd name="T3" fmla="*/ 2133600 h 1344"/>
              <a:gd name="T4" fmla="*/ 800100 w 1144"/>
              <a:gd name="T5" fmla="*/ 2032000 h 1344"/>
              <a:gd name="T6" fmla="*/ 774700 w 1144"/>
              <a:gd name="T7" fmla="*/ 1993900 h 1344"/>
              <a:gd name="T8" fmla="*/ 736600 w 1144"/>
              <a:gd name="T9" fmla="*/ 1943100 h 1344"/>
              <a:gd name="T10" fmla="*/ 698500 w 1144"/>
              <a:gd name="T11" fmla="*/ 1905000 h 1344"/>
              <a:gd name="T12" fmla="*/ 685800 w 1144"/>
              <a:gd name="T13" fmla="*/ 1841500 h 1344"/>
              <a:gd name="T14" fmla="*/ 698500 w 1144"/>
              <a:gd name="T15" fmla="*/ 1790700 h 1344"/>
              <a:gd name="T16" fmla="*/ 723900 w 1144"/>
              <a:gd name="T17" fmla="*/ 1727200 h 1344"/>
              <a:gd name="T18" fmla="*/ 774700 w 1144"/>
              <a:gd name="T19" fmla="*/ 1689100 h 1344"/>
              <a:gd name="T20" fmla="*/ 850900 w 1144"/>
              <a:gd name="T21" fmla="*/ 1663700 h 1344"/>
              <a:gd name="T22" fmla="*/ 901700 w 1144"/>
              <a:gd name="T23" fmla="*/ 1638300 h 1344"/>
              <a:gd name="T24" fmla="*/ 965200 w 1144"/>
              <a:gd name="T25" fmla="*/ 1651000 h 1344"/>
              <a:gd name="T26" fmla="*/ 1016000 w 1144"/>
              <a:gd name="T27" fmla="*/ 1676400 h 1344"/>
              <a:gd name="T28" fmla="*/ 1054100 w 1144"/>
              <a:gd name="T29" fmla="*/ 1714500 h 1344"/>
              <a:gd name="T30" fmla="*/ 1079500 w 1144"/>
              <a:gd name="T31" fmla="*/ 1765300 h 1344"/>
              <a:gd name="T32" fmla="*/ 1079500 w 1144"/>
              <a:gd name="T33" fmla="*/ 1816100 h 1344"/>
              <a:gd name="T34" fmla="*/ 1092200 w 1144"/>
              <a:gd name="T35" fmla="*/ 1866900 h 1344"/>
              <a:gd name="T36" fmla="*/ 1117600 w 1144"/>
              <a:gd name="T37" fmla="*/ 1905000 h 1344"/>
              <a:gd name="T38" fmla="*/ 1371600 w 1144"/>
              <a:gd name="T39" fmla="*/ 1727200 h 1344"/>
              <a:gd name="T40" fmla="*/ 1346200 w 1144"/>
              <a:gd name="T41" fmla="*/ 1663700 h 1344"/>
              <a:gd name="T42" fmla="*/ 1333500 w 1144"/>
              <a:gd name="T43" fmla="*/ 1612900 h 1344"/>
              <a:gd name="T44" fmla="*/ 1320800 w 1144"/>
              <a:gd name="T45" fmla="*/ 1562100 h 1344"/>
              <a:gd name="T46" fmla="*/ 1333500 w 1144"/>
              <a:gd name="T47" fmla="*/ 1524000 h 1344"/>
              <a:gd name="T48" fmla="*/ 1358900 w 1144"/>
              <a:gd name="T49" fmla="*/ 1485900 h 1344"/>
              <a:gd name="T50" fmla="*/ 1397000 w 1144"/>
              <a:gd name="T51" fmla="*/ 1473200 h 1344"/>
              <a:gd name="T52" fmla="*/ 1435100 w 1144"/>
              <a:gd name="T53" fmla="*/ 1447800 h 1344"/>
              <a:gd name="T54" fmla="*/ 1485900 w 1144"/>
              <a:gd name="T55" fmla="*/ 1435100 h 1344"/>
              <a:gd name="T56" fmla="*/ 1536700 w 1144"/>
              <a:gd name="T57" fmla="*/ 1409700 h 1344"/>
              <a:gd name="T58" fmla="*/ 1587500 w 1144"/>
              <a:gd name="T59" fmla="*/ 1371600 h 1344"/>
              <a:gd name="T60" fmla="*/ 1625600 w 1144"/>
              <a:gd name="T61" fmla="*/ 1333500 h 1344"/>
              <a:gd name="T62" fmla="*/ 1638300 w 1144"/>
              <a:gd name="T63" fmla="*/ 1295400 h 1344"/>
              <a:gd name="T64" fmla="*/ 1638300 w 1144"/>
              <a:gd name="T65" fmla="*/ 1244600 h 1344"/>
              <a:gd name="T66" fmla="*/ 1625600 w 1144"/>
              <a:gd name="T67" fmla="*/ 1206500 h 1344"/>
              <a:gd name="T68" fmla="*/ 1600200 w 1144"/>
              <a:gd name="T69" fmla="*/ 1155700 h 1344"/>
              <a:gd name="T70" fmla="*/ 1587500 w 1144"/>
              <a:gd name="T71" fmla="*/ 1117600 h 1344"/>
              <a:gd name="T72" fmla="*/ 1587500 w 1144"/>
              <a:gd name="T73" fmla="*/ 1066800 h 1344"/>
              <a:gd name="T74" fmla="*/ 1625600 w 1144"/>
              <a:gd name="T75" fmla="*/ 1028700 h 1344"/>
              <a:gd name="T76" fmla="*/ 1663700 w 1144"/>
              <a:gd name="T77" fmla="*/ 990600 h 1344"/>
              <a:gd name="T78" fmla="*/ 1714500 w 1144"/>
              <a:gd name="T79" fmla="*/ 965200 h 1344"/>
              <a:gd name="T80" fmla="*/ 1752600 w 1144"/>
              <a:gd name="T81" fmla="*/ 927100 h 1344"/>
              <a:gd name="T82" fmla="*/ 1778000 w 1144"/>
              <a:gd name="T83" fmla="*/ 889000 h 1344"/>
              <a:gd name="T84" fmla="*/ 1803400 w 1144"/>
              <a:gd name="T85" fmla="*/ 850900 h 1344"/>
              <a:gd name="T86" fmla="*/ 1803400 w 1144"/>
              <a:gd name="T87" fmla="*/ 800100 h 1344"/>
              <a:gd name="T88" fmla="*/ 1803400 w 1144"/>
              <a:gd name="T89" fmla="*/ 749300 h 1344"/>
              <a:gd name="T90" fmla="*/ 1778000 w 1144"/>
              <a:gd name="T91" fmla="*/ 711200 h 1344"/>
              <a:gd name="T92" fmla="*/ 1727200 w 1144"/>
              <a:gd name="T93" fmla="*/ 660400 h 1344"/>
              <a:gd name="T94" fmla="*/ 1701800 w 1144"/>
              <a:gd name="T95" fmla="*/ 622300 h 1344"/>
              <a:gd name="T96" fmla="*/ 1676400 w 1144"/>
              <a:gd name="T97" fmla="*/ 571500 h 1344"/>
              <a:gd name="T98" fmla="*/ 1676400 w 1144"/>
              <a:gd name="T99" fmla="*/ 520700 h 1344"/>
              <a:gd name="T100" fmla="*/ 1676400 w 1144"/>
              <a:gd name="T101" fmla="*/ 469900 h 1344"/>
              <a:gd name="T102" fmla="*/ 1701800 w 1144"/>
              <a:gd name="T103" fmla="*/ 419100 h 1344"/>
              <a:gd name="T104" fmla="*/ 1727200 w 1144"/>
              <a:gd name="T105" fmla="*/ 381000 h 1344"/>
              <a:gd name="T106" fmla="*/ 1765300 w 1144"/>
              <a:gd name="T107" fmla="*/ 355600 h 1344"/>
              <a:gd name="T108" fmla="*/ 1816100 w 1144"/>
              <a:gd name="T109" fmla="*/ 330200 h 134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44"/>
              <a:gd name="T166" fmla="*/ 0 h 1344"/>
              <a:gd name="T167" fmla="*/ 1144 w 1144"/>
              <a:gd name="T168" fmla="*/ 1344 h 134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44" h="1344">
                <a:moveTo>
                  <a:pt x="1144" y="208"/>
                </a:moveTo>
                <a:lnTo>
                  <a:pt x="1040" y="0"/>
                </a:lnTo>
                <a:lnTo>
                  <a:pt x="0" y="504"/>
                </a:lnTo>
                <a:lnTo>
                  <a:pt x="416" y="1344"/>
                </a:lnTo>
                <a:lnTo>
                  <a:pt x="512" y="1304"/>
                </a:lnTo>
                <a:lnTo>
                  <a:pt x="504" y="1280"/>
                </a:lnTo>
                <a:lnTo>
                  <a:pt x="496" y="1272"/>
                </a:lnTo>
                <a:lnTo>
                  <a:pt x="488" y="1256"/>
                </a:lnTo>
                <a:lnTo>
                  <a:pt x="472" y="1240"/>
                </a:lnTo>
                <a:lnTo>
                  <a:pt x="464" y="1224"/>
                </a:lnTo>
                <a:lnTo>
                  <a:pt x="448" y="1208"/>
                </a:lnTo>
                <a:lnTo>
                  <a:pt x="440" y="1200"/>
                </a:lnTo>
                <a:lnTo>
                  <a:pt x="440" y="1176"/>
                </a:lnTo>
                <a:lnTo>
                  <a:pt x="432" y="1160"/>
                </a:lnTo>
                <a:lnTo>
                  <a:pt x="440" y="1144"/>
                </a:lnTo>
                <a:lnTo>
                  <a:pt x="440" y="1128"/>
                </a:lnTo>
                <a:lnTo>
                  <a:pt x="448" y="1104"/>
                </a:lnTo>
                <a:lnTo>
                  <a:pt x="456" y="1088"/>
                </a:lnTo>
                <a:lnTo>
                  <a:pt x="472" y="1080"/>
                </a:lnTo>
                <a:lnTo>
                  <a:pt x="488" y="1064"/>
                </a:lnTo>
                <a:lnTo>
                  <a:pt x="504" y="1056"/>
                </a:lnTo>
                <a:lnTo>
                  <a:pt x="536" y="1048"/>
                </a:lnTo>
                <a:lnTo>
                  <a:pt x="552" y="1040"/>
                </a:lnTo>
                <a:lnTo>
                  <a:pt x="568" y="1032"/>
                </a:lnTo>
                <a:lnTo>
                  <a:pt x="584" y="1040"/>
                </a:lnTo>
                <a:lnTo>
                  <a:pt x="608" y="1040"/>
                </a:lnTo>
                <a:lnTo>
                  <a:pt x="624" y="1048"/>
                </a:lnTo>
                <a:lnTo>
                  <a:pt x="640" y="1056"/>
                </a:lnTo>
                <a:lnTo>
                  <a:pt x="656" y="1072"/>
                </a:lnTo>
                <a:lnTo>
                  <a:pt x="664" y="1080"/>
                </a:lnTo>
                <a:lnTo>
                  <a:pt x="672" y="1096"/>
                </a:lnTo>
                <a:lnTo>
                  <a:pt x="680" y="1112"/>
                </a:lnTo>
                <a:lnTo>
                  <a:pt x="680" y="1128"/>
                </a:lnTo>
                <a:lnTo>
                  <a:pt x="680" y="1144"/>
                </a:lnTo>
                <a:lnTo>
                  <a:pt x="688" y="1160"/>
                </a:lnTo>
                <a:lnTo>
                  <a:pt x="688" y="1176"/>
                </a:lnTo>
                <a:lnTo>
                  <a:pt x="696" y="1192"/>
                </a:lnTo>
                <a:lnTo>
                  <a:pt x="704" y="1200"/>
                </a:lnTo>
                <a:lnTo>
                  <a:pt x="880" y="1120"/>
                </a:lnTo>
                <a:lnTo>
                  <a:pt x="864" y="1088"/>
                </a:lnTo>
                <a:lnTo>
                  <a:pt x="856" y="1064"/>
                </a:lnTo>
                <a:lnTo>
                  <a:pt x="848" y="1048"/>
                </a:lnTo>
                <a:lnTo>
                  <a:pt x="840" y="1032"/>
                </a:lnTo>
                <a:lnTo>
                  <a:pt x="840" y="1016"/>
                </a:lnTo>
                <a:lnTo>
                  <a:pt x="832" y="1000"/>
                </a:lnTo>
                <a:lnTo>
                  <a:pt x="832" y="984"/>
                </a:lnTo>
                <a:lnTo>
                  <a:pt x="832" y="976"/>
                </a:lnTo>
                <a:lnTo>
                  <a:pt x="840" y="960"/>
                </a:lnTo>
                <a:lnTo>
                  <a:pt x="848" y="944"/>
                </a:lnTo>
                <a:lnTo>
                  <a:pt x="856" y="936"/>
                </a:lnTo>
                <a:lnTo>
                  <a:pt x="864" y="928"/>
                </a:lnTo>
                <a:lnTo>
                  <a:pt x="880" y="928"/>
                </a:lnTo>
                <a:lnTo>
                  <a:pt x="896" y="920"/>
                </a:lnTo>
                <a:lnTo>
                  <a:pt x="904" y="912"/>
                </a:lnTo>
                <a:lnTo>
                  <a:pt x="920" y="904"/>
                </a:lnTo>
                <a:lnTo>
                  <a:pt x="936" y="904"/>
                </a:lnTo>
                <a:lnTo>
                  <a:pt x="952" y="896"/>
                </a:lnTo>
                <a:lnTo>
                  <a:pt x="968" y="888"/>
                </a:lnTo>
                <a:lnTo>
                  <a:pt x="984" y="880"/>
                </a:lnTo>
                <a:lnTo>
                  <a:pt x="1000" y="864"/>
                </a:lnTo>
                <a:lnTo>
                  <a:pt x="1016" y="856"/>
                </a:lnTo>
                <a:lnTo>
                  <a:pt x="1024" y="840"/>
                </a:lnTo>
                <a:lnTo>
                  <a:pt x="1032" y="832"/>
                </a:lnTo>
                <a:lnTo>
                  <a:pt x="1032" y="816"/>
                </a:lnTo>
                <a:lnTo>
                  <a:pt x="1032" y="800"/>
                </a:lnTo>
                <a:lnTo>
                  <a:pt x="1032" y="784"/>
                </a:lnTo>
                <a:lnTo>
                  <a:pt x="1032" y="768"/>
                </a:lnTo>
                <a:lnTo>
                  <a:pt x="1024" y="760"/>
                </a:lnTo>
                <a:lnTo>
                  <a:pt x="1016" y="744"/>
                </a:lnTo>
                <a:lnTo>
                  <a:pt x="1008" y="728"/>
                </a:lnTo>
                <a:lnTo>
                  <a:pt x="1000" y="712"/>
                </a:lnTo>
                <a:lnTo>
                  <a:pt x="1000" y="704"/>
                </a:lnTo>
                <a:lnTo>
                  <a:pt x="1000" y="688"/>
                </a:lnTo>
                <a:lnTo>
                  <a:pt x="1000" y="672"/>
                </a:lnTo>
                <a:lnTo>
                  <a:pt x="1008" y="664"/>
                </a:lnTo>
                <a:lnTo>
                  <a:pt x="1024" y="648"/>
                </a:lnTo>
                <a:lnTo>
                  <a:pt x="1032" y="640"/>
                </a:lnTo>
                <a:lnTo>
                  <a:pt x="1048" y="624"/>
                </a:lnTo>
                <a:lnTo>
                  <a:pt x="1056" y="616"/>
                </a:lnTo>
                <a:lnTo>
                  <a:pt x="1080" y="608"/>
                </a:lnTo>
                <a:lnTo>
                  <a:pt x="1088" y="592"/>
                </a:lnTo>
                <a:lnTo>
                  <a:pt x="1104" y="584"/>
                </a:lnTo>
                <a:lnTo>
                  <a:pt x="1112" y="576"/>
                </a:lnTo>
                <a:lnTo>
                  <a:pt x="1120" y="560"/>
                </a:lnTo>
                <a:lnTo>
                  <a:pt x="1128" y="552"/>
                </a:lnTo>
                <a:lnTo>
                  <a:pt x="1136" y="536"/>
                </a:lnTo>
                <a:lnTo>
                  <a:pt x="1136" y="520"/>
                </a:lnTo>
                <a:lnTo>
                  <a:pt x="1136" y="504"/>
                </a:lnTo>
                <a:lnTo>
                  <a:pt x="1136" y="488"/>
                </a:lnTo>
                <a:lnTo>
                  <a:pt x="1136" y="472"/>
                </a:lnTo>
                <a:lnTo>
                  <a:pt x="1128" y="464"/>
                </a:lnTo>
                <a:lnTo>
                  <a:pt x="1120" y="448"/>
                </a:lnTo>
                <a:lnTo>
                  <a:pt x="1104" y="432"/>
                </a:lnTo>
                <a:lnTo>
                  <a:pt x="1088" y="416"/>
                </a:lnTo>
                <a:lnTo>
                  <a:pt x="1080" y="400"/>
                </a:lnTo>
                <a:lnTo>
                  <a:pt x="1072" y="392"/>
                </a:lnTo>
                <a:lnTo>
                  <a:pt x="1064" y="376"/>
                </a:lnTo>
                <a:lnTo>
                  <a:pt x="1056" y="360"/>
                </a:lnTo>
                <a:lnTo>
                  <a:pt x="1056" y="344"/>
                </a:lnTo>
                <a:lnTo>
                  <a:pt x="1056" y="328"/>
                </a:lnTo>
                <a:lnTo>
                  <a:pt x="1056" y="312"/>
                </a:lnTo>
                <a:lnTo>
                  <a:pt x="1056" y="296"/>
                </a:lnTo>
                <a:lnTo>
                  <a:pt x="1064" y="280"/>
                </a:lnTo>
                <a:lnTo>
                  <a:pt x="1072" y="264"/>
                </a:lnTo>
                <a:lnTo>
                  <a:pt x="1080" y="248"/>
                </a:lnTo>
                <a:lnTo>
                  <a:pt x="1088" y="240"/>
                </a:lnTo>
                <a:lnTo>
                  <a:pt x="1104" y="232"/>
                </a:lnTo>
                <a:lnTo>
                  <a:pt x="1112" y="224"/>
                </a:lnTo>
                <a:lnTo>
                  <a:pt x="1128" y="216"/>
                </a:lnTo>
                <a:lnTo>
                  <a:pt x="1144" y="208"/>
                </a:lnTo>
                <a:close/>
              </a:path>
            </a:pathLst>
          </a:custGeom>
          <a:solidFill>
            <a:srgbClr val="990099"/>
          </a:solidFill>
          <a:ln w="12700">
            <a:solidFill>
              <a:srgbClr val="000000"/>
            </a:solidFill>
            <a:round/>
            <a:headEnd/>
            <a:tailEnd/>
          </a:ln>
        </p:spPr>
        <p:txBody>
          <a:bodyPr/>
          <a:lstStyle/>
          <a:p>
            <a:endParaRPr lang="en-US" sz="2400">
              <a:latin typeface="Arial" charset="0"/>
              <a:ea typeface="ＭＳ Ｐゴシック" pitchFamily="-112" charset="-128"/>
            </a:endParaRPr>
          </a:p>
        </p:txBody>
      </p:sp>
      <p:sp>
        <p:nvSpPr>
          <p:cNvPr id="34819" name="Rectangle 3"/>
          <p:cNvSpPr>
            <a:spLocks noGrp="1" noChangeArrowheads="1"/>
          </p:cNvSpPr>
          <p:nvPr>
            <p:ph type="title" idx="4294967295"/>
          </p:nvPr>
        </p:nvSpPr>
        <p:spPr/>
        <p:txBody>
          <a:bodyPr anchor="b"/>
          <a:lstStyle/>
          <a:p>
            <a:pPr eaLnBrk="1" hangingPunct="1"/>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MULTIPLE INTELLIGENCES</a:t>
            </a:r>
          </a:p>
        </p:txBody>
      </p:sp>
      <p:sp>
        <p:nvSpPr>
          <p:cNvPr id="34820" name="Freeform 4"/>
          <p:cNvSpPr>
            <a:spLocks/>
          </p:cNvSpPr>
          <p:nvPr/>
        </p:nvSpPr>
        <p:spPr bwMode="auto">
          <a:xfrm>
            <a:off x="5384800" y="1738313"/>
            <a:ext cx="1752600" cy="2374900"/>
          </a:xfrm>
          <a:custGeom>
            <a:avLst/>
            <a:gdLst>
              <a:gd name="T0" fmla="*/ 368300 w 1104"/>
              <a:gd name="T1" fmla="*/ 0 h 1496"/>
              <a:gd name="T2" fmla="*/ 812800 w 1104"/>
              <a:gd name="T3" fmla="*/ 2273300 h 1496"/>
              <a:gd name="T4" fmla="*/ 685800 w 1104"/>
              <a:gd name="T5" fmla="*/ 2171700 h 1496"/>
              <a:gd name="T6" fmla="*/ 660400 w 1104"/>
              <a:gd name="T7" fmla="*/ 2197100 h 1496"/>
              <a:gd name="T8" fmla="*/ 635000 w 1104"/>
              <a:gd name="T9" fmla="*/ 2235200 h 1496"/>
              <a:gd name="T10" fmla="*/ 609600 w 1104"/>
              <a:gd name="T11" fmla="*/ 2273300 h 1496"/>
              <a:gd name="T12" fmla="*/ 596900 w 1104"/>
              <a:gd name="T13" fmla="*/ 2311400 h 1496"/>
              <a:gd name="T14" fmla="*/ 558800 w 1104"/>
              <a:gd name="T15" fmla="*/ 2349500 h 1496"/>
              <a:gd name="T16" fmla="*/ 520700 w 1104"/>
              <a:gd name="T17" fmla="*/ 2374900 h 1496"/>
              <a:gd name="T18" fmla="*/ 482600 w 1104"/>
              <a:gd name="T19" fmla="*/ 2374900 h 1496"/>
              <a:gd name="T20" fmla="*/ 431800 w 1104"/>
              <a:gd name="T21" fmla="*/ 2374900 h 1496"/>
              <a:gd name="T22" fmla="*/ 393700 w 1104"/>
              <a:gd name="T23" fmla="*/ 2362200 h 1496"/>
              <a:gd name="T24" fmla="*/ 342900 w 1104"/>
              <a:gd name="T25" fmla="*/ 2336800 h 1496"/>
              <a:gd name="T26" fmla="*/ 304800 w 1104"/>
              <a:gd name="T27" fmla="*/ 2311400 h 1496"/>
              <a:gd name="T28" fmla="*/ 279400 w 1104"/>
              <a:gd name="T29" fmla="*/ 2273300 h 1496"/>
              <a:gd name="T30" fmla="*/ 254000 w 1104"/>
              <a:gd name="T31" fmla="*/ 2247900 h 1496"/>
              <a:gd name="T32" fmla="*/ 254000 w 1104"/>
              <a:gd name="T33" fmla="*/ 2209800 h 1496"/>
              <a:gd name="T34" fmla="*/ 241300 w 1104"/>
              <a:gd name="T35" fmla="*/ 2159000 h 1496"/>
              <a:gd name="T36" fmla="*/ 254000 w 1104"/>
              <a:gd name="T37" fmla="*/ 2120900 h 1496"/>
              <a:gd name="T38" fmla="*/ 279400 w 1104"/>
              <a:gd name="T39" fmla="*/ 2070100 h 1496"/>
              <a:gd name="T40" fmla="*/ 317500 w 1104"/>
              <a:gd name="T41" fmla="*/ 2032000 h 1496"/>
              <a:gd name="T42" fmla="*/ 355600 w 1104"/>
              <a:gd name="T43" fmla="*/ 2006600 h 1496"/>
              <a:gd name="T44" fmla="*/ 393700 w 1104"/>
              <a:gd name="T45" fmla="*/ 1968500 h 1496"/>
              <a:gd name="T46" fmla="*/ 406400 w 1104"/>
              <a:gd name="T47" fmla="*/ 1955800 h 1496"/>
              <a:gd name="T48" fmla="*/ 190500 w 1104"/>
              <a:gd name="T49" fmla="*/ 1739900 h 1496"/>
              <a:gd name="T50" fmla="*/ 241300 w 1104"/>
              <a:gd name="T51" fmla="*/ 1676400 h 1496"/>
              <a:gd name="T52" fmla="*/ 279400 w 1104"/>
              <a:gd name="T53" fmla="*/ 1625600 h 1496"/>
              <a:gd name="T54" fmla="*/ 292100 w 1104"/>
              <a:gd name="T55" fmla="*/ 1600200 h 1496"/>
              <a:gd name="T56" fmla="*/ 279400 w 1104"/>
              <a:gd name="T57" fmla="*/ 1562100 h 1496"/>
              <a:gd name="T58" fmla="*/ 266700 w 1104"/>
              <a:gd name="T59" fmla="*/ 1524000 h 1496"/>
              <a:gd name="T60" fmla="*/ 241300 w 1104"/>
              <a:gd name="T61" fmla="*/ 1498600 h 1496"/>
              <a:gd name="T62" fmla="*/ 190500 w 1104"/>
              <a:gd name="T63" fmla="*/ 1460500 h 1496"/>
              <a:gd name="T64" fmla="*/ 152400 w 1104"/>
              <a:gd name="T65" fmla="*/ 1422400 h 1496"/>
              <a:gd name="T66" fmla="*/ 101600 w 1104"/>
              <a:gd name="T67" fmla="*/ 1384300 h 1496"/>
              <a:gd name="T68" fmla="*/ 63500 w 1104"/>
              <a:gd name="T69" fmla="*/ 1333500 h 1496"/>
              <a:gd name="T70" fmla="*/ 50800 w 1104"/>
              <a:gd name="T71" fmla="*/ 1282700 h 1496"/>
              <a:gd name="T72" fmla="*/ 50800 w 1104"/>
              <a:gd name="T73" fmla="*/ 1244600 h 1496"/>
              <a:gd name="T74" fmla="*/ 76200 w 1104"/>
              <a:gd name="T75" fmla="*/ 1193800 h 1496"/>
              <a:gd name="T76" fmla="*/ 114300 w 1104"/>
              <a:gd name="T77" fmla="*/ 1155700 h 1496"/>
              <a:gd name="T78" fmla="*/ 139700 w 1104"/>
              <a:gd name="T79" fmla="*/ 1104900 h 1496"/>
              <a:gd name="T80" fmla="*/ 152400 w 1104"/>
              <a:gd name="T81" fmla="*/ 1079500 h 1496"/>
              <a:gd name="T82" fmla="*/ 152400 w 1104"/>
              <a:gd name="T83" fmla="*/ 1054100 h 1496"/>
              <a:gd name="T84" fmla="*/ 127000 w 1104"/>
              <a:gd name="T85" fmla="*/ 1003300 h 1496"/>
              <a:gd name="T86" fmla="*/ 88900 w 1104"/>
              <a:gd name="T87" fmla="*/ 952500 h 1496"/>
              <a:gd name="T88" fmla="*/ 50800 w 1104"/>
              <a:gd name="T89" fmla="*/ 901700 h 1496"/>
              <a:gd name="T90" fmla="*/ 25400 w 1104"/>
              <a:gd name="T91" fmla="*/ 863600 h 1496"/>
              <a:gd name="T92" fmla="*/ 12700 w 1104"/>
              <a:gd name="T93" fmla="*/ 812800 h 1496"/>
              <a:gd name="T94" fmla="*/ 0 w 1104"/>
              <a:gd name="T95" fmla="*/ 762000 h 1496"/>
              <a:gd name="T96" fmla="*/ 12700 w 1104"/>
              <a:gd name="T97" fmla="*/ 723900 h 1496"/>
              <a:gd name="T98" fmla="*/ 38100 w 1104"/>
              <a:gd name="T99" fmla="*/ 685800 h 1496"/>
              <a:gd name="T100" fmla="*/ 88900 w 1104"/>
              <a:gd name="T101" fmla="*/ 647700 h 1496"/>
              <a:gd name="T102" fmla="*/ 127000 w 1104"/>
              <a:gd name="T103" fmla="*/ 622300 h 1496"/>
              <a:gd name="T104" fmla="*/ 177800 w 1104"/>
              <a:gd name="T105" fmla="*/ 584200 h 1496"/>
              <a:gd name="T106" fmla="*/ 203200 w 1104"/>
              <a:gd name="T107" fmla="*/ 533400 h 1496"/>
              <a:gd name="T108" fmla="*/ 215900 w 1104"/>
              <a:gd name="T109" fmla="*/ 482600 h 1496"/>
              <a:gd name="T110" fmla="*/ 215900 w 1104"/>
              <a:gd name="T111" fmla="*/ 444500 h 1496"/>
              <a:gd name="T112" fmla="*/ 215900 w 1104"/>
              <a:gd name="T113" fmla="*/ 406400 h 1496"/>
              <a:gd name="T114" fmla="*/ 203200 w 1104"/>
              <a:gd name="T115" fmla="*/ 368300 h 1496"/>
              <a:gd name="T116" fmla="*/ 177800 w 1104"/>
              <a:gd name="T117" fmla="*/ 330200 h 1496"/>
              <a:gd name="T118" fmla="*/ 139700 w 1104"/>
              <a:gd name="T119" fmla="*/ 304800 h 14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04"/>
              <a:gd name="T181" fmla="*/ 0 h 1496"/>
              <a:gd name="T182" fmla="*/ 1104 w 1104"/>
              <a:gd name="T183" fmla="*/ 1496 h 149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04" h="1496">
                <a:moveTo>
                  <a:pt x="80" y="176"/>
                </a:moveTo>
                <a:lnTo>
                  <a:pt x="232" y="0"/>
                </a:lnTo>
                <a:lnTo>
                  <a:pt x="1104" y="760"/>
                </a:lnTo>
                <a:lnTo>
                  <a:pt x="512" y="1432"/>
                </a:lnTo>
                <a:lnTo>
                  <a:pt x="440" y="1368"/>
                </a:lnTo>
                <a:lnTo>
                  <a:pt x="432" y="1368"/>
                </a:lnTo>
                <a:lnTo>
                  <a:pt x="424" y="1376"/>
                </a:lnTo>
                <a:lnTo>
                  <a:pt x="416" y="1384"/>
                </a:lnTo>
                <a:lnTo>
                  <a:pt x="408" y="1392"/>
                </a:lnTo>
                <a:lnTo>
                  <a:pt x="400" y="1408"/>
                </a:lnTo>
                <a:lnTo>
                  <a:pt x="392" y="1424"/>
                </a:lnTo>
                <a:lnTo>
                  <a:pt x="384" y="1432"/>
                </a:lnTo>
                <a:lnTo>
                  <a:pt x="384" y="1448"/>
                </a:lnTo>
                <a:lnTo>
                  <a:pt x="376" y="1456"/>
                </a:lnTo>
                <a:lnTo>
                  <a:pt x="360" y="1472"/>
                </a:lnTo>
                <a:lnTo>
                  <a:pt x="352" y="1480"/>
                </a:lnTo>
                <a:lnTo>
                  <a:pt x="344" y="1488"/>
                </a:lnTo>
                <a:lnTo>
                  <a:pt x="328" y="1496"/>
                </a:lnTo>
                <a:lnTo>
                  <a:pt x="320" y="1496"/>
                </a:lnTo>
                <a:lnTo>
                  <a:pt x="304" y="1496"/>
                </a:lnTo>
                <a:lnTo>
                  <a:pt x="288" y="1496"/>
                </a:lnTo>
                <a:lnTo>
                  <a:pt x="272" y="1496"/>
                </a:lnTo>
                <a:lnTo>
                  <a:pt x="264" y="1496"/>
                </a:lnTo>
                <a:lnTo>
                  <a:pt x="248" y="1488"/>
                </a:lnTo>
                <a:lnTo>
                  <a:pt x="232" y="1480"/>
                </a:lnTo>
                <a:lnTo>
                  <a:pt x="216" y="1472"/>
                </a:lnTo>
                <a:lnTo>
                  <a:pt x="208" y="1464"/>
                </a:lnTo>
                <a:lnTo>
                  <a:pt x="192" y="1456"/>
                </a:lnTo>
                <a:lnTo>
                  <a:pt x="184" y="1448"/>
                </a:lnTo>
                <a:lnTo>
                  <a:pt x="176" y="1432"/>
                </a:lnTo>
                <a:lnTo>
                  <a:pt x="168" y="1424"/>
                </a:lnTo>
                <a:lnTo>
                  <a:pt x="160" y="1416"/>
                </a:lnTo>
                <a:lnTo>
                  <a:pt x="160" y="1400"/>
                </a:lnTo>
                <a:lnTo>
                  <a:pt x="160" y="1392"/>
                </a:lnTo>
                <a:lnTo>
                  <a:pt x="160" y="1376"/>
                </a:lnTo>
                <a:lnTo>
                  <a:pt x="152" y="1360"/>
                </a:lnTo>
                <a:lnTo>
                  <a:pt x="152" y="1344"/>
                </a:lnTo>
                <a:lnTo>
                  <a:pt x="160" y="1336"/>
                </a:lnTo>
                <a:lnTo>
                  <a:pt x="168" y="1320"/>
                </a:lnTo>
                <a:lnTo>
                  <a:pt x="176" y="1304"/>
                </a:lnTo>
                <a:lnTo>
                  <a:pt x="184" y="1288"/>
                </a:lnTo>
                <a:lnTo>
                  <a:pt x="200" y="1280"/>
                </a:lnTo>
                <a:lnTo>
                  <a:pt x="208" y="1272"/>
                </a:lnTo>
                <a:lnTo>
                  <a:pt x="224" y="1264"/>
                </a:lnTo>
                <a:lnTo>
                  <a:pt x="240" y="1248"/>
                </a:lnTo>
                <a:lnTo>
                  <a:pt x="248" y="1240"/>
                </a:lnTo>
                <a:lnTo>
                  <a:pt x="256" y="1240"/>
                </a:lnTo>
                <a:lnTo>
                  <a:pt x="256" y="1232"/>
                </a:lnTo>
                <a:lnTo>
                  <a:pt x="264" y="1224"/>
                </a:lnTo>
                <a:lnTo>
                  <a:pt x="120" y="1096"/>
                </a:lnTo>
                <a:lnTo>
                  <a:pt x="144" y="1072"/>
                </a:lnTo>
                <a:lnTo>
                  <a:pt x="152" y="1056"/>
                </a:lnTo>
                <a:lnTo>
                  <a:pt x="160" y="1040"/>
                </a:lnTo>
                <a:lnTo>
                  <a:pt x="176" y="1024"/>
                </a:lnTo>
                <a:lnTo>
                  <a:pt x="176" y="1016"/>
                </a:lnTo>
                <a:lnTo>
                  <a:pt x="184" y="1008"/>
                </a:lnTo>
                <a:lnTo>
                  <a:pt x="184" y="992"/>
                </a:lnTo>
                <a:lnTo>
                  <a:pt x="176" y="984"/>
                </a:lnTo>
                <a:lnTo>
                  <a:pt x="176" y="968"/>
                </a:lnTo>
                <a:lnTo>
                  <a:pt x="168" y="960"/>
                </a:lnTo>
                <a:lnTo>
                  <a:pt x="168" y="952"/>
                </a:lnTo>
                <a:lnTo>
                  <a:pt x="152" y="944"/>
                </a:lnTo>
                <a:lnTo>
                  <a:pt x="136" y="928"/>
                </a:lnTo>
                <a:lnTo>
                  <a:pt x="120" y="920"/>
                </a:lnTo>
                <a:lnTo>
                  <a:pt x="104" y="904"/>
                </a:lnTo>
                <a:lnTo>
                  <a:pt x="96" y="896"/>
                </a:lnTo>
                <a:lnTo>
                  <a:pt x="72" y="880"/>
                </a:lnTo>
                <a:lnTo>
                  <a:pt x="64" y="872"/>
                </a:lnTo>
                <a:lnTo>
                  <a:pt x="56" y="856"/>
                </a:lnTo>
                <a:lnTo>
                  <a:pt x="40" y="840"/>
                </a:lnTo>
                <a:lnTo>
                  <a:pt x="32" y="824"/>
                </a:lnTo>
                <a:lnTo>
                  <a:pt x="32" y="808"/>
                </a:lnTo>
                <a:lnTo>
                  <a:pt x="32" y="792"/>
                </a:lnTo>
                <a:lnTo>
                  <a:pt x="32" y="784"/>
                </a:lnTo>
                <a:lnTo>
                  <a:pt x="32" y="768"/>
                </a:lnTo>
                <a:lnTo>
                  <a:pt x="48" y="752"/>
                </a:lnTo>
                <a:lnTo>
                  <a:pt x="56" y="736"/>
                </a:lnTo>
                <a:lnTo>
                  <a:pt x="72" y="728"/>
                </a:lnTo>
                <a:lnTo>
                  <a:pt x="80" y="712"/>
                </a:lnTo>
                <a:lnTo>
                  <a:pt x="88" y="696"/>
                </a:lnTo>
                <a:lnTo>
                  <a:pt x="88" y="688"/>
                </a:lnTo>
                <a:lnTo>
                  <a:pt x="96" y="680"/>
                </a:lnTo>
                <a:lnTo>
                  <a:pt x="96" y="672"/>
                </a:lnTo>
                <a:lnTo>
                  <a:pt x="96" y="664"/>
                </a:lnTo>
                <a:lnTo>
                  <a:pt x="88" y="648"/>
                </a:lnTo>
                <a:lnTo>
                  <a:pt x="80" y="632"/>
                </a:lnTo>
                <a:lnTo>
                  <a:pt x="72" y="616"/>
                </a:lnTo>
                <a:lnTo>
                  <a:pt x="56" y="600"/>
                </a:lnTo>
                <a:lnTo>
                  <a:pt x="48" y="584"/>
                </a:lnTo>
                <a:lnTo>
                  <a:pt x="32" y="568"/>
                </a:lnTo>
                <a:lnTo>
                  <a:pt x="24" y="552"/>
                </a:lnTo>
                <a:lnTo>
                  <a:pt x="16" y="544"/>
                </a:lnTo>
                <a:lnTo>
                  <a:pt x="8" y="528"/>
                </a:lnTo>
                <a:lnTo>
                  <a:pt x="8" y="512"/>
                </a:lnTo>
                <a:lnTo>
                  <a:pt x="0" y="496"/>
                </a:lnTo>
                <a:lnTo>
                  <a:pt x="0" y="480"/>
                </a:lnTo>
                <a:lnTo>
                  <a:pt x="8" y="464"/>
                </a:lnTo>
                <a:lnTo>
                  <a:pt x="8" y="456"/>
                </a:lnTo>
                <a:lnTo>
                  <a:pt x="16" y="440"/>
                </a:lnTo>
                <a:lnTo>
                  <a:pt x="24" y="432"/>
                </a:lnTo>
                <a:lnTo>
                  <a:pt x="40" y="424"/>
                </a:lnTo>
                <a:lnTo>
                  <a:pt x="56" y="408"/>
                </a:lnTo>
                <a:lnTo>
                  <a:pt x="72" y="400"/>
                </a:lnTo>
                <a:lnTo>
                  <a:pt x="80" y="392"/>
                </a:lnTo>
                <a:lnTo>
                  <a:pt x="96" y="376"/>
                </a:lnTo>
                <a:lnTo>
                  <a:pt x="112" y="368"/>
                </a:lnTo>
                <a:lnTo>
                  <a:pt x="120" y="352"/>
                </a:lnTo>
                <a:lnTo>
                  <a:pt x="128" y="336"/>
                </a:lnTo>
                <a:lnTo>
                  <a:pt x="136" y="320"/>
                </a:lnTo>
                <a:lnTo>
                  <a:pt x="136" y="304"/>
                </a:lnTo>
                <a:lnTo>
                  <a:pt x="136" y="288"/>
                </a:lnTo>
                <a:lnTo>
                  <a:pt x="136" y="280"/>
                </a:lnTo>
                <a:lnTo>
                  <a:pt x="136" y="272"/>
                </a:lnTo>
                <a:lnTo>
                  <a:pt x="136" y="256"/>
                </a:lnTo>
                <a:lnTo>
                  <a:pt x="136" y="248"/>
                </a:lnTo>
                <a:lnTo>
                  <a:pt x="128" y="232"/>
                </a:lnTo>
                <a:lnTo>
                  <a:pt x="120" y="224"/>
                </a:lnTo>
                <a:lnTo>
                  <a:pt x="112" y="208"/>
                </a:lnTo>
                <a:lnTo>
                  <a:pt x="104" y="200"/>
                </a:lnTo>
                <a:lnTo>
                  <a:pt x="88" y="192"/>
                </a:lnTo>
                <a:lnTo>
                  <a:pt x="80" y="176"/>
                </a:lnTo>
                <a:close/>
              </a:path>
            </a:pathLst>
          </a:custGeom>
          <a:solidFill>
            <a:srgbClr val="FF0066"/>
          </a:solidFill>
          <a:ln w="12700">
            <a:solidFill>
              <a:srgbClr val="000000"/>
            </a:solidFill>
            <a:round/>
            <a:headEnd/>
            <a:tailEnd/>
          </a:ln>
        </p:spPr>
        <p:txBody>
          <a:bodyPr/>
          <a:lstStyle/>
          <a:p>
            <a:endParaRPr lang="en-US" sz="2400">
              <a:latin typeface="Arial" charset="0"/>
              <a:ea typeface="ＭＳ Ｐゴシック" pitchFamily="-112" charset="-128"/>
            </a:endParaRPr>
          </a:p>
        </p:txBody>
      </p:sp>
      <p:sp>
        <p:nvSpPr>
          <p:cNvPr id="34821" name="Freeform 5"/>
          <p:cNvSpPr>
            <a:spLocks/>
          </p:cNvSpPr>
          <p:nvPr/>
        </p:nvSpPr>
        <p:spPr bwMode="auto">
          <a:xfrm>
            <a:off x="3159125" y="2109788"/>
            <a:ext cx="1866900" cy="1638300"/>
          </a:xfrm>
          <a:custGeom>
            <a:avLst/>
            <a:gdLst>
              <a:gd name="T0" fmla="*/ 38100 w 1176"/>
              <a:gd name="T1" fmla="*/ 1638300 h 1032"/>
              <a:gd name="T2" fmla="*/ 1727200 w 1176"/>
              <a:gd name="T3" fmla="*/ 0 h 1032"/>
              <a:gd name="T4" fmla="*/ 1562100 w 1176"/>
              <a:gd name="T5" fmla="*/ 38100 h 1032"/>
              <a:gd name="T6" fmla="*/ 1574800 w 1176"/>
              <a:gd name="T7" fmla="*/ 88900 h 1032"/>
              <a:gd name="T8" fmla="*/ 1600200 w 1176"/>
              <a:gd name="T9" fmla="*/ 152400 h 1032"/>
              <a:gd name="T10" fmla="*/ 1600200 w 1176"/>
              <a:gd name="T11" fmla="*/ 215900 h 1032"/>
              <a:gd name="T12" fmla="*/ 1600200 w 1176"/>
              <a:gd name="T13" fmla="*/ 266700 h 1032"/>
              <a:gd name="T14" fmla="*/ 1562100 w 1176"/>
              <a:gd name="T15" fmla="*/ 317500 h 1032"/>
              <a:gd name="T16" fmla="*/ 1524000 w 1176"/>
              <a:gd name="T17" fmla="*/ 355600 h 1032"/>
              <a:gd name="T18" fmla="*/ 1460500 w 1176"/>
              <a:gd name="T19" fmla="*/ 381000 h 1032"/>
              <a:gd name="T20" fmla="*/ 1384300 w 1176"/>
              <a:gd name="T21" fmla="*/ 381000 h 1032"/>
              <a:gd name="T22" fmla="*/ 1333500 w 1176"/>
              <a:gd name="T23" fmla="*/ 381000 h 1032"/>
              <a:gd name="T24" fmla="*/ 1270000 w 1176"/>
              <a:gd name="T25" fmla="*/ 342900 h 1032"/>
              <a:gd name="T26" fmla="*/ 1231900 w 1176"/>
              <a:gd name="T27" fmla="*/ 304800 h 1032"/>
              <a:gd name="T28" fmla="*/ 1206500 w 1176"/>
              <a:gd name="T29" fmla="*/ 254000 h 1032"/>
              <a:gd name="T30" fmla="*/ 1206500 w 1176"/>
              <a:gd name="T31" fmla="*/ 203200 h 1032"/>
              <a:gd name="T32" fmla="*/ 1219200 w 1176"/>
              <a:gd name="T33" fmla="*/ 152400 h 1032"/>
              <a:gd name="T34" fmla="*/ 1231900 w 1176"/>
              <a:gd name="T35" fmla="*/ 101600 h 1032"/>
              <a:gd name="T36" fmla="*/ 1219200 w 1176"/>
              <a:gd name="T37" fmla="*/ 50800 h 1032"/>
              <a:gd name="T38" fmla="*/ 914400 w 1176"/>
              <a:gd name="T39" fmla="*/ 127000 h 1032"/>
              <a:gd name="T40" fmla="*/ 914400 w 1176"/>
              <a:gd name="T41" fmla="*/ 190500 h 1032"/>
              <a:gd name="T42" fmla="*/ 914400 w 1176"/>
              <a:gd name="T43" fmla="*/ 254000 h 1032"/>
              <a:gd name="T44" fmla="*/ 914400 w 1176"/>
              <a:gd name="T45" fmla="*/ 304800 h 1032"/>
              <a:gd name="T46" fmla="*/ 889000 w 1176"/>
              <a:gd name="T47" fmla="*/ 330200 h 1032"/>
              <a:gd name="T48" fmla="*/ 850900 w 1176"/>
              <a:gd name="T49" fmla="*/ 355600 h 1032"/>
              <a:gd name="T50" fmla="*/ 812800 w 1176"/>
              <a:gd name="T51" fmla="*/ 368300 h 1032"/>
              <a:gd name="T52" fmla="*/ 749300 w 1176"/>
              <a:gd name="T53" fmla="*/ 368300 h 1032"/>
              <a:gd name="T54" fmla="*/ 711200 w 1176"/>
              <a:gd name="T55" fmla="*/ 368300 h 1032"/>
              <a:gd name="T56" fmla="*/ 647700 w 1176"/>
              <a:gd name="T57" fmla="*/ 368300 h 1032"/>
              <a:gd name="T58" fmla="*/ 596900 w 1176"/>
              <a:gd name="T59" fmla="*/ 381000 h 1032"/>
              <a:gd name="T60" fmla="*/ 546100 w 1176"/>
              <a:gd name="T61" fmla="*/ 406400 h 1032"/>
              <a:gd name="T62" fmla="*/ 508000 w 1176"/>
              <a:gd name="T63" fmla="*/ 444500 h 1032"/>
              <a:gd name="T64" fmla="*/ 495300 w 1176"/>
              <a:gd name="T65" fmla="*/ 482600 h 1032"/>
              <a:gd name="T66" fmla="*/ 495300 w 1176"/>
              <a:gd name="T67" fmla="*/ 533400 h 1032"/>
              <a:gd name="T68" fmla="*/ 508000 w 1176"/>
              <a:gd name="T69" fmla="*/ 584200 h 1032"/>
              <a:gd name="T70" fmla="*/ 495300 w 1176"/>
              <a:gd name="T71" fmla="*/ 622300 h 1032"/>
              <a:gd name="T72" fmla="*/ 482600 w 1176"/>
              <a:gd name="T73" fmla="*/ 660400 h 1032"/>
              <a:gd name="T74" fmla="*/ 431800 w 1176"/>
              <a:gd name="T75" fmla="*/ 685800 h 1032"/>
              <a:gd name="T76" fmla="*/ 381000 w 1176"/>
              <a:gd name="T77" fmla="*/ 711200 h 1032"/>
              <a:gd name="T78" fmla="*/ 330200 w 1176"/>
              <a:gd name="T79" fmla="*/ 723900 h 1032"/>
              <a:gd name="T80" fmla="*/ 279400 w 1176"/>
              <a:gd name="T81" fmla="*/ 736600 h 1032"/>
              <a:gd name="T82" fmla="*/ 241300 w 1176"/>
              <a:gd name="T83" fmla="*/ 762000 h 1032"/>
              <a:gd name="T84" fmla="*/ 203200 w 1176"/>
              <a:gd name="T85" fmla="*/ 787400 h 1032"/>
              <a:gd name="T86" fmla="*/ 177800 w 1176"/>
              <a:gd name="T87" fmla="*/ 838200 h 1032"/>
              <a:gd name="T88" fmla="*/ 165100 w 1176"/>
              <a:gd name="T89" fmla="*/ 889000 h 1032"/>
              <a:gd name="T90" fmla="*/ 177800 w 1176"/>
              <a:gd name="T91" fmla="*/ 927100 h 1032"/>
              <a:gd name="T92" fmla="*/ 203200 w 1176"/>
              <a:gd name="T93" fmla="*/ 990600 h 1032"/>
              <a:gd name="T94" fmla="*/ 215900 w 1176"/>
              <a:gd name="T95" fmla="*/ 1041400 h 1032"/>
              <a:gd name="T96" fmla="*/ 215900 w 1176"/>
              <a:gd name="T97" fmla="*/ 1104900 h 1032"/>
              <a:gd name="T98" fmla="*/ 203200 w 1176"/>
              <a:gd name="T99" fmla="*/ 1143000 h 1032"/>
              <a:gd name="T100" fmla="*/ 190500 w 1176"/>
              <a:gd name="T101" fmla="*/ 1193800 h 1032"/>
              <a:gd name="T102" fmla="*/ 152400 w 1176"/>
              <a:gd name="T103" fmla="*/ 1257300 h 1032"/>
              <a:gd name="T104" fmla="*/ 127000 w 1176"/>
              <a:gd name="T105" fmla="*/ 1295400 h 1032"/>
              <a:gd name="T106" fmla="*/ 88900 w 1176"/>
              <a:gd name="T107" fmla="*/ 1320800 h 1032"/>
              <a:gd name="T108" fmla="*/ 38100 w 1176"/>
              <a:gd name="T109" fmla="*/ 1333500 h 103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76"/>
              <a:gd name="T166" fmla="*/ 0 h 1032"/>
              <a:gd name="T167" fmla="*/ 1176 w 1176"/>
              <a:gd name="T168" fmla="*/ 1032 h 103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76" h="1032">
                <a:moveTo>
                  <a:pt x="0" y="840"/>
                </a:moveTo>
                <a:lnTo>
                  <a:pt x="24" y="1032"/>
                </a:lnTo>
                <a:lnTo>
                  <a:pt x="1176" y="936"/>
                </a:lnTo>
                <a:lnTo>
                  <a:pt x="1088" y="0"/>
                </a:lnTo>
                <a:lnTo>
                  <a:pt x="984" y="8"/>
                </a:lnTo>
                <a:lnTo>
                  <a:pt x="984" y="24"/>
                </a:lnTo>
                <a:lnTo>
                  <a:pt x="984" y="40"/>
                </a:lnTo>
                <a:lnTo>
                  <a:pt x="992" y="56"/>
                </a:lnTo>
                <a:lnTo>
                  <a:pt x="1000" y="72"/>
                </a:lnTo>
                <a:lnTo>
                  <a:pt x="1008" y="96"/>
                </a:lnTo>
                <a:lnTo>
                  <a:pt x="1008" y="120"/>
                </a:lnTo>
                <a:lnTo>
                  <a:pt x="1008" y="136"/>
                </a:lnTo>
                <a:lnTo>
                  <a:pt x="1008" y="152"/>
                </a:lnTo>
                <a:lnTo>
                  <a:pt x="1008" y="168"/>
                </a:lnTo>
                <a:lnTo>
                  <a:pt x="1000" y="184"/>
                </a:lnTo>
                <a:lnTo>
                  <a:pt x="984" y="200"/>
                </a:lnTo>
                <a:lnTo>
                  <a:pt x="976" y="216"/>
                </a:lnTo>
                <a:lnTo>
                  <a:pt x="960" y="224"/>
                </a:lnTo>
                <a:lnTo>
                  <a:pt x="936" y="232"/>
                </a:lnTo>
                <a:lnTo>
                  <a:pt x="920" y="240"/>
                </a:lnTo>
                <a:lnTo>
                  <a:pt x="904" y="240"/>
                </a:lnTo>
                <a:lnTo>
                  <a:pt x="872" y="240"/>
                </a:lnTo>
                <a:lnTo>
                  <a:pt x="856" y="240"/>
                </a:lnTo>
                <a:lnTo>
                  <a:pt x="840" y="240"/>
                </a:lnTo>
                <a:lnTo>
                  <a:pt x="824" y="232"/>
                </a:lnTo>
                <a:lnTo>
                  <a:pt x="800" y="216"/>
                </a:lnTo>
                <a:lnTo>
                  <a:pt x="792" y="200"/>
                </a:lnTo>
                <a:lnTo>
                  <a:pt x="776" y="192"/>
                </a:lnTo>
                <a:lnTo>
                  <a:pt x="768" y="176"/>
                </a:lnTo>
                <a:lnTo>
                  <a:pt x="760" y="160"/>
                </a:lnTo>
                <a:lnTo>
                  <a:pt x="760" y="144"/>
                </a:lnTo>
                <a:lnTo>
                  <a:pt x="760" y="128"/>
                </a:lnTo>
                <a:lnTo>
                  <a:pt x="768" y="112"/>
                </a:lnTo>
                <a:lnTo>
                  <a:pt x="768" y="96"/>
                </a:lnTo>
                <a:lnTo>
                  <a:pt x="768" y="80"/>
                </a:lnTo>
                <a:lnTo>
                  <a:pt x="776" y="64"/>
                </a:lnTo>
                <a:lnTo>
                  <a:pt x="768" y="48"/>
                </a:lnTo>
                <a:lnTo>
                  <a:pt x="768" y="32"/>
                </a:lnTo>
                <a:lnTo>
                  <a:pt x="576" y="48"/>
                </a:lnTo>
                <a:lnTo>
                  <a:pt x="576" y="80"/>
                </a:lnTo>
                <a:lnTo>
                  <a:pt x="576" y="104"/>
                </a:lnTo>
                <a:lnTo>
                  <a:pt x="576" y="120"/>
                </a:lnTo>
                <a:lnTo>
                  <a:pt x="584" y="144"/>
                </a:lnTo>
                <a:lnTo>
                  <a:pt x="576" y="160"/>
                </a:lnTo>
                <a:lnTo>
                  <a:pt x="576" y="176"/>
                </a:lnTo>
                <a:lnTo>
                  <a:pt x="576" y="192"/>
                </a:lnTo>
                <a:lnTo>
                  <a:pt x="568" y="200"/>
                </a:lnTo>
                <a:lnTo>
                  <a:pt x="560" y="208"/>
                </a:lnTo>
                <a:lnTo>
                  <a:pt x="544" y="216"/>
                </a:lnTo>
                <a:lnTo>
                  <a:pt x="536" y="224"/>
                </a:lnTo>
                <a:lnTo>
                  <a:pt x="520" y="224"/>
                </a:lnTo>
                <a:lnTo>
                  <a:pt x="512" y="232"/>
                </a:lnTo>
                <a:lnTo>
                  <a:pt x="488" y="232"/>
                </a:lnTo>
                <a:lnTo>
                  <a:pt x="472" y="232"/>
                </a:lnTo>
                <a:lnTo>
                  <a:pt x="464" y="232"/>
                </a:lnTo>
                <a:lnTo>
                  <a:pt x="448" y="232"/>
                </a:lnTo>
                <a:lnTo>
                  <a:pt x="424" y="232"/>
                </a:lnTo>
                <a:lnTo>
                  <a:pt x="408" y="232"/>
                </a:lnTo>
                <a:lnTo>
                  <a:pt x="392" y="232"/>
                </a:lnTo>
                <a:lnTo>
                  <a:pt x="376" y="240"/>
                </a:lnTo>
                <a:lnTo>
                  <a:pt x="360" y="248"/>
                </a:lnTo>
                <a:lnTo>
                  <a:pt x="344" y="256"/>
                </a:lnTo>
                <a:lnTo>
                  <a:pt x="328" y="264"/>
                </a:lnTo>
                <a:lnTo>
                  <a:pt x="320" y="280"/>
                </a:lnTo>
                <a:lnTo>
                  <a:pt x="312" y="288"/>
                </a:lnTo>
                <a:lnTo>
                  <a:pt x="312" y="304"/>
                </a:lnTo>
                <a:lnTo>
                  <a:pt x="312" y="320"/>
                </a:lnTo>
                <a:lnTo>
                  <a:pt x="312" y="336"/>
                </a:lnTo>
                <a:lnTo>
                  <a:pt x="320" y="352"/>
                </a:lnTo>
                <a:lnTo>
                  <a:pt x="320" y="368"/>
                </a:lnTo>
                <a:lnTo>
                  <a:pt x="312" y="376"/>
                </a:lnTo>
                <a:lnTo>
                  <a:pt x="312" y="392"/>
                </a:lnTo>
                <a:lnTo>
                  <a:pt x="304" y="408"/>
                </a:lnTo>
                <a:lnTo>
                  <a:pt x="304" y="416"/>
                </a:lnTo>
                <a:lnTo>
                  <a:pt x="288" y="424"/>
                </a:lnTo>
                <a:lnTo>
                  <a:pt x="272" y="432"/>
                </a:lnTo>
                <a:lnTo>
                  <a:pt x="256" y="440"/>
                </a:lnTo>
                <a:lnTo>
                  <a:pt x="240" y="448"/>
                </a:lnTo>
                <a:lnTo>
                  <a:pt x="224" y="448"/>
                </a:lnTo>
                <a:lnTo>
                  <a:pt x="208" y="456"/>
                </a:lnTo>
                <a:lnTo>
                  <a:pt x="192" y="464"/>
                </a:lnTo>
                <a:lnTo>
                  <a:pt x="176" y="464"/>
                </a:lnTo>
                <a:lnTo>
                  <a:pt x="160" y="472"/>
                </a:lnTo>
                <a:lnTo>
                  <a:pt x="152" y="480"/>
                </a:lnTo>
                <a:lnTo>
                  <a:pt x="136" y="488"/>
                </a:lnTo>
                <a:lnTo>
                  <a:pt x="128" y="496"/>
                </a:lnTo>
                <a:lnTo>
                  <a:pt x="120" y="512"/>
                </a:lnTo>
                <a:lnTo>
                  <a:pt x="112" y="528"/>
                </a:lnTo>
                <a:lnTo>
                  <a:pt x="112" y="536"/>
                </a:lnTo>
                <a:lnTo>
                  <a:pt x="104" y="560"/>
                </a:lnTo>
                <a:lnTo>
                  <a:pt x="112" y="576"/>
                </a:lnTo>
                <a:lnTo>
                  <a:pt x="112" y="584"/>
                </a:lnTo>
                <a:lnTo>
                  <a:pt x="120" y="608"/>
                </a:lnTo>
                <a:lnTo>
                  <a:pt x="128" y="624"/>
                </a:lnTo>
                <a:lnTo>
                  <a:pt x="136" y="648"/>
                </a:lnTo>
                <a:lnTo>
                  <a:pt x="136" y="656"/>
                </a:lnTo>
                <a:lnTo>
                  <a:pt x="136" y="672"/>
                </a:lnTo>
                <a:lnTo>
                  <a:pt x="136" y="696"/>
                </a:lnTo>
                <a:lnTo>
                  <a:pt x="136" y="712"/>
                </a:lnTo>
                <a:lnTo>
                  <a:pt x="128" y="720"/>
                </a:lnTo>
                <a:lnTo>
                  <a:pt x="128" y="736"/>
                </a:lnTo>
                <a:lnTo>
                  <a:pt x="120" y="752"/>
                </a:lnTo>
                <a:lnTo>
                  <a:pt x="112" y="776"/>
                </a:lnTo>
                <a:lnTo>
                  <a:pt x="96" y="792"/>
                </a:lnTo>
                <a:lnTo>
                  <a:pt x="88" y="800"/>
                </a:lnTo>
                <a:lnTo>
                  <a:pt x="80" y="816"/>
                </a:lnTo>
                <a:lnTo>
                  <a:pt x="64" y="824"/>
                </a:lnTo>
                <a:lnTo>
                  <a:pt x="56" y="832"/>
                </a:lnTo>
                <a:lnTo>
                  <a:pt x="40" y="832"/>
                </a:lnTo>
                <a:lnTo>
                  <a:pt x="24" y="840"/>
                </a:lnTo>
                <a:lnTo>
                  <a:pt x="0" y="840"/>
                </a:lnTo>
                <a:close/>
              </a:path>
            </a:pathLst>
          </a:custGeom>
          <a:solidFill>
            <a:srgbClr val="0000FF"/>
          </a:solidFill>
          <a:ln w="12700">
            <a:solidFill>
              <a:srgbClr val="000000"/>
            </a:solidFill>
            <a:round/>
            <a:headEnd/>
            <a:tailEnd/>
          </a:ln>
        </p:spPr>
        <p:txBody>
          <a:bodyPr/>
          <a:lstStyle/>
          <a:p>
            <a:endParaRPr lang="en-US" sz="2400">
              <a:latin typeface="Arial" charset="0"/>
              <a:ea typeface="ＭＳ Ｐゴシック" pitchFamily="-112" charset="-128"/>
            </a:endParaRPr>
          </a:p>
        </p:txBody>
      </p:sp>
      <p:sp>
        <p:nvSpPr>
          <p:cNvPr id="34822" name="Freeform 6"/>
          <p:cNvSpPr>
            <a:spLocks/>
          </p:cNvSpPr>
          <p:nvPr/>
        </p:nvSpPr>
        <p:spPr bwMode="auto">
          <a:xfrm>
            <a:off x="1635125" y="1833563"/>
            <a:ext cx="2044700" cy="1816100"/>
          </a:xfrm>
          <a:custGeom>
            <a:avLst/>
            <a:gdLst>
              <a:gd name="T0" fmla="*/ 2044700 w 1288"/>
              <a:gd name="T1" fmla="*/ 1498600 h 1144"/>
              <a:gd name="T2" fmla="*/ 0 w 1288"/>
              <a:gd name="T3" fmla="*/ 406400 h 1144"/>
              <a:gd name="T4" fmla="*/ 152400 w 1288"/>
              <a:gd name="T5" fmla="*/ 368300 h 1144"/>
              <a:gd name="T6" fmla="*/ 152400 w 1288"/>
              <a:gd name="T7" fmla="*/ 342900 h 1144"/>
              <a:gd name="T8" fmla="*/ 139700 w 1288"/>
              <a:gd name="T9" fmla="*/ 304800 h 1144"/>
              <a:gd name="T10" fmla="*/ 114300 w 1288"/>
              <a:gd name="T11" fmla="*/ 254000 h 1144"/>
              <a:gd name="T12" fmla="*/ 101600 w 1288"/>
              <a:gd name="T13" fmla="*/ 215900 h 1144"/>
              <a:gd name="T14" fmla="*/ 101600 w 1288"/>
              <a:gd name="T15" fmla="*/ 165100 h 1144"/>
              <a:gd name="T16" fmla="*/ 101600 w 1288"/>
              <a:gd name="T17" fmla="*/ 127000 h 1144"/>
              <a:gd name="T18" fmla="*/ 127000 w 1288"/>
              <a:gd name="T19" fmla="*/ 88900 h 1144"/>
              <a:gd name="T20" fmla="*/ 152400 w 1288"/>
              <a:gd name="T21" fmla="*/ 50800 h 1144"/>
              <a:gd name="T22" fmla="*/ 190500 w 1288"/>
              <a:gd name="T23" fmla="*/ 25400 h 1144"/>
              <a:gd name="T24" fmla="*/ 241300 w 1288"/>
              <a:gd name="T25" fmla="*/ 12700 h 1144"/>
              <a:gd name="T26" fmla="*/ 279400 w 1288"/>
              <a:gd name="T27" fmla="*/ 0 h 1144"/>
              <a:gd name="T28" fmla="*/ 330200 w 1288"/>
              <a:gd name="T29" fmla="*/ 0 h 1144"/>
              <a:gd name="T30" fmla="*/ 368300 w 1288"/>
              <a:gd name="T31" fmla="*/ 0 h 1144"/>
              <a:gd name="T32" fmla="*/ 406400 w 1288"/>
              <a:gd name="T33" fmla="*/ 12700 h 1144"/>
              <a:gd name="T34" fmla="*/ 444500 w 1288"/>
              <a:gd name="T35" fmla="*/ 38100 h 1144"/>
              <a:gd name="T36" fmla="*/ 469900 w 1288"/>
              <a:gd name="T37" fmla="*/ 76200 h 1144"/>
              <a:gd name="T38" fmla="*/ 495300 w 1288"/>
              <a:gd name="T39" fmla="*/ 127000 h 1144"/>
              <a:gd name="T40" fmla="*/ 495300 w 1288"/>
              <a:gd name="T41" fmla="*/ 177800 h 1144"/>
              <a:gd name="T42" fmla="*/ 495300 w 1288"/>
              <a:gd name="T43" fmla="*/ 228600 h 1144"/>
              <a:gd name="T44" fmla="*/ 495300 w 1288"/>
              <a:gd name="T45" fmla="*/ 279400 h 1144"/>
              <a:gd name="T46" fmla="*/ 495300 w 1288"/>
              <a:gd name="T47" fmla="*/ 304800 h 1144"/>
              <a:gd name="T48" fmla="*/ 800100 w 1288"/>
              <a:gd name="T49" fmla="*/ 254000 h 1144"/>
              <a:gd name="T50" fmla="*/ 812800 w 1288"/>
              <a:gd name="T51" fmla="*/ 355600 h 1144"/>
              <a:gd name="T52" fmla="*/ 825500 w 1288"/>
              <a:gd name="T53" fmla="*/ 406400 h 1144"/>
              <a:gd name="T54" fmla="*/ 838200 w 1288"/>
              <a:gd name="T55" fmla="*/ 457200 h 1144"/>
              <a:gd name="T56" fmla="*/ 876300 w 1288"/>
              <a:gd name="T57" fmla="*/ 495300 h 1144"/>
              <a:gd name="T58" fmla="*/ 901700 w 1288"/>
              <a:gd name="T59" fmla="*/ 508000 h 1144"/>
              <a:gd name="T60" fmla="*/ 952500 w 1288"/>
              <a:gd name="T61" fmla="*/ 520700 h 1144"/>
              <a:gd name="T62" fmla="*/ 990600 w 1288"/>
              <a:gd name="T63" fmla="*/ 508000 h 1144"/>
              <a:gd name="T64" fmla="*/ 1041400 w 1288"/>
              <a:gd name="T65" fmla="*/ 495300 h 1144"/>
              <a:gd name="T66" fmla="*/ 1092200 w 1288"/>
              <a:gd name="T67" fmla="*/ 482600 h 1144"/>
              <a:gd name="T68" fmla="*/ 1155700 w 1288"/>
              <a:gd name="T69" fmla="*/ 469900 h 1144"/>
              <a:gd name="T70" fmla="*/ 1206500 w 1288"/>
              <a:gd name="T71" fmla="*/ 482600 h 1144"/>
              <a:gd name="T72" fmla="*/ 1257300 w 1288"/>
              <a:gd name="T73" fmla="*/ 495300 h 1144"/>
              <a:gd name="T74" fmla="*/ 1295400 w 1288"/>
              <a:gd name="T75" fmla="*/ 533400 h 1144"/>
              <a:gd name="T76" fmla="*/ 1308100 w 1288"/>
              <a:gd name="T77" fmla="*/ 571500 h 1144"/>
              <a:gd name="T78" fmla="*/ 1308100 w 1288"/>
              <a:gd name="T79" fmla="*/ 622300 h 1144"/>
              <a:gd name="T80" fmla="*/ 1320800 w 1288"/>
              <a:gd name="T81" fmla="*/ 673100 h 1144"/>
              <a:gd name="T82" fmla="*/ 1346200 w 1288"/>
              <a:gd name="T83" fmla="*/ 698500 h 1144"/>
              <a:gd name="T84" fmla="*/ 1384300 w 1288"/>
              <a:gd name="T85" fmla="*/ 723900 h 1144"/>
              <a:gd name="T86" fmla="*/ 1447800 w 1288"/>
              <a:gd name="T87" fmla="*/ 736600 h 1144"/>
              <a:gd name="T88" fmla="*/ 1498600 w 1288"/>
              <a:gd name="T89" fmla="*/ 736600 h 1144"/>
              <a:gd name="T90" fmla="*/ 1549400 w 1288"/>
              <a:gd name="T91" fmla="*/ 736600 h 1144"/>
              <a:gd name="T92" fmla="*/ 1600200 w 1288"/>
              <a:gd name="T93" fmla="*/ 749300 h 1144"/>
              <a:gd name="T94" fmla="*/ 1651000 w 1288"/>
              <a:gd name="T95" fmla="*/ 762000 h 1144"/>
              <a:gd name="T96" fmla="*/ 1689100 w 1288"/>
              <a:gd name="T97" fmla="*/ 787400 h 1144"/>
              <a:gd name="T98" fmla="*/ 1714500 w 1288"/>
              <a:gd name="T99" fmla="*/ 825500 h 1144"/>
              <a:gd name="T100" fmla="*/ 1727200 w 1288"/>
              <a:gd name="T101" fmla="*/ 876300 h 1144"/>
              <a:gd name="T102" fmla="*/ 1727200 w 1288"/>
              <a:gd name="T103" fmla="*/ 927100 h 1144"/>
              <a:gd name="T104" fmla="*/ 1714500 w 1288"/>
              <a:gd name="T105" fmla="*/ 1003300 h 1144"/>
              <a:gd name="T106" fmla="*/ 1727200 w 1288"/>
              <a:gd name="T107" fmla="*/ 1041400 h 1144"/>
              <a:gd name="T108" fmla="*/ 1739900 w 1288"/>
              <a:gd name="T109" fmla="*/ 1092200 h 1144"/>
              <a:gd name="T110" fmla="*/ 1765300 w 1288"/>
              <a:gd name="T111" fmla="*/ 1130300 h 1144"/>
              <a:gd name="T112" fmla="*/ 1803400 w 1288"/>
              <a:gd name="T113" fmla="*/ 1168400 h 1144"/>
              <a:gd name="T114" fmla="*/ 1854200 w 1288"/>
              <a:gd name="T115" fmla="*/ 1193800 h 1144"/>
              <a:gd name="T116" fmla="*/ 1905000 w 1288"/>
              <a:gd name="T117" fmla="*/ 1193800 h 1144"/>
              <a:gd name="T118" fmla="*/ 1955800 w 1288"/>
              <a:gd name="T119" fmla="*/ 1193800 h 114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88"/>
              <a:gd name="T181" fmla="*/ 0 h 1144"/>
              <a:gd name="T182" fmla="*/ 1288 w 1288"/>
              <a:gd name="T183" fmla="*/ 1144 h 114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88" h="1144">
                <a:moveTo>
                  <a:pt x="1248" y="744"/>
                </a:moveTo>
                <a:lnTo>
                  <a:pt x="1288" y="944"/>
                </a:lnTo>
                <a:lnTo>
                  <a:pt x="152" y="1144"/>
                </a:lnTo>
                <a:lnTo>
                  <a:pt x="0" y="256"/>
                </a:lnTo>
                <a:lnTo>
                  <a:pt x="96" y="240"/>
                </a:lnTo>
                <a:lnTo>
                  <a:pt x="96" y="232"/>
                </a:lnTo>
                <a:lnTo>
                  <a:pt x="96" y="224"/>
                </a:lnTo>
                <a:lnTo>
                  <a:pt x="96" y="216"/>
                </a:lnTo>
                <a:lnTo>
                  <a:pt x="96" y="200"/>
                </a:lnTo>
                <a:lnTo>
                  <a:pt x="88" y="192"/>
                </a:lnTo>
                <a:lnTo>
                  <a:pt x="80" y="176"/>
                </a:lnTo>
                <a:lnTo>
                  <a:pt x="72" y="160"/>
                </a:lnTo>
                <a:lnTo>
                  <a:pt x="64" y="144"/>
                </a:lnTo>
                <a:lnTo>
                  <a:pt x="64" y="136"/>
                </a:lnTo>
                <a:lnTo>
                  <a:pt x="64" y="120"/>
                </a:lnTo>
                <a:lnTo>
                  <a:pt x="64" y="104"/>
                </a:lnTo>
                <a:lnTo>
                  <a:pt x="64" y="96"/>
                </a:lnTo>
                <a:lnTo>
                  <a:pt x="64" y="80"/>
                </a:lnTo>
                <a:lnTo>
                  <a:pt x="72" y="72"/>
                </a:lnTo>
                <a:lnTo>
                  <a:pt x="80" y="56"/>
                </a:lnTo>
                <a:lnTo>
                  <a:pt x="88" y="48"/>
                </a:lnTo>
                <a:lnTo>
                  <a:pt x="96" y="32"/>
                </a:lnTo>
                <a:lnTo>
                  <a:pt x="112" y="24"/>
                </a:lnTo>
                <a:lnTo>
                  <a:pt x="120" y="16"/>
                </a:lnTo>
                <a:lnTo>
                  <a:pt x="136" y="8"/>
                </a:lnTo>
                <a:lnTo>
                  <a:pt x="152" y="8"/>
                </a:lnTo>
                <a:lnTo>
                  <a:pt x="168" y="0"/>
                </a:lnTo>
                <a:lnTo>
                  <a:pt x="176" y="0"/>
                </a:lnTo>
                <a:lnTo>
                  <a:pt x="192" y="0"/>
                </a:lnTo>
                <a:lnTo>
                  <a:pt x="208" y="0"/>
                </a:lnTo>
                <a:lnTo>
                  <a:pt x="216" y="0"/>
                </a:lnTo>
                <a:lnTo>
                  <a:pt x="232" y="0"/>
                </a:lnTo>
                <a:lnTo>
                  <a:pt x="240" y="8"/>
                </a:lnTo>
                <a:lnTo>
                  <a:pt x="256" y="8"/>
                </a:lnTo>
                <a:lnTo>
                  <a:pt x="264" y="16"/>
                </a:lnTo>
                <a:lnTo>
                  <a:pt x="280" y="24"/>
                </a:lnTo>
                <a:lnTo>
                  <a:pt x="288" y="40"/>
                </a:lnTo>
                <a:lnTo>
                  <a:pt x="296" y="48"/>
                </a:lnTo>
                <a:lnTo>
                  <a:pt x="304" y="64"/>
                </a:lnTo>
                <a:lnTo>
                  <a:pt x="312" y="80"/>
                </a:lnTo>
                <a:lnTo>
                  <a:pt x="312" y="96"/>
                </a:lnTo>
                <a:lnTo>
                  <a:pt x="312" y="112"/>
                </a:lnTo>
                <a:lnTo>
                  <a:pt x="312" y="128"/>
                </a:lnTo>
                <a:lnTo>
                  <a:pt x="312" y="144"/>
                </a:lnTo>
                <a:lnTo>
                  <a:pt x="312" y="160"/>
                </a:lnTo>
                <a:lnTo>
                  <a:pt x="312" y="176"/>
                </a:lnTo>
                <a:lnTo>
                  <a:pt x="312" y="184"/>
                </a:lnTo>
                <a:lnTo>
                  <a:pt x="312" y="192"/>
                </a:lnTo>
                <a:lnTo>
                  <a:pt x="320" y="200"/>
                </a:lnTo>
                <a:lnTo>
                  <a:pt x="504" y="160"/>
                </a:lnTo>
                <a:lnTo>
                  <a:pt x="512" y="200"/>
                </a:lnTo>
                <a:lnTo>
                  <a:pt x="512" y="224"/>
                </a:lnTo>
                <a:lnTo>
                  <a:pt x="520" y="240"/>
                </a:lnTo>
                <a:lnTo>
                  <a:pt x="520" y="256"/>
                </a:lnTo>
                <a:lnTo>
                  <a:pt x="528" y="272"/>
                </a:lnTo>
                <a:lnTo>
                  <a:pt x="528" y="288"/>
                </a:lnTo>
                <a:lnTo>
                  <a:pt x="536" y="304"/>
                </a:lnTo>
                <a:lnTo>
                  <a:pt x="552" y="312"/>
                </a:lnTo>
                <a:lnTo>
                  <a:pt x="560" y="320"/>
                </a:lnTo>
                <a:lnTo>
                  <a:pt x="568" y="320"/>
                </a:lnTo>
                <a:lnTo>
                  <a:pt x="584" y="328"/>
                </a:lnTo>
                <a:lnTo>
                  <a:pt x="600" y="328"/>
                </a:lnTo>
                <a:lnTo>
                  <a:pt x="608" y="320"/>
                </a:lnTo>
                <a:lnTo>
                  <a:pt x="624" y="320"/>
                </a:lnTo>
                <a:lnTo>
                  <a:pt x="640" y="320"/>
                </a:lnTo>
                <a:lnTo>
                  <a:pt x="656" y="312"/>
                </a:lnTo>
                <a:lnTo>
                  <a:pt x="672" y="304"/>
                </a:lnTo>
                <a:lnTo>
                  <a:pt x="688" y="304"/>
                </a:lnTo>
                <a:lnTo>
                  <a:pt x="712" y="296"/>
                </a:lnTo>
                <a:lnTo>
                  <a:pt x="728" y="296"/>
                </a:lnTo>
                <a:lnTo>
                  <a:pt x="744" y="296"/>
                </a:lnTo>
                <a:lnTo>
                  <a:pt x="760" y="304"/>
                </a:lnTo>
                <a:lnTo>
                  <a:pt x="776" y="304"/>
                </a:lnTo>
                <a:lnTo>
                  <a:pt x="792" y="312"/>
                </a:lnTo>
                <a:lnTo>
                  <a:pt x="800" y="320"/>
                </a:lnTo>
                <a:lnTo>
                  <a:pt x="816" y="336"/>
                </a:lnTo>
                <a:lnTo>
                  <a:pt x="824" y="344"/>
                </a:lnTo>
                <a:lnTo>
                  <a:pt x="824" y="360"/>
                </a:lnTo>
                <a:lnTo>
                  <a:pt x="824" y="376"/>
                </a:lnTo>
                <a:lnTo>
                  <a:pt x="824" y="392"/>
                </a:lnTo>
                <a:lnTo>
                  <a:pt x="832" y="408"/>
                </a:lnTo>
                <a:lnTo>
                  <a:pt x="832" y="424"/>
                </a:lnTo>
                <a:lnTo>
                  <a:pt x="840" y="432"/>
                </a:lnTo>
                <a:lnTo>
                  <a:pt x="848" y="440"/>
                </a:lnTo>
                <a:lnTo>
                  <a:pt x="864" y="448"/>
                </a:lnTo>
                <a:lnTo>
                  <a:pt x="872" y="456"/>
                </a:lnTo>
                <a:lnTo>
                  <a:pt x="888" y="464"/>
                </a:lnTo>
                <a:lnTo>
                  <a:pt x="912" y="464"/>
                </a:lnTo>
                <a:lnTo>
                  <a:pt x="920" y="464"/>
                </a:lnTo>
                <a:lnTo>
                  <a:pt x="944" y="464"/>
                </a:lnTo>
                <a:lnTo>
                  <a:pt x="960" y="464"/>
                </a:lnTo>
                <a:lnTo>
                  <a:pt x="976" y="464"/>
                </a:lnTo>
                <a:lnTo>
                  <a:pt x="1000" y="472"/>
                </a:lnTo>
                <a:lnTo>
                  <a:pt x="1008" y="472"/>
                </a:lnTo>
                <a:lnTo>
                  <a:pt x="1024" y="472"/>
                </a:lnTo>
                <a:lnTo>
                  <a:pt x="1040" y="480"/>
                </a:lnTo>
                <a:lnTo>
                  <a:pt x="1048" y="488"/>
                </a:lnTo>
                <a:lnTo>
                  <a:pt x="1064" y="496"/>
                </a:lnTo>
                <a:lnTo>
                  <a:pt x="1072" y="504"/>
                </a:lnTo>
                <a:lnTo>
                  <a:pt x="1080" y="520"/>
                </a:lnTo>
                <a:lnTo>
                  <a:pt x="1088" y="536"/>
                </a:lnTo>
                <a:lnTo>
                  <a:pt x="1088" y="552"/>
                </a:lnTo>
                <a:lnTo>
                  <a:pt x="1088" y="568"/>
                </a:lnTo>
                <a:lnTo>
                  <a:pt x="1088" y="584"/>
                </a:lnTo>
                <a:lnTo>
                  <a:pt x="1080" y="608"/>
                </a:lnTo>
                <a:lnTo>
                  <a:pt x="1080" y="632"/>
                </a:lnTo>
                <a:lnTo>
                  <a:pt x="1080" y="648"/>
                </a:lnTo>
                <a:lnTo>
                  <a:pt x="1088" y="656"/>
                </a:lnTo>
                <a:lnTo>
                  <a:pt x="1088" y="672"/>
                </a:lnTo>
                <a:lnTo>
                  <a:pt x="1096" y="688"/>
                </a:lnTo>
                <a:lnTo>
                  <a:pt x="1104" y="704"/>
                </a:lnTo>
                <a:lnTo>
                  <a:pt x="1112" y="712"/>
                </a:lnTo>
                <a:lnTo>
                  <a:pt x="1128" y="720"/>
                </a:lnTo>
                <a:lnTo>
                  <a:pt x="1136" y="736"/>
                </a:lnTo>
                <a:lnTo>
                  <a:pt x="1152" y="744"/>
                </a:lnTo>
                <a:lnTo>
                  <a:pt x="1168" y="752"/>
                </a:lnTo>
                <a:lnTo>
                  <a:pt x="1184" y="752"/>
                </a:lnTo>
                <a:lnTo>
                  <a:pt x="1200" y="752"/>
                </a:lnTo>
                <a:lnTo>
                  <a:pt x="1216" y="752"/>
                </a:lnTo>
                <a:lnTo>
                  <a:pt x="1232" y="752"/>
                </a:lnTo>
                <a:lnTo>
                  <a:pt x="1248" y="744"/>
                </a:lnTo>
                <a:close/>
              </a:path>
            </a:pathLst>
          </a:custGeom>
          <a:solidFill>
            <a:srgbClr val="00FF00"/>
          </a:solidFill>
          <a:ln w="12700">
            <a:solidFill>
              <a:srgbClr val="000000"/>
            </a:solidFill>
            <a:round/>
            <a:headEnd/>
            <a:tailEnd/>
          </a:ln>
        </p:spPr>
        <p:txBody>
          <a:bodyPr/>
          <a:lstStyle/>
          <a:p>
            <a:endParaRPr lang="en-US" sz="2400">
              <a:latin typeface="Arial" charset="0"/>
              <a:ea typeface="ＭＳ Ｐゴシック" pitchFamily="-112" charset="-128"/>
            </a:endParaRPr>
          </a:p>
        </p:txBody>
      </p:sp>
      <p:sp>
        <p:nvSpPr>
          <p:cNvPr id="34823" name="Freeform 7"/>
          <p:cNvSpPr>
            <a:spLocks/>
          </p:cNvSpPr>
          <p:nvPr/>
        </p:nvSpPr>
        <p:spPr bwMode="auto">
          <a:xfrm>
            <a:off x="4122738" y="3108325"/>
            <a:ext cx="2032000" cy="2235200"/>
          </a:xfrm>
          <a:custGeom>
            <a:avLst/>
            <a:gdLst>
              <a:gd name="T0" fmla="*/ 812800 w 1280"/>
              <a:gd name="T1" fmla="*/ 355600 h 1408"/>
              <a:gd name="T2" fmla="*/ 787400 w 1280"/>
              <a:gd name="T3" fmla="*/ 177800 h 1408"/>
              <a:gd name="T4" fmla="*/ 889000 w 1280"/>
              <a:gd name="T5" fmla="*/ 25400 h 1408"/>
              <a:gd name="T6" fmla="*/ 1117600 w 1280"/>
              <a:gd name="T7" fmla="*/ 12700 h 1408"/>
              <a:gd name="T8" fmla="*/ 1231900 w 1280"/>
              <a:gd name="T9" fmla="*/ 101600 h 1408"/>
              <a:gd name="T10" fmla="*/ 1257300 w 1280"/>
              <a:gd name="T11" fmla="*/ 254000 h 1408"/>
              <a:gd name="T12" fmla="*/ 1231900 w 1280"/>
              <a:gd name="T13" fmla="*/ 406400 h 1408"/>
              <a:gd name="T14" fmla="*/ 1346200 w 1280"/>
              <a:gd name="T15" fmla="*/ 508000 h 1408"/>
              <a:gd name="T16" fmla="*/ 1511300 w 1280"/>
              <a:gd name="T17" fmla="*/ 546100 h 1408"/>
              <a:gd name="T18" fmla="*/ 1574800 w 1280"/>
              <a:gd name="T19" fmla="*/ 622300 h 1408"/>
              <a:gd name="T20" fmla="*/ 1587500 w 1280"/>
              <a:gd name="T21" fmla="*/ 736600 h 1408"/>
              <a:gd name="T22" fmla="*/ 1651000 w 1280"/>
              <a:gd name="T23" fmla="*/ 825500 h 1408"/>
              <a:gd name="T24" fmla="*/ 1778000 w 1280"/>
              <a:gd name="T25" fmla="*/ 850900 h 1408"/>
              <a:gd name="T26" fmla="*/ 1930400 w 1280"/>
              <a:gd name="T27" fmla="*/ 838200 h 1408"/>
              <a:gd name="T28" fmla="*/ 2006600 w 1280"/>
              <a:gd name="T29" fmla="*/ 889000 h 1408"/>
              <a:gd name="T30" fmla="*/ 2032000 w 1280"/>
              <a:gd name="T31" fmla="*/ 1054100 h 1408"/>
              <a:gd name="T32" fmla="*/ 2006600 w 1280"/>
              <a:gd name="T33" fmla="*/ 1282700 h 1408"/>
              <a:gd name="T34" fmla="*/ 1930400 w 1280"/>
              <a:gd name="T35" fmla="*/ 1346200 h 1408"/>
              <a:gd name="T36" fmla="*/ 1765300 w 1280"/>
              <a:gd name="T37" fmla="*/ 1333500 h 1408"/>
              <a:gd name="T38" fmla="*/ 1651000 w 1280"/>
              <a:gd name="T39" fmla="*/ 1346200 h 1408"/>
              <a:gd name="T40" fmla="*/ 1587500 w 1280"/>
              <a:gd name="T41" fmla="*/ 1409700 h 1408"/>
              <a:gd name="T42" fmla="*/ 1574800 w 1280"/>
              <a:gd name="T43" fmla="*/ 1549400 h 1408"/>
              <a:gd name="T44" fmla="*/ 1498600 w 1280"/>
              <a:gd name="T45" fmla="*/ 1638300 h 1408"/>
              <a:gd name="T46" fmla="*/ 1371600 w 1280"/>
              <a:gd name="T47" fmla="*/ 1663700 h 1408"/>
              <a:gd name="T48" fmla="*/ 1257300 w 1280"/>
              <a:gd name="T49" fmla="*/ 1727200 h 1408"/>
              <a:gd name="T50" fmla="*/ 1231900 w 1280"/>
              <a:gd name="T51" fmla="*/ 1854200 h 1408"/>
              <a:gd name="T52" fmla="*/ 1257300 w 1280"/>
              <a:gd name="T53" fmla="*/ 2006600 h 1408"/>
              <a:gd name="T54" fmla="*/ 1193800 w 1280"/>
              <a:gd name="T55" fmla="*/ 2146300 h 1408"/>
              <a:gd name="T56" fmla="*/ 1104900 w 1280"/>
              <a:gd name="T57" fmla="*/ 2222500 h 1408"/>
              <a:gd name="T58" fmla="*/ 952500 w 1280"/>
              <a:gd name="T59" fmla="*/ 2235200 h 1408"/>
              <a:gd name="T60" fmla="*/ 825500 w 1280"/>
              <a:gd name="T61" fmla="*/ 2171700 h 1408"/>
              <a:gd name="T62" fmla="*/ 774700 w 1280"/>
              <a:gd name="T63" fmla="*/ 2070100 h 1408"/>
              <a:gd name="T64" fmla="*/ 787400 w 1280"/>
              <a:gd name="T65" fmla="*/ 1943100 h 1408"/>
              <a:gd name="T66" fmla="*/ 800100 w 1280"/>
              <a:gd name="T67" fmla="*/ 1828800 h 1408"/>
              <a:gd name="T68" fmla="*/ 723900 w 1280"/>
              <a:gd name="T69" fmla="*/ 1739900 h 1408"/>
              <a:gd name="T70" fmla="*/ 596900 w 1280"/>
              <a:gd name="T71" fmla="*/ 1714500 h 1408"/>
              <a:gd name="T72" fmla="*/ 482600 w 1280"/>
              <a:gd name="T73" fmla="*/ 1663700 h 1408"/>
              <a:gd name="T74" fmla="*/ 444500 w 1280"/>
              <a:gd name="T75" fmla="*/ 1536700 h 1408"/>
              <a:gd name="T76" fmla="*/ 406400 w 1280"/>
              <a:gd name="T77" fmla="*/ 1422400 h 1408"/>
              <a:gd name="T78" fmla="*/ 292100 w 1280"/>
              <a:gd name="T79" fmla="*/ 1384300 h 1408"/>
              <a:gd name="T80" fmla="*/ 165100 w 1280"/>
              <a:gd name="T81" fmla="*/ 1397000 h 1408"/>
              <a:gd name="T82" fmla="*/ 38100 w 1280"/>
              <a:gd name="T83" fmla="*/ 1358900 h 1408"/>
              <a:gd name="T84" fmla="*/ 0 w 1280"/>
              <a:gd name="T85" fmla="*/ 1219200 h 1408"/>
              <a:gd name="T86" fmla="*/ 12700 w 1280"/>
              <a:gd name="T87" fmla="*/ 1003300 h 1408"/>
              <a:gd name="T88" fmla="*/ 50800 w 1280"/>
              <a:gd name="T89" fmla="*/ 876300 h 1408"/>
              <a:gd name="T90" fmla="*/ 152400 w 1280"/>
              <a:gd name="T91" fmla="*/ 838200 h 1408"/>
              <a:gd name="T92" fmla="*/ 292100 w 1280"/>
              <a:gd name="T93" fmla="*/ 850900 h 1408"/>
              <a:gd name="T94" fmla="*/ 431800 w 1280"/>
              <a:gd name="T95" fmla="*/ 800100 h 1408"/>
              <a:gd name="T96" fmla="*/ 457200 w 1280"/>
              <a:gd name="T97" fmla="*/ 685800 h 1408"/>
              <a:gd name="T98" fmla="*/ 508000 w 1280"/>
              <a:gd name="T99" fmla="*/ 558800 h 1408"/>
              <a:gd name="T100" fmla="*/ 647700 w 1280"/>
              <a:gd name="T101" fmla="*/ 520700 h 14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280"/>
              <a:gd name="T154" fmla="*/ 0 h 1408"/>
              <a:gd name="T155" fmla="*/ 1280 w 1280"/>
              <a:gd name="T156" fmla="*/ 1408 h 140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280" h="1408">
                <a:moveTo>
                  <a:pt x="488" y="296"/>
                </a:moveTo>
                <a:lnTo>
                  <a:pt x="496" y="280"/>
                </a:lnTo>
                <a:lnTo>
                  <a:pt x="504" y="264"/>
                </a:lnTo>
                <a:lnTo>
                  <a:pt x="512" y="248"/>
                </a:lnTo>
                <a:lnTo>
                  <a:pt x="512" y="224"/>
                </a:lnTo>
                <a:lnTo>
                  <a:pt x="504" y="200"/>
                </a:lnTo>
                <a:lnTo>
                  <a:pt x="504" y="184"/>
                </a:lnTo>
                <a:lnTo>
                  <a:pt x="496" y="152"/>
                </a:lnTo>
                <a:lnTo>
                  <a:pt x="488" y="128"/>
                </a:lnTo>
                <a:lnTo>
                  <a:pt x="496" y="112"/>
                </a:lnTo>
                <a:lnTo>
                  <a:pt x="496" y="88"/>
                </a:lnTo>
                <a:lnTo>
                  <a:pt x="512" y="64"/>
                </a:lnTo>
                <a:lnTo>
                  <a:pt x="520" y="48"/>
                </a:lnTo>
                <a:lnTo>
                  <a:pt x="544" y="32"/>
                </a:lnTo>
                <a:lnTo>
                  <a:pt x="560" y="16"/>
                </a:lnTo>
                <a:lnTo>
                  <a:pt x="584" y="8"/>
                </a:lnTo>
                <a:lnTo>
                  <a:pt x="608" y="8"/>
                </a:lnTo>
                <a:lnTo>
                  <a:pt x="632" y="0"/>
                </a:lnTo>
                <a:lnTo>
                  <a:pt x="672" y="0"/>
                </a:lnTo>
                <a:lnTo>
                  <a:pt x="704" y="8"/>
                </a:lnTo>
                <a:lnTo>
                  <a:pt x="720" y="16"/>
                </a:lnTo>
                <a:lnTo>
                  <a:pt x="736" y="24"/>
                </a:lnTo>
                <a:lnTo>
                  <a:pt x="744" y="32"/>
                </a:lnTo>
                <a:lnTo>
                  <a:pt x="760" y="40"/>
                </a:lnTo>
                <a:lnTo>
                  <a:pt x="776" y="64"/>
                </a:lnTo>
                <a:lnTo>
                  <a:pt x="784" y="80"/>
                </a:lnTo>
                <a:lnTo>
                  <a:pt x="792" y="88"/>
                </a:lnTo>
                <a:lnTo>
                  <a:pt x="792" y="112"/>
                </a:lnTo>
                <a:lnTo>
                  <a:pt x="792" y="136"/>
                </a:lnTo>
                <a:lnTo>
                  <a:pt x="792" y="160"/>
                </a:lnTo>
                <a:lnTo>
                  <a:pt x="784" y="176"/>
                </a:lnTo>
                <a:lnTo>
                  <a:pt x="784" y="200"/>
                </a:lnTo>
                <a:lnTo>
                  <a:pt x="776" y="224"/>
                </a:lnTo>
                <a:lnTo>
                  <a:pt x="768" y="240"/>
                </a:lnTo>
                <a:lnTo>
                  <a:pt x="776" y="256"/>
                </a:lnTo>
                <a:lnTo>
                  <a:pt x="784" y="272"/>
                </a:lnTo>
                <a:lnTo>
                  <a:pt x="792" y="288"/>
                </a:lnTo>
                <a:lnTo>
                  <a:pt x="808" y="304"/>
                </a:lnTo>
                <a:lnTo>
                  <a:pt x="824" y="312"/>
                </a:lnTo>
                <a:lnTo>
                  <a:pt x="848" y="320"/>
                </a:lnTo>
                <a:lnTo>
                  <a:pt x="864" y="328"/>
                </a:lnTo>
                <a:lnTo>
                  <a:pt x="888" y="328"/>
                </a:lnTo>
                <a:lnTo>
                  <a:pt x="912" y="336"/>
                </a:lnTo>
                <a:lnTo>
                  <a:pt x="936" y="344"/>
                </a:lnTo>
                <a:lnTo>
                  <a:pt x="952" y="344"/>
                </a:lnTo>
                <a:lnTo>
                  <a:pt x="968" y="352"/>
                </a:lnTo>
                <a:lnTo>
                  <a:pt x="976" y="360"/>
                </a:lnTo>
                <a:lnTo>
                  <a:pt x="984" y="368"/>
                </a:lnTo>
                <a:lnTo>
                  <a:pt x="992" y="384"/>
                </a:lnTo>
                <a:lnTo>
                  <a:pt x="992" y="392"/>
                </a:lnTo>
                <a:lnTo>
                  <a:pt x="1000" y="408"/>
                </a:lnTo>
                <a:lnTo>
                  <a:pt x="1000" y="416"/>
                </a:lnTo>
                <a:lnTo>
                  <a:pt x="1000" y="432"/>
                </a:lnTo>
                <a:lnTo>
                  <a:pt x="1000" y="448"/>
                </a:lnTo>
                <a:lnTo>
                  <a:pt x="1000" y="464"/>
                </a:lnTo>
                <a:lnTo>
                  <a:pt x="1000" y="480"/>
                </a:lnTo>
                <a:lnTo>
                  <a:pt x="1008" y="496"/>
                </a:lnTo>
                <a:lnTo>
                  <a:pt x="1016" y="504"/>
                </a:lnTo>
                <a:lnTo>
                  <a:pt x="1024" y="512"/>
                </a:lnTo>
                <a:lnTo>
                  <a:pt x="1040" y="520"/>
                </a:lnTo>
                <a:lnTo>
                  <a:pt x="1048" y="528"/>
                </a:lnTo>
                <a:lnTo>
                  <a:pt x="1072" y="536"/>
                </a:lnTo>
                <a:lnTo>
                  <a:pt x="1088" y="536"/>
                </a:lnTo>
                <a:lnTo>
                  <a:pt x="1104" y="536"/>
                </a:lnTo>
                <a:lnTo>
                  <a:pt x="1120" y="536"/>
                </a:lnTo>
                <a:lnTo>
                  <a:pt x="1144" y="536"/>
                </a:lnTo>
                <a:lnTo>
                  <a:pt x="1160" y="536"/>
                </a:lnTo>
                <a:lnTo>
                  <a:pt x="1176" y="528"/>
                </a:lnTo>
                <a:lnTo>
                  <a:pt x="1192" y="528"/>
                </a:lnTo>
                <a:lnTo>
                  <a:pt x="1216" y="528"/>
                </a:lnTo>
                <a:lnTo>
                  <a:pt x="1224" y="536"/>
                </a:lnTo>
                <a:lnTo>
                  <a:pt x="1232" y="536"/>
                </a:lnTo>
                <a:lnTo>
                  <a:pt x="1248" y="544"/>
                </a:lnTo>
                <a:lnTo>
                  <a:pt x="1256" y="552"/>
                </a:lnTo>
                <a:lnTo>
                  <a:pt x="1264" y="560"/>
                </a:lnTo>
                <a:lnTo>
                  <a:pt x="1272" y="576"/>
                </a:lnTo>
                <a:lnTo>
                  <a:pt x="1280" y="592"/>
                </a:lnTo>
                <a:lnTo>
                  <a:pt x="1280" y="608"/>
                </a:lnTo>
                <a:lnTo>
                  <a:pt x="1280" y="632"/>
                </a:lnTo>
                <a:lnTo>
                  <a:pt x="1280" y="664"/>
                </a:lnTo>
                <a:lnTo>
                  <a:pt x="1280" y="704"/>
                </a:lnTo>
                <a:lnTo>
                  <a:pt x="1280" y="744"/>
                </a:lnTo>
                <a:lnTo>
                  <a:pt x="1272" y="776"/>
                </a:lnTo>
                <a:lnTo>
                  <a:pt x="1272" y="800"/>
                </a:lnTo>
                <a:lnTo>
                  <a:pt x="1264" y="808"/>
                </a:lnTo>
                <a:lnTo>
                  <a:pt x="1256" y="824"/>
                </a:lnTo>
                <a:lnTo>
                  <a:pt x="1248" y="832"/>
                </a:lnTo>
                <a:lnTo>
                  <a:pt x="1240" y="840"/>
                </a:lnTo>
                <a:lnTo>
                  <a:pt x="1224" y="840"/>
                </a:lnTo>
                <a:lnTo>
                  <a:pt x="1216" y="848"/>
                </a:lnTo>
                <a:lnTo>
                  <a:pt x="1184" y="848"/>
                </a:lnTo>
                <a:lnTo>
                  <a:pt x="1168" y="848"/>
                </a:lnTo>
                <a:lnTo>
                  <a:pt x="1144" y="840"/>
                </a:lnTo>
                <a:lnTo>
                  <a:pt x="1128" y="840"/>
                </a:lnTo>
                <a:lnTo>
                  <a:pt x="1112" y="840"/>
                </a:lnTo>
                <a:lnTo>
                  <a:pt x="1096" y="840"/>
                </a:lnTo>
                <a:lnTo>
                  <a:pt x="1080" y="840"/>
                </a:lnTo>
                <a:lnTo>
                  <a:pt x="1064" y="840"/>
                </a:lnTo>
                <a:lnTo>
                  <a:pt x="1048" y="848"/>
                </a:lnTo>
                <a:lnTo>
                  <a:pt x="1040" y="848"/>
                </a:lnTo>
                <a:lnTo>
                  <a:pt x="1032" y="856"/>
                </a:lnTo>
                <a:lnTo>
                  <a:pt x="1016" y="864"/>
                </a:lnTo>
                <a:lnTo>
                  <a:pt x="1008" y="872"/>
                </a:lnTo>
                <a:lnTo>
                  <a:pt x="1008" y="880"/>
                </a:lnTo>
                <a:lnTo>
                  <a:pt x="1000" y="888"/>
                </a:lnTo>
                <a:lnTo>
                  <a:pt x="992" y="904"/>
                </a:lnTo>
                <a:lnTo>
                  <a:pt x="992" y="912"/>
                </a:lnTo>
                <a:lnTo>
                  <a:pt x="992" y="928"/>
                </a:lnTo>
                <a:lnTo>
                  <a:pt x="992" y="952"/>
                </a:lnTo>
                <a:lnTo>
                  <a:pt x="992" y="976"/>
                </a:lnTo>
                <a:lnTo>
                  <a:pt x="992" y="992"/>
                </a:lnTo>
                <a:lnTo>
                  <a:pt x="984" y="1000"/>
                </a:lnTo>
                <a:lnTo>
                  <a:pt x="976" y="1016"/>
                </a:lnTo>
                <a:lnTo>
                  <a:pt x="960" y="1024"/>
                </a:lnTo>
                <a:lnTo>
                  <a:pt x="944" y="1032"/>
                </a:lnTo>
                <a:lnTo>
                  <a:pt x="936" y="1032"/>
                </a:lnTo>
                <a:lnTo>
                  <a:pt x="912" y="1040"/>
                </a:lnTo>
                <a:lnTo>
                  <a:pt x="896" y="1040"/>
                </a:lnTo>
                <a:lnTo>
                  <a:pt x="880" y="1048"/>
                </a:lnTo>
                <a:lnTo>
                  <a:pt x="864" y="1048"/>
                </a:lnTo>
                <a:lnTo>
                  <a:pt x="848" y="1048"/>
                </a:lnTo>
                <a:lnTo>
                  <a:pt x="832" y="1056"/>
                </a:lnTo>
                <a:lnTo>
                  <a:pt x="816" y="1064"/>
                </a:lnTo>
                <a:lnTo>
                  <a:pt x="800" y="1072"/>
                </a:lnTo>
                <a:lnTo>
                  <a:pt x="792" y="1088"/>
                </a:lnTo>
                <a:lnTo>
                  <a:pt x="776" y="1104"/>
                </a:lnTo>
                <a:lnTo>
                  <a:pt x="768" y="1120"/>
                </a:lnTo>
                <a:lnTo>
                  <a:pt x="768" y="1136"/>
                </a:lnTo>
                <a:lnTo>
                  <a:pt x="768" y="1152"/>
                </a:lnTo>
                <a:lnTo>
                  <a:pt x="776" y="1168"/>
                </a:lnTo>
                <a:lnTo>
                  <a:pt x="776" y="1184"/>
                </a:lnTo>
                <a:lnTo>
                  <a:pt x="784" y="1200"/>
                </a:lnTo>
                <a:lnTo>
                  <a:pt x="784" y="1216"/>
                </a:lnTo>
                <a:lnTo>
                  <a:pt x="792" y="1240"/>
                </a:lnTo>
                <a:lnTo>
                  <a:pt x="792" y="1264"/>
                </a:lnTo>
                <a:lnTo>
                  <a:pt x="784" y="1288"/>
                </a:lnTo>
                <a:lnTo>
                  <a:pt x="776" y="1304"/>
                </a:lnTo>
                <a:lnTo>
                  <a:pt x="776" y="1320"/>
                </a:lnTo>
                <a:lnTo>
                  <a:pt x="768" y="1336"/>
                </a:lnTo>
                <a:lnTo>
                  <a:pt x="752" y="1352"/>
                </a:lnTo>
                <a:lnTo>
                  <a:pt x="744" y="1368"/>
                </a:lnTo>
                <a:lnTo>
                  <a:pt x="736" y="1376"/>
                </a:lnTo>
                <a:lnTo>
                  <a:pt x="720" y="1384"/>
                </a:lnTo>
                <a:lnTo>
                  <a:pt x="704" y="1400"/>
                </a:lnTo>
                <a:lnTo>
                  <a:pt x="696" y="1400"/>
                </a:lnTo>
                <a:lnTo>
                  <a:pt x="680" y="1408"/>
                </a:lnTo>
                <a:lnTo>
                  <a:pt x="664" y="1408"/>
                </a:lnTo>
                <a:lnTo>
                  <a:pt x="640" y="1408"/>
                </a:lnTo>
                <a:lnTo>
                  <a:pt x="608" y="1408"/>
                </a:lnTo>
                <a:lnTo>
                  <a:pt x="600" y="1408"/>
                </a:lnTo>
                <a:lnTo>
                  <a:pt x="576" y="1408"/>
                </a:lnTo>
                <a:lnTo>
                  <a:pt x="560" y="1400"/>
                </a:lnTo>
                <a:lnTo>
                  <a:pt x="544" y="1392"/>
                </a:lnTo>
                <a:lnTo>
                  <a:pt x="536" y="1384"/>
                </a:lnTo>
                <a:lnTo>
                  <a:pt x="520" y="1368"/>
                </a:lnTo>
                <a:lnTo>
                  <a:pt x="512" y="1360"/>
                </a:lnTo>
                <a:lnTo>
                  <a:pt x="504" y="1352"/>
                </a:lnTo>
                <a:lnTo>
                  <a:pt x="496" y="1336"/>
                </a:lnTo>
                <a:lnTo>
                  <a:pt x="496" y="1320"/>
                </a:lnTo>
                <a:lnTo>
                  <a:pt x="488" y="1304"/>
                </a:lnTo>
                <a:lnTo>
                  <a:pt x="488" y="1288"/>
                </a:lnTo>
                <a:lnTo>
                  <a:pt x="488" y="1272"/>
                </a:lnTo>
                <a:lnTo>
                  <a:pt x="488" y="1256"/>
                </a:lnTo>
                <a:lnTo>
                  <a:pt x="496" y="1240"/>
                </a:lnTo>
                <a:lnTo>
                  <a:pt x="496" y="1224"/>
                </a:lnTo>
                <a:lnTo>
                  <a:pt x="504" y="1200"/>
                </a:lnTo>
                <a:lnTo>
                  <a:pt x="504" y="1184"/>
                </a:lnTo>
                <a:lnTo>
                  <a:pt x="504" y="1176"/>
                </a:lnTo>
                <a:lnTo>
                  <a:pt x="504" y="1160"/>
                </a:lnTo>
                <a:lnTo>
                  <a:pt x="504" y="1152"/>
                </a:lnTo>
                <a:lnTo>
                  <a:pt x="496" y="1136"/>
                </a:lnTo>
                <a:lnTo>
                  <a:pt x="488" y="1120"/>
                </a:lnTo>
                <a:lnTo>
                  <a:pt x="480" y="1112"/>
                </a:lnTo>
                <a:lnTo>
                  <a:pt x="464" y="1104"/>
                </a:lnTo>
                <a:lnTo>
                  <a:pt x="456" y="1096"/>
                </a:lnTo>
                <a:lnTo>
                  <a:pt x="440" y="1088"/>
                </a:lnTo>
                <a:lnTo>
                  <a:pt x="424" y="1088"/>
                </a:lnTo>
                <a:lnTo>
                  <a:pt x="408" y="1080"/>
                </a:lnTo>
                <a:lnTo>
                  <a:pt x="392" y="1080"/>
                </a:lnTo>
                <a:lnTo>
                  <a:pt x="376" y="1080"/>
                </a:lnTo>
                <a:lnTo>
                  <a:pt x="360" y="1072"/>
                </a:lnTo>
                <a:lnTo>
                  <a:pt x="344" y="1064"/>
                </a:lnTo>
                <a:lnTo>
                  <a:pt x="328" y="1064"/>
                </a:lnTo>
                <a:lnTo>
                  <a:pt x="312" y="1056"/>
                </a:lnTo>
                <a:lnTo>
                  <a:pt x="304" y="1048"/>
                </a:lnTo>
                <a:lnTo>
                  <a:pt x="296" y="1032"/>
                </a:lnTo>
                <a:lnTo>
                  <a:pt x="288" y="1016"/>
                </a:lnTo>
                <a:lnTo>
                  <a:pt x="280" y="1000"/>
                </a:lnTo>
                <a:lnTo>
                  <a:pt x="280" y="984"/>
                </a:lnTo>
                <a:lnTo>
                  <a:pt x="280" y="968"/>
                </a:lnTo>
                <a:lnTo>
                  <a:pt x="280" y="952"/>
                </a:lnTo>
                <a:lnTo>
                  <a:pt x="280" y="936"/>
                </a:lnTo>
                <a:lnTo>
                  <a:pt x="280" y="920"/>
                </a:lnTo>
                <a:lnTo>
                  <a:pt x="264" y="904"/>
                </a:lnTo>
                <a:lnTo>
                  <a:pt x="256" y="896"/>
                </a:lnTo>
                <a:lnTo>
                  <a:pt x="248" y="888"/>
                </a:lnTo>
                <a:lnTo>
                  <a:pt x="232" y="880"/>
                </a:lnTo>
                <a:lnTo>
                  <a:pt x="216" y="880"/>
                </a:lnTo>
                <a:lnTo>
                  <a:pt x="200" y="872"/>
                </a:lnTo>
                <a:lnTo>
                  <a:pt x="184" y="872"/>
                </a:lnTo>
                <a:lnTo>
                  <a:pt x="168" y="872"/>
                </a:lnTo>
                <a:lnTo>
                  <a:pt x="152" y="872"/>
                </a:lnTo>
                <a:lnTo>
                  <a:pt x="136" y="880"/>
                </a:lnTo>
                <a:lnTo>
                  <a:pt x="120" y="880"/>
                </a:lnTo>
                <a:lnTo>
                  <a:pt x="104" y="880"/>
                </a:lnTo>
                <a:lnTo>
                  <a:pt x="80" y="880"/>
                </a:lnTo>
                <a:lnTo>
                  <a:pt x="64" y="880"/>
                </a:lnTo>
                <a:lnTo>
                  <a:pt x="48" y="872"/>
                </a:lnTo>
                <a:lnTo>
                  <a:pt x="40" y="872"/>
                </a:lnTo>
                <a:lnTo>
                  <a:pt x="24" y="856"/>
                </a:lnTo>
                <a:lnTo>
                  <a:pt x="16" y="848"/>
                </a:lnTo>
                <a:lnTo>
                  <a:pt x="8" y="840"/>
                </a:lnTo>
                <a:lnTo>
                  <a:pt x="0" y="816"/>
                </a:lnTo>
                <a:lnTo>
                  <a:pt x="0" y="792"/>
                </a:lnTo>
                <a:lnTo>
                  <a:pt x="0" y="768"/>
                </a:lnTo>
                <a:lnTo>
                  <a:pt x="0" y="736"/>
                </a:lnTo>
                <a:lnTo>
                  <a:pt x="0" y="712"/>
                </a:lnTo>
                <a:lnTo>
                  <a:pt x="0" y="680"/>
                </a:lnTo>
                <a:lnTo>
                  <a:pt x="0" y="656"/>
                </a:lnTo>
                <a:lnTo>
                  <a:pt x="8" y="632"/>
                </a:lnTo>
                <a:lnTo>
                  <a:pt x="8" y="608"/>
                </a:lnTo>
                <a:lnTo>
                  <a:pt x="8" y="592"/>
                </a:lnTo>
                <a:lnTo>
                  <a:pt x="16" y="576"/>
                </a:lnTo>
                <a:lnTo>
                  <a:pt x="24" y="560"/>
                </a:lnTo>
                <a:lnTo>
                  <a:pt x="32" y="552"/>
                </a:lnTo>
                <a:lnTo>
                  <a:pt x="40" y="544"/>
                </a:lnTo>
                <a:lnTo>
                  <a:pt x="48" y="536"/>
                </a:lnTo>
                <a:lnTo>
                  <a:pt x="64" y="536"/>
                </a:lnTo>
                <a:lnTo>
                  <a:pt x="72" y="528"/>
                </a:lnTo>
                <a:lnTo>
                  <a:pt x="96" y="528"/>
                </a:lnTo>
                <a:lnTo>
                  <a:pt x="112" y="528"/>
                </a:lnTo>
                <a:lnTo>
                  <a:pt x="128" y="536"/>
                </a:lnTo>
                <a:lnTo>
                  <a:pt x="152" y="536"/>
                </a:lnTo>
                <a:lnTo>
                  <a:pt x="168" y="536"/>
                </a:lnTo>
                <a:lnTo>
                  <a:pt x="184" y="536"/>
                </a:lnTo>
                <a:lnTo>
                  <a:pt x="208" y="536"/>
                </a:lnTo>
                <a:lnTo>
                  <a:pt x="232" y="528"/>
                </a:lnTo>
                <a:lnTo>
                  <a:pt x="248" y="520"/>
                </a:lnTo>
                <a:lnTo>
                  <a:pt x="256" y="512"/>
                </a:lnTo>
                <a:lnTo>
                  <a:pt x="272" y="504"/>
                </a:lnTo>
                <a:lnTo>
                  <a:pt x="280" y="488"/>
                </a:lnTo>
                <a:lnTo>
                  <a:pt x="288" y="480"/>
                </a:lnTo>
                <a:lnTo>
                  <a:pt x="288" y="464"/>
                </a:lnTo>
                <a:lnTo>
                  <a:pt x="288" y="448"/>
                </a:lnTo>
                <a:lnTo>
                  <a:pt x="288" y="432"/>
                </a:lnTo>
                <a:lnTo>
                  <a:pt x="288" y="408"/>
                </a:lnTo>
                <a:lnTo>
                  <a:pt x="288" y="392"/>
                </a:lnTo>
                <a:lnTo>
                  <a:pt x="296" y="376"/>
                </a:lnTo>
                <a:lnTo>
                  <a:pt x="304" y="368"/>
                </a:lnTo>
                <a:lnTo>
                  <a:pt x="320" y="352"/>
                </a:lnTo>
                <a:lnTo>
                  <a:pt x="336" y="344"/>
                </a:lnTo>
                <a:lnTo>
                  <a:pt x="352" y="344"/>
                </a:lnTo>
                <a:lnTo>
                  <a:pt x="368" y="336"/>
                </a:lnTo>
                <a:lnTo>
                  <a:pt x="384" y="336"/>
                </a:lnTo>
                <a:lnTo>
                  <a:pt x="408" y="328"/>
                </a:lnTo>
                <a:lnTo>
                  <a:pt x="424" y="328"/>
                </a:lnTo>
                <a:lnTo>
                  <a:pt x="448" y="320"/>
                </a:lnTo>
                <a:lnTo>
                  <a:pt x="464" y="312"/>
                </a:lnTo>
                <a:lnTo>
                  <a:pt x="488" y="296"/>
                </a:lnTo>
                <a:close/>
              </a:path>
            </a:pathLst>
          </a:custGeom>
          <a:solidFill>
            <a:srgbClr val="FFFF00"/>
          </a:solidFill>
          <a:ln w="12700">
            <a:solidFill>
              <a:srgbClr val="000000"/>
            </a:solidFill>
            <a:round/>
            <a:headEnd/>
            <a:tailEnd/>
          </a:ln>
        </p:spPr>
        <p:txBody>
          <a:bodyPr/>
          <a:lstStyle/>
          <a:p>
            <a:endParaRPr lang="en-US" sz="2400">
              <a:latin typeface="Arial" charset="0"/>
              <a:ea typeface="ＭＳ Ｐゴシック" pitchFamily="-112" charset="-128"/>
            </a:endParaRPr>
          </a:p>
        </p:txBody>
      </p:sp>
      <p:sp>
        <p:nvSpPr>
          <p:cNvPr id="34824" name="Freeform 8"/>
          <p:cNvSpPr>
            <a:spLocks/>
          </p:cNvSpPr>
          <p:nvPr/>
        </p:nvSpPr>
        <p:spPr bwMode="auto">
          <a:xfrm rot="-4391917">
            <a:off x="793750" y="2762250"/>
            <a:ext cx="1752600" cy="2374900"/>
          </a:xfrm>
          <a:custGeom>
            <a:avLst/>
            <a:gdLst>
              <a:gd name="T0" fmla="*/ 368300 w 1104"/>
              <a:gd name="T1" fmla="*/ 0 h 1496"/>
              <a:gd name="T2" fmla="*/ 812800 w 1104"/>
              <a:gd name="T3" fmla="*/ 2273300 h 1496"/>
              <a:gd name="T4" fmla="*/ 685800 w 1104"/>
              <a:gd name="T5" fmla="*/ 2171700 h 1496"/>
              <a:gd name="T6" fmla="*/ 660400 w 1104"/>
              <a:gd name="T7" fmla="*/ 2197100 h 1496"/>
              <a:gd name="T8" fmla="*/ 635000 w 1104"/>
              <a:gd name="T9" fmla="*/ 2235200 h 1496"/>
              <a:gd name="T10" fmla="*/ 609600 w 1104"/>
              <a:gd name="T11" fmla="*/ 2273300 h 1496"/>
              <a:gd name="T12" fmla="*/ 596900 w 1104"/>
              <a:gd name="T13" fmla="*/ 2311400 h 1496"/>
              <a:gd name="T14" fmla="*/ 558800 w 1104"/>
              <a:gd name="T15" fmla="*/ 2349500 h 1496"/>
              <a:gd name="T16" fmla="*/ 520700 w 1104"/>
              <a:gd name="T17" fmla="*/ 2374900 h 1496"/>
              <a:gd name="T18" fmla="*/ 482600 w 1104"/>
              <a:gd name="T19" fmla="*/ 2374900 h 1496"/>
              <a:gd name="T20" fmla="*/ 431800 w 1104"/>
              <a:gd name="T21" fmla="*/ 2374900 h 1496"/>
              <a:gd name="T22" fmla="*/ 393700 w 1104"/>
              <a:gd name="T23" fmla="*/ 2362200 h 1496"/>
              <a:gd name="T24" fmla="*/ 342900 w 1104"/>
              <a:gd name="T25" fmla="*/ 2336800 h 1496"/>
              <a:gd name="T26" fmla="*/ 304800 w 1104"/>
              <a:gd name="T27" fmla="*/ 2311400 h 1496"/>
              <a:gd name="T28" fmla="*/ 279400 w 1104"/>
              <a:gd name="T29" fmla="*/ 2273300 h 1496"/>
              <a:gd name="T30" fmla="*/ 254000 w 1104"/>
              <a:gd name="T31" fmla="*/ 2247900 h 1496"/>
              <a:gd name="T32" fmla="*/ 254000 w 1104"/>
              <a:gd name="T33" fmla="*/ 2209800 h 1496"/>
              <a:gd name="T34" fmla="*/ 241300 w 1104"/>
              <a:gd name="T35" fmla="*/ 2159000 h 1496"/>
              <a:gd name="T36" fmla="*/ 254000 w 1104"/>
              <a:gd name="T37" fmla="*/ 2120900 h 1496"/>
              <a:gd name="T38" fmla="*/ 279400 w 1104"/>
              <a:gd name="T39" fmla="*/ 2070100 h 1496"/>
              <a:gd name="T40" fmla="*/ 317500 w 1104"/>
              <a:gd name="T41" fmla="*/ 2032000 h 1496"/>
              <a:gd name="T42" fmla="*/ 355600 w 1104"/>
              <a:gd name="T43" fmla="*/ 2006600 h 1496"/>
              <a:gd name="T44" fmla="*/ 393700 w 1104"/>
              <a:gd name="T45" fmla="*/ 1968500 h 1496"/>
              <a:gd name="T46" fmla="*/ 406400 w 1104"/>
              <a:gd name="T47" fmla="*/ 1955800 h 1496"/>
              <a:gd name="T48" fmla="*/ 190500 w 1104"/>
              <a:gd name="T49" fmla="*/ 1739900 h 1496"/>
              <a:gd name="T50" fmla="*/ 241300 w 1104"/>
              <a:gd name="T51" fmla="*/ 1676400 h 1496"/>
              <a:gd name="T52" fmla="*/ 279400 w 1104"/>
              <a:gd name="T53" fmla="*/ 1625600 h 1496"/>
              <a:gd name="T54" fmla="*/ 292100 w 1104"/>
              <a:gd name="T55" fmla="*/ 1600200 h 1496"/>
              <a:gd name="T56" fmla="*/ 279400 w 1104"/>
              <a:gd name="T57" fmla="*/ 1562100 h 1496"/>
              <a:gd name="T58" fmla="*/ 266700 w 1104"/>
              <a:gd name="T59" fmla="*/ 1524000 h 1496"/>
              <a:gd name="T60" fmla="*/ 241300 w 1104"/>
              <a:gd name="T61" fmla="*/ 1498600 h 1496"/>
              <a:gd name="T62" fmla="*/ 190500 w 1104"/>
              <a:gd name="T63" fmla="*/ 1460500 h 1496"/>
              <a:gd name="T64" fmla="*/ 152400 w 1104"/>
              <a:gd name="T65" fmla="*/ 1422400 h 1496"/>
              <a:gd name="T66" fmla="*/ 101600 w 1104"/>
              <a:gd name="T67" fmla="*/ 1384300 h 1496"/>
              <a:gd name="T68" fmla="*/ 63500 w 1104"/>
              <a:gd name="T69" fmla="*/ 1333500 h 1496"/>
              <a:gd name="T70" fmla="*/ 50800 w 1104"/>
              <a:gd name="T71" fmla="*/ 1282700 h 1496"/>
              <a:gd name="T72" fmla="*/ 50800 w 1104"/>
              <a:gd name="T73" fmla="*/ 1244600 h 1496"/>
              <a:gd name="T74" fmla="*/ 76200 w 1104"/>
              <a:gd name="T75" fmla="*/ 1193800 h 1496"/>
              <a:gd name="T76" fmla="*/ 114300 w 1104"/>
              <a:gd name="T77" fmla="*/ 1155700 h 1496"/>
              <a:gd name="T78" fmla="*/ 139700 w 1104"/>
              <a:gd name="T79" fmla="*/ 1104900 h 1496"/>
              <a:gd name="T80" fmla="*/ 152400 w 1104"/>
              <a:gd name="T81" fmla="*/ 1079500 h 1496"/>
              <a:gd name="T82" fmla="*/ 152400 w 1104"/>
              <a:gd name="T83" fmla="*/ 1054100 h 1496"/>
              <a:gd name="T84" fmla="*/ 127000 w 1104"/>
              <a:gd name="T85" fmla="*/ 1003300 h 1496"/>
              <a:gd name="T86" fmla="*/ 88900 w 1104"/>
              <a:gd name="T87" fmla="*/ 952500 h 1496"/>
              <a:gd name="T88" fmla="*/ 50800 w 1104"/>
              <a:gd name="T89" fmla="*/ 901700 h 1496"/>
              <a:gd name="T90" fmla="*/ 25400 w 1104"/>
              <a:gd name="T91" fmla="*/ 863600 h 1496"/>
              <a:gd name="T92" fmla="*/ 12700 w 1104"/>
              <a:gd name="T93" fmla="*/ 812800 h 1496"/>
              <a:gd name="T94" fmla="*/ 0 w 1104"/>
              <a:gd name="T95" fmla="*/ 762000 h 1496"/>
              <a:gd name="T96" fmla="*/ 12700 w 1104"/>
              <a:gd name="T97" fmla="*/ 723900 h 1496"/>
              <a:gd name="T98" fmla="*/ 38100 w 1104"/>
              <a:gd name="T99" fmla="*/ 685800 h 1496"/>
              <a:gd name="T100" fmla="*/ 88900 w 1104"/>
              <a:gd name="T101" fmla="*/ 647700 h 1496"/>
              <a:gd name="T102" fmla="*/ 127000 w 1104"/>
              <a:gd name="T103" fmla="*/ 622300 h 1496"/>
              <a:gd name="T104" fmla="*/ 177800 w 1104"/>
              <a:gd name="T105" fmla="*/ 584200 h 1496"/>
              <a:gd name="T106" fmla="*/ 203200 w 1104"/>
              <a:gd name="T107" fmla="*/ 533400 h 1496"/>
              <a:gd name="T108" fmla="*/ 215900 w 1104"/>
              <a:gd name="T109" fmla="*/ 482600 h 1496"/>
              <a:gd name="T110" fmla="*/ 215900 w 1104"/>
              <a:gd name="T111" fmla="*/ 444500 h 1496"/>
              <a:gd name="T112" fmla="*/ 215900 w 1104"/>
              <a:gd name="T113" fmla="*/ 406400 h 1496"/>
              <a:gd name="T114" fmla="*/ 203200 w 1104"/>
              <a:gd name="T115" fmla="*/ 368300 h 1496"/>
              <a:gd name="T116" fmla="*/ 177800 w 1104"/>
              <a:gd name="T117" fmla="*/ 330200 h 1496"/>
              <a:gd name="T118" fmla="*/ 139700 w 1104"/>
              <a:gd name="T119" fmla="*/ 304800 h 14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04"/>
              <a:gd name="T181" fmla="*/ 0 h 1496"/>
              <a:gd name="T182" fmla="*/ 1104 w 1104"/>
              <a:gd name="T183" fmla="*/ 1496 h 149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04" h="1496">
                <a:moveTo>
                  <a:pt x="80" y="176"/>
                </a:moveTo>
                <a:lnTo>
                  <a:pt x="232" y="0"/>
                </a:lnTo>
                <a:lnTo>
                  <a:pt x="1104" y="760"/>
                </a:lnTo>
                <a:lnTo>
                  <a:pt x="512" y="1432"/>
                </a:lnTo>
                <a:lnTo>
                  <a:pt x="440" y="1368"/>
                </a:lnTo>
                <a:lnTo>
                  <a:pt x="432" y="1368"/>
                </a:lnTo>
                <a:lnTo>
                  <a:pt x="424" y="1376"/>
                </a:lnTo>
                <a:lnTo>
                  <a:pt x="416" y="1384"/>
                </a:lnTo>
                <a:lnTo>
                  <a:pt x="408" y="1392"/>
                </a:lnTo>
                <a:lnTo>
                  <a:pt x="400" y="1408"/>
                </a:lnTo>
                <a:lnTo>
                  <a:pt x="392" y="1424"/>
                </a:lnTo>
                <a:lnTo>
                  <a:pt x="384" y="1432"/>
                </a:lnTo>
                <a:lnTo>
                  <a:pt x="384" y="1448"/>
                </a:lnTo>
                <a:lnTo>
                  <a:pt x="376" y="1456"/>
                </a:lnTo>
                <a:lnTo>
                  <a:pt x="360" y="1472"/>
                </a:lnTo>
                <a:lnTo>
                  <a:pt x="352" y="1480"/>
                </a:lnTo>
                <a:lnTo>
                  <a:pt x="344" y="1488"/>
                </a:lnTo>
                <a:lnTo>
                  <a:pt x="328" y="1496"/>
                </a:lnTo>
                <a:lnTo>
                  <a:pt x="320" y="1496"/>
                </a:lnTo>
                <a:lnTo>
                  <a:pt x="304" y="1496"/>
                </a:lnTo>
                <a:lnTo>
                  <a:pt x="288" y="1496"/>
                </a:lnTo>
                <a:lnTo>
                  <a:pt x="272" y="1496"/>
                </a:lnTo>
                <a:lnTo>
                  <a:pt x="264" y="1496"/>
                </a:lnTo>
                <a:lnTo>
                  <a:pt x="248" y="1488"/>
                </a:lnTo>
                <a:lnTo>
                  <a:pt x="232" y="1480"/>
                </a:lnTo>
                <a:lnTo>
                  <a:pt x="216" y="1472"/>
                </a:lnTo>
                <a:lnTo>
                  <a:pt x="208" y="1464"/>
                </a:lnTo>
                <a:lnTo>
                  <a:pt x="192" y="1456"/>
                </a:lnTo>
                <a:lnTo>
                  <a:pt x="184" y="1448"/>
                </a:lnTo>
                <a:lnTo>
                  <a:pt x="176" y="1432"/>
                </a:lnTo>
                <a:lnTo>
                  <a:pt x="168" y="1424"/>
                </a:lnTo>
                <a:lnTo>
                  <a:pt x="160" y="1416"/>
                </a:lnTo>
                <a:lnTo>
                  <a:pt x="160" y="1400"/>
                </a:lnTo>
                <a:lnTo>
                  <a:pt x="160" y="1392"/>
                </a:lnTo>
                <a:lnTo>
                  <a:pt x="160" y="1376"/>
                </a:lnTo>
                <a:lnTo>
                  <a:pt x="152" y="1360"/>
                </a:lnTo>
                <a:lnTo>
                  <a:pt x="152" y="1344"/>
                </a:lnTo>
                <a:lnTo>
                  <a:pt x="160" y="1336"/>
                </a:lnTo>
                <a:lnTo>
                  <a:pt x="168" y="1320"/>
                </a:lnTo>
                <a:lnTo>
                  <a:pt x="176" y="1304"/>
                </a:lnTo>
                <a:lnTo>
                  <a:pt x="184" y="1288"/>
                </a:lnTo>
                <a:lnTo>
                  <a:pt x="200" y="1280"/>
                </a:lnTo>
                <a:lnTo>
                  <a:pt x="208" y="1272"/>
                </a:lnTo>
                <a:lnTo>
                  <a:pt x="224" y="1264"/>
                </a:lnTo>
                <a:lnTo>
                  <a:pt x="240" y="1248"/>
                </a:lnTo>
                <a:lnTo>
                  <a:pt x="248" y="1240"/>
                </a:lnTo>
                <a:lnTo>
                  <a:pt x="256" y="1240"/>
                </a:lnTo>
                <a:lnTo>
                  <a:pt x="256" y="1232"/>
                </a:lnTo>
                <a:lnTo>
                  <a:pt x="264" y="1224"/>
                </a:lnTo>
                <a:lnTo>
                  <a:pt x="120" y="1096"/>
                </a:lnTo>
                <a:lnTo>
                  <a:pt x="144" y="1072"/>
                </a:lnTo>
                <a:lnTo>
                  <a:pt x="152" y="1056"/>
                </a:lnTo>
                <a:lnTo>
                  <a:pt x="160" y="1040"/>
                </a:lnTo>
                <a:lnTo>
                  <a:pt x="176" y="1024"/>
                </a:lnTo>
                <a:lnTo>
                  <a:pt x="176" y="1016"/>
                </a:lnTo>
                <a:lnTo>
                  <a:pt x="184" y="1008"/>
                </a:lnTo>
                <a:lnTo>
                  <a:pt x="184" y="992"/>
                </a:lnTo>
                <a:lnTo>
                  <a:pt x="176" y="984"/>
                </a:lnTo>
                <a:lnTo>
                  <a:pt x="176" y="968"/>
                </a:lnTo>
                <a:lnTo>
                  <a:pt x="168" y="960"/>
                </a:lnTo>
                <a:lnTo>
                  <a:pt x="168" y="952"/>
                </a:lnTo>
                <a:lnTo>
                  <a:pt x="152" y="944"/>
                </a:lnTo>
                <a:lnTo>
                  <a:pt x="136" y="928"/>
                </a:lnTo>
                <a:lnTo>
                  <a:pt x="120" y="920"/>
                </a:lnTo>
                <a:lnTo>
                  <a:pt x="104" y="904"/>
                </a:lnTo>
                <a:lnTo>
                  <a:pt x="96" y="896"/>
                </a:lnTo>
                <a:lnTo>
                  <a:pt x="72" y="880"/>
                </a:lnTo>
                <a:lnTo>
                  <a:pt x="64" y="872"/>
                </a:lnTo>
                <a:lnTo>
                  <a:pt x="56" y="856"/>
                </a:lnTo>
                <a:lnTo>
                  <a:pt x="40" y="840"/>
                </a:lnTo>
                <a:lnTo>
                  <a:pt x="32" y="824"/>
                </a:lnTo>
                <a:lnTo>
                  <a:pt x="32" y="808"/>
                </a:lnTo>
                <a:lnTo>
                  <a:pt x="32" y="792"/>
                </a:lnTo>
                <a:lnTo>
                  <a:pt x="32" y="784"/>
                </a:lnTo>
                <a:lnTo>
                  <a:pt x="32" y="768"/>
                </a:lnTo>
                <a:lnTo>
                  <a:pt x="48" y="752"/>
                </a:lnTo>
                <a:lnTo>
                  <a:pt x="56" y="736"/>
                </a:lnTo>
                <a:lnTo>
                  <a:pt x="72" y="728"/>
                </a:lnTo>
                <a:lnTo>
                  <a:pt x="80" y="712"/>
                </a:lnTo>
                <a:lnTo>
                  <a:pt x="88" y="696"/>
                </a:lnTo>
                <a:lnTo>
                  <a:pt x="88" y="688"/>
                </a:lnTo>
                <a:lnTo>
                  <a:pt x="96" y="680"/>
                </a:lnTo>
                <a:lnTo>
                  <a:pt x="96" y="672"/>
                </a:lnTo>
                <a:lnTo>
                  <a:pt x="96" y="664"/>
                </a:lnTo>
                <a:lnTo>
                  <a:pt x="88" y="648"/>
                </a:lnTo>
                <a:lnTo>
                  <a:pt x="80" y="632"/>
                </a:lnTo>
                <a:lnTo>
                  <a:pt x="72" y="616"/>
                </a:lnTo>
                <a:lnTo>
                  <a:pt x="56" y="600"/>
                </a:lnTo>
                <a:lnTo>
                  <a:pt x="48" y="584"/>
                </a:lnTo>
                <a:lnTo>
                  <a:pt x="32" y="568"/>
                </a:lnTo>
                <a:lnTo>
                  <a:pt x="24" y="552"/>
                </a:lnTo>
                <a:lnTo>
                  <a:pt x="16" y="544"/>
                </a:lnTo>
                <a:lnTo>
                  <a:pt x="8" y="528"/>
                </a:lnTo>
                <a:lnTo>
                  <a:pt x="8" y="512"/>
                </a:lnTo>
                <a:lnTo>
                  <a:pt x="0" y="496"/>
                </a:lnTo>
                <a:lnTo>
                  <a:pt x="0" y="480"/>
                </a:lnTo>
                <a:lnTo>
                  <a:pt x="8" y="464"/>
                </a:lnTo>
                <a:lnTo>
                  <a:pt x="8" y="456"/>
                </a:lnTo>
                <a:lnTo>
                  <a:pt x="16" y="440"/>
                </a:lnTo>
                <a:lnTo>
                  <a:pt x="24" y="432"/>
                </a:lnTo>
                <a:lnTo>
                  <a:pt x="40" y="424"/>
                </a:lnTo>
                <a:lnTo>
                  <a:pt x="56" y="408"/>
                </a:lnTo>
                <a:lnTo>
                  <a:pt x="72" y="400"/>
                </a:lnTo>
                <a:lnTo>
                  <a:pt x="80" y="392"/>
                </a:lnTo>
                <a:lnTo>
                  <a:pt x="96" y="376"/>
                </a:lnTo>
                <a:lnTo>
                  <a:pt x="112" y="368"/>
                </a:lnTo>
                <a:lnTo>
                  <a:pt x="120" y="352"/>
                </a:lnTo>
                <a:lnTo>
                  <a:pt x="128" y="336"/>
                </a:lnTo>
                <a:lnTo>
                  <a:pt x="136" y="320"/>
                </a:lnTo>
                <a:lnTo>
                  <a:pt x="136" y="304"/>
                </a:lnTo>
                <a:lnTo>
                  <a:pt x="136" y="288"/>
                </a:lnTo>
                <a:lnTo>
                  <a:pt x="136" y="280"/>
                </a:lnTo>
                <a:lnTo>
                  <a:pt x="136" y="272"/>
                </a:lnTo>
                <a:lnTo>
                  <a:pt x="136" y="256"/>
                </a:lnTo>
                <a:lnTo>
                  <a:pt x="136" y="248"/>
                </a:lnTo>
                <a:lnTo>
                  <a:pt x="128" y="232"/>
                </a:lnTo>
                <a:lnTo>
                  <a:pt x="120" y="224"/>
                </a:lnTo>
                <a:lnTo>
                  <a:pt x="112" y="208"/>
                </a:lnTo>
                <a:lnTo>
                  <a:pt x="104" y="200"/>
                </a:lnTo>
                <a:lnTo>
                  <a:pt x="88" y="192"/>
                </a:lnTo>
                <a:lnTo>
                  <a:pt x="80" y="176"/>
                </a:lnTo>
                <a:close/>
              </a:path>
            </a:pathLst>
          </a:custGeom>
          <a:solidFill>
            <a:srgbClr val="FF0000"/>
          </a:solidFill>
          <a:ln w="12700">
            <a:solidFill>
              <a:srgbClr val="000000"/>
            </a:solidFill>
            <a:round/>
            <a:headEnd/>
            <a:tailEnd/>
          </a:ln>
        </p:spPr>
        <p:txBody>
          <a:bodyPr/>
          <a:lstStyle/>
          <a:p>
            <a:endParaRPr lang="en-US" sz="2400">
              <a:latin typeface="Arial" charset="0"/>
              <a:ea typeface="ＭＳ Ｐゴシック" pitchFamily="-112" charset="-128"/>
            </a:endParaRPr>
          </a:p>
        </p:txBody>
      </p:sp>
      <p:sp>
        <p:nvSpPr>
          <p:cNvPr id="34825" name="Freeform 9"/>
          <p:cNvSpPr>
            <a:spLocks/>
          </p:cNvSpPr>
          <p:nvPr/>
        </p:nvSpPr>
        <p:spPr bwMode="auto">
          <a:xfrm rot="-8042443">
            <a:off x="5976938" y="4252913"/>
            <a:ext cx="1866900" cy="1638300"/>
          </a:xfrm>
          <a:custGeom>
            <a:avLst/>
            <a:gdLst>
              <a:gd name="T0" fmla="*/ 38100 w 1176"/>
              <a:gd name="T1" fmla="*/ 1638300 h 1032"/>
              <a:gd name="T2" fmla="*/ 1727200 w 1176"/>
              <a:gd name="T3" fmla="*/ 0 h 1032"/>
              <a:gd name="T4" fmla="*/ 1562100 w 1176"/>
              <a:gd name="T5" fmla="*/ 38100 h 1032"/>
              <a:gd name="T6" fmla="*/ 1574800 w 1176"/>
              <a:gd name="T7" fmla="*/ 88900 h 1032"/>
              <a:gd name="T8" fmla="*/ 1600200 w 1176"/>
              <a:gd name="T9" fmla="*/ 152400 h 1032"/>
              <a:gd name="T10" fmla="*/ 1600200 w 1176"/>
              <a:gd name="T11" fmla="*/ 215900 h 1032"/>
              <a:gd name="T12" fmla="*/ 1600200 w 1176"/>
              <a:gd name="T13" fmla="*/ 266700 h 1032"/>
              <a:gd name="T14" fmla="*/ 1562100 w 1176"/>
              <a:gd name="T15" fmla="*/ 317500 h 1032"/>
              <a:gd name="T16" fmla="*/ 1524000 w 1176"/>
              <a:gd name="T17" fmla="*/ 355600 h 1032"/>
              <a:gd name="T18" fmla="*/ 1460500 w 1176"/>
              <a:gd name="T19" fmla="*/ 381000 h 1032"/>
              <a:gd name="T20" fmla="*/ 1384300 w 1176"/>
              <a:gd name="T21" fmla="*/ 381000 h 1032"/>
              <a:gd name="T22" fmla="*/ 1333500 w 1176"/>
              <a:gd name="T23" fmla="*/ 381000 h 1032"/>
              <a:gd name="T24" fmla="*/ 1270000 w 1176"/>
              <a:gd name="T25" fmla="*/ 342900 h 1032"/>
              <a:gd name="T26" fmla="*/ 1231900 w 1176"/>
              <a:gd name="T27" fmla="*/ 304800 h 1032"/>
              <a:gd name="T28" fmla="*/ 1206500 w 1176"/>
              <a:gd name="T29" fmla="*/ 254000 h 1032"/>
              <a:gd name="T30" fmla="*/ 1206500 w 1176"/>
              <a:gd name="T31" fmla="*/ 203200 h 1032"/>
              <a:gd name="T32" fmla="*/ 1219200 w 1176"/>
              <a:gd name="T33" fmla="*/ 152400 h 1032"/>
              <a:gd name="T34" fmla="*/ 1231900 w 1176"/>
              <a:gd name="T35" fmla="*/ 101600 h 1032"/>
              <a:gd name="T36" fmla="*/ 1219200 w 1176"/>
              <a:gd name="T37" fmla="*/ 50800 h 1032"/>
              <a:gd name="T38" fmla="*/ 914400 w 1176"/>
              <a:gd name="T39" fmla="*/ 127000 h 1032"/>
              <a:gd name="T40" fmla="*/ 914400 w 1176"/>
              <a:gd name="T41" fmla="*/ 190500 h 1032"/>
              <a:gd name="T42" fmla="*/ 914400 w 1176"/>
              <a:gd name="T43" fmla="*/ 254000 h 1032"/>
              <a:gd name="T44" fmla="*/ 914400 w 1176"/>
              <a:gd name="T45" fmla="*/ 304800 h 1032"/>
              <a:gd name="T46" fmla="*/ 889000 w 1176"/>
              <a:gd name="T47" fmla="*/ 330200 h 1032"/>
              <a:gd name="T48" fmla="*/ 850900 w 1176"/>
              <a:gd name="T49" fmla="*/ 355600 h 1032"/>
              <a:gd name="T50" fmla="*/ 812800 w 1176"/>
              <a:gd name="T51" fmla="*/ 368300 h 1032"/>
              <a:gd name="T52" fmla="*/ 749300 w 1176"/>
              <a:gd name="T53" fmla="*/ 368300 h 1032"/>
              <a:gd name="T54" fmla="*/ 711200 w 1176"/>
              <a:gd name="T55" fmla="*/ 368300 h 1032"/>
              <a:gd name="T56" fmla="*/ 647700 w 1176"/>
              <a:gd name="T57" fmla="*/ 368300 h 1032"/>
              <a:gd name="T58" fmla="*/ 596900 w 1176"/>
              <a:gd name="T59" fmla="*/ 381000 h 1032"/>
              <a:gd name="T60" fmla="*/ 546100 w 1176"/>
              <a:gd name="T61" fmla="*/ 406400 h 1032"/>
              <a:gd name="T62" fmla="*/ 508000 w 1176"/>
              <a:gd name="T63" fmla="*/ 444500 h 1032"/>
              <a:gd name="T64" fmla="*/ 495300 w 1176"/>
              <a:gd name="T65" fmla="*/ 482600 h 1032"/>
              <a:gd name="T66" fmla="*/ 495300 w 1176"/>
              <a:gd name="T67" fmla="*/ 533400 h 1032"/>
              <a:gd name="T68" fmla="*/ 508000 w 1176"/>
              <a:gd name="T69" fmla="*/ 584200 h 1032"/>
              <a:gd name="T70" fmla="*/ 495300 w 1176"/>
              <a:gd name="T71" fmla="*/ 622300 h 1032"/>
              <a:gd name="T72" fmla="*/ 482600 w 1176"/>
              <a:gd name="T73" fmla="*/ 660400 h 1032"/>
              <a:gd name="T74" fmla="*/ 431800 w 1176"/>
              <a:gd name="T75" fmla="*/ 685800 h 1032"/>
              <a:gd name="T76" fmla="*/ 381000 w 1176"/>
              <a:gd name="T77" fmla="*/ 711200 h 1032"/>
              <a:gd name="T78" fmla="*/ 330200 w 1176"/>
              <a:gd name="T79" fmla="*/ 723900 h 1032"/>
              <a:gd name="T80" fmla="*/ 279400 w 1176"/>
              <a:gd name="T81" fmla="*/ 736600 h 1032"/>
              <a:gd name="T82" fmla="*/ 241300 w 1176"/>
              <a:gd name="T83" fmla="*/ 762000 h 1032"/>
              <a:gd name="T84" fmla="*/ 203200 w 1176"/>
              <a:gd name="T85" fmla="*/ 787400 h 1032"/>
              <a:gd name="T86" fmla="*/ 177800 w 1176"/>
              <a:gd name="T87" fmla="*/ 838200 h 1032"/>
              <a:gd name="T88" fmla="*/ 165100 w 1176"/>
              <a:gd name="T89" fmla="*/ 889000 h 1032"/>
              <a:gd name="T90" fmla="*/ 177800 w 1176"/>
              <a:gd name="T91" fmla="*/ 927100 h 1032"/>
              <a:gd name="T92" fmla="*/ 203200 w 1176"/>
              <a:gd name="T93" fmla="*/ 990600 h 1032"/>
              <a:gd name="T94" fmla="*/ 215900 w 1176"/>
              <a:gd name="T95" fmla="*/ 1041400 h 1032"/>
              <a:gd name="T96" fmla="*/ 215900 w 1176"/>
              <a:gd name="T97" fmla="*/ 1104900 h 1032"/>
              <a:gd name="T98" fmla="*/ 203200 w 1176"/>
              <a:gd name="T99" fmla="*/ 1143000 h 1032"/>
              <a:gd name="T100" fmla="*/ 190500 w 1176"/>
              <a:gd name="T101" fmla="*/ 1193800 h 1032"/>
              <a:gd name="T102" fmla="*/ 152400 w 1176"/>
              <a:gd name="T103" fmla="*/ 1257300 h 1032"/>
              <a:gd name="T104" fmla="*/ 127000 w 1176"/>
              <a:gd name="T105" fmla="*/ 1295400 h 1032"/>
              <a:gd name="T106" fmla="*/ 88900 w 1176"/>
              <a:gd name="T107" fmla="*/ 1320800 h 1032"/>
              <a:gd name="T108" fmla="*/ 38100 w 1176"/>
              <a:gd name="T109" fmla="*/ 1333500 h 103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76"/>
              <a:gd name="T166" fmla="*/ 0 h 1032"/>
              <a:gd name="T167" fmla="*/ 1176 w 1176"/>
              <a:gd name="T168" fmla="*/ 1032 h 103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76" h="1032">
                <a:moveTo>
                  <a:pt x="0" y="840"/>
                </a:moveTo>
                <a:lnTo>
                  <a:pt x="24" y="1032"/>
                </a:lnTo>
                <a:lnTo>
                  <a:pt x="1176" y="936"/>
                </a:lnTo>
                <a:lnTo>
                  <a:pt x="1088" y="0"/>
                </a:lnTo>
                <a:lnTo>
                  <a:pt x="984" y="8"/>
                </a:lnTo>
                <a:lnTo>
                  <a:pt x="984" y="24"/>
                </a:lnTo>
                <a:lnTo>
                  <a:pt x="984" y="40"/>
                </a:lnTo>
                <a:lnTo>
                  <a:pt x="992" y="56"/>
                </a:lnTo>
                <a:lnTo>
                  <a:pt x="1000" y="72"/>
                </a:lnTo>
                <a:lnTo>
                  <a:pt x="1008" y="96"/>
                </a:lnTo>
                <a:lnTo>
                  <a:pt x="1008" y="120"/>
                </a:lnTo>
                <a:lnTo>
                  <a:pt x="1008" y="136"/>
                </a:lnTo>
                <a:lnTo>
                  <a:pt x="1008" y="152"/>
                </a:lnTo>
                <a:lnTo>
                  <a:pt x="1008" y="168"/>
                </a:lnTo>
                <a:lnTo>
                  <a:pt x="1000" y="184"/>
                </a:lnTo>
                <a:lnTo>
                  <a:pt x="984" y="200"/>
                </a:lnTo>
                <a:lnTo>
                  <a:pt x="976" y="216"/>
                </a:lnTo>
                <a:lnTo>
                  <a:pt x="960" y="224"/>
                </a:lnTo>
                <a:lnTo>
                  <a:pt x="936" y="232"/>
                </a:lnTo>
                <a:lnTo>
                  <a:pt x="920" y="240"/>
                </a:lnTo>
                <a:lnTo>
                  <a:pt x="904" y="240"/>
                </a:lnTo>
                <a:lnTo>
                  <a:pt x="872" y="240"/>
                </a:lnTo>
                <a:lnTo>
                  <a:pt x="856" y="240"/>
                </a:lnTo>
                <a:lnTo>
                  <a:pt x="840" y="240"/>
                </a:lnTo>
                <a:lnTo>
                  <a:pt x="824" y="232"/>
                </a:lnTo>
                <a:lnTo>
                  <a:pt x="800" y="216"/>
                </a:lnTo>
                <a:lnTo>
                  <a:pt x="792" y="200"/>
                </a:lnTo>
                <a:lnTo>
                  <a:pt x="776" y="192"/>
                </a:lnTo>
                <a:lnTo>
                  <a:pt x="768" y="176"/>
                </a:lnTo>
                <a:lnTo>
                  <a:pt x="760" y="160"/>
                </a:lnTo>
                <a:lnTo>
                  <a:pt x="760" y="144"/>
                </a:lnTo>
                <a:lnTo>
                  <a:pt x="760" y="128"/>
                </a:lnTo>
                <a:lnTo>
                  <a:pt x="768" y="112"/>
                </a:lnTo>
                <a:lnTo>
                  <a:pt x="768" y="96"/>
                </a:lnTo>
                <a:lnTo>
                  <a:pt x="768" y="80"/>
                </a:lnTo>
                <a:lnTo>
                  <a:pt x="776" y="64"/>
                </a:lnTo>
                <a:lnTo>
                  <a:pt x="768" y="48"/>
                </a:lnTo>
                <a:lnTo>
                  <a:pt x="768" y="32"/>
                </a:lnTo>
                <a:lnTo>
                  <a:pt x="576" y="48"/>
                </a:lnTo>
                <a:lnTo>
                  <a:pt x="576" y="80"/>
                </a:lnTo>
                <a:lnTo>
                  <a:pt x="576" y="104"/>
                </a:lnTo>
                <a:lnTo>
                  <a:pt x="576" y="120"/>
                </a:lnTo>
                <a:lnTo>
                  <a:pt x="584" y="144"/>
                </a:lnTo>
                <a:lnTo>
                  <a:pt x="576" y="160"/>
                </a:lnTo>
                <a:lnTo>
                  <a:pt x="576" y="176"/>
                </a:lnTo>
                <a:lnTo>
                  <a:pt x="576" y="192"/>
                </a:lnTo>
                <a:lnTo>
                  <a:pt x="568" y="200"/>
                </a:lnTo>
                <a:lnTo>
                  <a:pt x="560" y="208"/>
                </a:lnTo>
                <a:lnTo>
                  <a:pt x="544" y="216"/>
                </a:lnTo>
                <a:lnTo>
                  <a:pt x="536" y="224"/>
                </a:lnTo>
                <a:lnTo>
                  <a:pt x="520" y="224"/>
                </a:lnTo>
                <a:lnTo>
                  <a:pt x="512" y="232"/>
                </a:lnTo>
                <a:lnTo>
                  <a:pt x="488" y="232"/>
                </a:lnTo>
                <a:lnTo>
                  <a:pt x="472" y="232"/>
                </a:lnTo>
                <a:lnTo>
                  <a:pt x="464" y="232"/>
                </a:lnTo>
                <a:lnTo>
                  <a:pt x="448" y="232"/>
                </a:lnTo>
                <a:lnTo>
                  <a:pt x="424" y="232"/>
                </a:lnTo>
                <a:lnTo>
                  <a:pt x="408" y="232"/>
                </a:lnTo>
                <a:lnTo>
                  <a:pt x="392" y="232"/>
                </a:lnTo>
                <a:lnTo>
                  <a:pt x="376" y="240"/>
                </a:lnTo>
                <a:lnTo>
                  <a:pt x="360" y="248"/>
                </a:lnTo>
                <a:lnTo>
                  <a:pt x="344" y="256"/>
                </a:lnTo>
                <a:lnTo>
                  <a:pt x="328" y="264"/>
                </a:lnTo>
                <a:lnTo>
                  <a:pt x="320" y="280"/>
                </a:lnTo>
                <a:lnTo>
                  <a:pt x="312" y="288"/>
                </a:lnTo>
                <a:lnTo>
                  <a:pt x="312" y="304"/>
                </a:lnTo>
                <a:lnTo>
                  <a:pt x="312" y="320"/>
                </a:lnTo>
                <a:lnTo>
                  <a:pt x="312" y="336"/>
                </a:lnTo>
                <a:lnTo>
                  <a:pt x="320" y="352"/>
                </a:lnTo>
                <a:lnTo>
                  <a:pt x="320" y="368"/>
                </a:lnTo>
                <a:lnTo>
                  <a:pt x="312" y="376"/>
                </a:lnTo>
                <a:lnTo>
                  <a:pt x="312" y="392"/>
                </a:lnTo>
                <a:lnTo>
                  <a:pt x="304" y="408"/>
                </a:lnTo>
                <a:lnTo>
                  <a:pt x="304" y="416"/>
                </a:lnTo>
                <a:lnTo>
                  <a:pt x="288" y="424"/>
                </a:lnTo>
                <a:lnTo>
                  <a:pt x="272" y="432"/>
                </a:lnTo>
                <a:lnTo>
                  <a:pt x="256" y="440"/>
                </a:lnTo>
                <a:lnTo>
                  <a:pt x="240" y="448"/>
                </a:lnTo>
                <a:lnTo>
                  <a:pt x="224" y="448"/>
                </a:lnTo>
                <a:lnTo>
                  <a:pt x="208" y="456"/>
                </a:lnTo>
                <a:lnTo>
                  <a:pt x="192" y="464"/>
                </a:lnTo>
                <a:lnTo>
                  <a:pt x="176" y="464"/>
                </a:lnTo>
                <a:lnTo>
                  <a:pt x="160" y="472"/>
                </a:lnTo>
                <a:lnTo>
                  <a:pt x="152" y="480"/>
                </a:lnTo>
                <a:lnTo>
                  <a:pt x="136" y="488"/>
                </a:lnTo>
                <a:lnTo>
                  <a:pt x="128" y="496"/>
                </a:lnTo>
                <a:lnTo>
                  <a:pt x="120" y="512"/>
                </a:lnTo>
                <a:lnTo>
                  <a:pt x="112" y="528"/>
                </a:lnTo>
                <a:lnTo>
                  <a:pt x="112" y="536"/>
                </a:lnTo>
                <a:lnTo>
                  <a:pt x="104" y="560"/>
                </a:lnTo>
                <a:lnTo>
                  <a:pt x="112" y="576"/>
                </a:lnTo>
                <a:lnTo>
                  <a:pt x="112" y="584"/>
                </a:lnTo>
                <a:lnTo>
                  <a:pt x="120" y="608"/>
                </a:lnTo>
                <a:lnTo>
                  <a:pt x="128" y="624"/>
                </a:lnTo>
                <a:lnTo>
                  <a:pt x="136" y="648"/>
                </a:lnTo>
                <a:lnTo>
                  <a:pt x="136" y="656"/>
                </a:lnTo>
                <a:lnTo>
                  <a:pt x="136" y="672"/>
                </a:lnTo>
                <a:lnTo>
                  <a:pt x="136" y="696"/>
                </a:lnTo>
                <a:lnTo>
                  <a:pt x="136" y="712"/>
                </a:lnTo>
                <a:lnTo>
                  <a:pt x="128" y="720"/>
                </a:lnTo>
                <a:lnTo>
                  <a:pt x="128" y="736"/>
                </a:lnTo>
                <a:lnTo>
                  <a:pt x="120" y="752"/>
                </a:lnTo>
                <a:lnTo>
                  <a:pt x="112" y="776"/>
                </a:lnTo>
                <a:lnTo>
                  <a:pt x="96" y="792"/>
                </a:lnTo>
                <a:lnTo>
                  <a:pt x="88" y="800"/>
                </a:lnTo>
                <a:lnTo>
                  <a:pt x="80" y="816"/>
                </a:lnTo>
                <a:lnTo>
                  <a:pt x="64" y="824"/>
                </a:lnTo>
                <a:lnTo>
                  <a:pt x="56" y="832"/>
                </a:lnTo>
                <a:lnTo>
                  <a:pt x="40" y="832"/>
                </a:lnTo>
                <a:lnTo>
                  <a:pt x="24" y="840"/>
                </a:lnTo>
                <a:lnTo>
                  <a:pt x="0" y="840"/>
                </a:lnTo>
                <a:close/>
              </a:path>
            </a:pathLst>
          </a:custGeom>
          <a:solidFill>
            <a:srgbClr val="FF6600"/>
          </a:solidFill>
          <a:ln w="12700">
            <a:solidFill>
              <a:srgbClr val="000000"/>
            </a:solidFill>
            <a:round/>
            <a:headEnd/>
            <a:tailEnd/>
          </a:ln>
        </p:spPr>
        <p:txBody>
          <a:bodyPr/>
          <a:lstStyle/>
          <a:p>
            <a:endParaRPr lang="en-US" sz="2400">
              <a:latin typeface="Arial" charset="0"/>
              <a:ea typeface="ＭＳ Ｐゴシック" pitchFamily="-112" charset="-128"/>
            </a:endParaRPr>
          </a:p>
        </p:txBody>
      </p:sp>
      <p:sp>
        <p:nvSpPr>
          <p:cNvPr id="34826" name="Text Box 10"/>
          <p:cNvSpPr txBox="1">
            <a:spLocks noChangeArrowheads="1"/>
          </p:cNvSpPr>
          <p:nvPr/>
        </p:nvSpPr>
        <p:spPr bwMode="auto">
          <a:xfrm>
            <a:off x="460375" y="3981450"/>
            <a:ext cx="2254250" cy="366713"/>
          </a:xfrm>
          <a:prstGeom prst="rect">
            <a:avLst/>
          </a:prstGeom>
          <a:noFill/>
          <a:ln w="12700" cap="sq">
            <a:noFill/>
            <a:miter lim="800000"/>
            <a:headEnd type="none" w="sm" len="sm"/>
            <a:tailEnd type="none" w="sm" len="sm"/>
          </a:ln>
        </p:spPr>
        <p:txBody>
          <a:bodyPr>
            <a:spAutoFit/>
          </a:bodyPr>
          <a:lstStyle/>
          <a:p>
            <a:pPr>
              <a:spcBef>
                <a:spcPct val="50000"/>
              </a:spcBef>
            </a:pPr>
            <a:r>
              <a:rPr lang="en-US" b="1">
                <a:latin typeface="Comic Sans MS" pitchFamily="66" charset="0"/>
                <a:ea typeface="ＭＳ Ｐゴシック" pitchFamily="-112" charset="-128"/>
              </a:rPr>
              <a:t>Bodily-Kinesthetic</a:t>
            </a:r>
          </a:p>
        </p:txBody>
      </p:sp>
      <p:sp>
        <p:nvSpPr>
          <p:cNvPr id="34827" name="Text Box 11"/>
          <p:cNvSpPr txBox="1">
            <a:spLocks noChangeArrowheads="1"/>
          </p:cNvSpPr>
          <p:nvPr/>
        </p:nvSpPr>
        <p:spPr bwMode="auto">
          <a:xfrm>
            <a:off x="1744663" y="2701925"/>
            <a:ext cx="1631950" cy="366713"/>
          </a:xfrm>
          <a:prstGeom prst="rect">
            <a:avLst/>
          </a:prstGeom>
          <a:noFill/>
          <a:ln w="12700" cap="sq">
            <a:noFill/>
            <a:miter lim="800000"/>
            <a:headEnd type="none" w="sm" len="sm"/>
            <a:tailEnd type="none" w="sm" len="sm"/>
          </a:ln>
        </p:spPr>
        <p:txBody>
          <a:bodyPr>
            <a:spAutoFit/>
          </a:bodyPr>
          <a:lstStyle/>
          <a:p>
            <a:pPr algn="ctr">
              <a:spcBef>
                <a:spcPct val="50000"/>
              </a:spcBef>
            </a:pPr>
            <a:r>
              <a:rPr lang="en-US" b="1">
                <a:latin typeface="Comic Sans MS" pitchFamily="66" charset="0"/>
                <a:ea typeface="ＭＳ Ｐゴシック" pitchFamily="-112" charset="-128"/>
              </a:rPr>
              <a:t>Naturalist</a:t>
            </a:r>
          </a:p>
        </p:txBody>
      </p:sp>
      <p:sp>
        <p:nvSpPr>
          <p:cNvPr id="34828" name="Text Box 12"/>
          <p:cNvSpPr txBox="1">
            <a:spLocks noChangeArrowheads="1"/>
          </p:cNvSpPr>
          <p:nvPr/>
        </p:nvSpPr>
        <p:spPr bwMode="auto">
          <a:xfrm>
            <a:off x="4011613" y="4049713"/>
            <a:ext cx="2254250" cy="366712"/>
          </a:xfrm>
          <a:prstGeom prst="rect">
            <a:avLst/>
          </a:prstGeom>
          <a:noFill/>
          <a:ln w="12700" cap="sq">
            <a:noFill/>
            <a:miter lim="800000"/>
            <a:headEnd type="none" w="sm" len="sm"/>
            <a:tailEnd type="none" w="sm" len="sm"/>
          </a:ln>
        </p:spPr>
        <p:txBody>
          <a:bodyPr>
            <a:spAutoFit/>
          </a:bodyPr>
          <a:lstStyle/>
          <a:p>
            <a:pPr algn="ctr">
              <a:spcBef>
                <a:spcPct val="50000"/>
              </a:spcBef>
            </a:pPr>
            <a:r>
              <a:rPr lang="en-US" b="1">
                <a:latin typeface="Comic Sans MS" pitchFamily="66" charset="0"/>
                <a:ea typeface="ＭＳ Ｐゴシック" pitchFamily="-112" charset="-128"/>
              </a:rPr>
              <a:t>Verbal-Linguistic</a:t>
            </a:r>
          </a:p>
        </p:txBody>
      </p:sp>
      <p:sp>
        <p:nvSpPr>
          <p:cNvPr id="34829" name="Text Box 13"/>
          <p:cNvSpPr txBox="1">
            <a:spLocks noChangeArrowheads="1"/>
          </p:cNvSpPr>
          <p:nvPr/>
        </p:nvSpPr>
        <p:spPr bwMode="auto">
          <a:xfrm>
            <a:off x="2293938" y="4518025"/>
            <a:ext cx="2254250" cy="366713"/>
          </a:xfrm>
          <a:prstGeom prst="rect">
            <a:avLst/>
          </a:prstGeom>
          <a:noFill/>
          <a:ln w="12700" cap="sq">
            <a:noFill/>
            <a:miter lim="800000"/>
            <a:headEnd type="none" w="sm" len="sm"/>
            <a:tailEnd type="none" w="sm" len="sm"/>
          </a:ln>
        </p:spPr>
        <p:txBody>
          <a:bodyPr>
            <a:spAutoFit/>
          </a:bodyPr>
          <a:lstStyle/>
          <a:p>
            <a:pPr algn="ctr">
              <a:spcBef>
                <a:spcPct val="50000"/>
              </a:spcBef>
            </a:pPr>
            <a:r>
              <a:rPr lang="en-US" b="1">
                <a:latin typeface="Comic Sans MS" pitchFamily="66" charset="0"/>
                <a:ea typeface="ＭＳ Ｐゴシック" pitchFamily="-112" charset="-128"/>
              </a:rPr>
              <a:t>Intrapersonal</a:t>
            </a:r>
          </a:p>
        </p:txBody>
      </p:sp>
      <p:sp>
        <p:nvSpPr>
          <p:cNvPr id="34830" name="Text Box 14"/>
          <p:cNvSpPr txBox="1">
            <a:spLocks noChangeArrowheads="1"/>
          </p:cNvSpPr>
          <p:nvPr/>
        </p:nvSpPr>
        <p:spPr bwMode="auto">
          <a:xfrm>
            <a:off x="3611563" y="2673350"/>
            <a:ext cx="1395412" cy="641350"/>
          </a:xfrm>
          <a:prstGeom prst="rect">
            <a:avLst/>
          </a:prstGeom>
          <a:noFill/>
          <a:ln w="12700" cap="sq">
            <a:noFill/>
            <a:miter lim="800000"/>
            <a:headEnd type="none" w="sm" len="sm"/>
            <a:tailEnd type="none" w="sm" len="sm"/>
          </a:ln>
        </p:spPr>
        <p:txBody>
          <a:bodyPr>
            <a:spAutoFit/>
          </a:bodyPr>
          <a:lstStyle/>
          <a:p>
            <a:pPr algn="ctr"/>
            <a:r>
              <a:rPr lang="en-US" b="1">
                <a:latin typeface="Comic Sans MS" pitchFamily="66" charset="0"/>
                <a:ea typeface="ＭＳ Ｐゴシック" pitchFamily="-112" charset="-128"/>
              </a:rPr>
              <a:t>Musical-</a:t>
            </a:r>
          </a:p>
          <a:p>
            <a:pPr algn="ctr"/>
            <a:r>
              <a:rPr lang="en-US" b="1">
                <a:latin typeface="Comic Sans MS" pitchFamily="66" charset="0"/>
                <a:ea typeface="ＭＳ Ｐゴシック" pitchFamily="-112" charset="-128"/>
              </a:rPr>
              <a:t>Rhythmic</a:t>
            </a:r>
          </a:p>
        </p:txBody>
      </p:sp>
      <p:sp>
        <p:nvSpPr>
          <p:cNvPr id="34831" name="Text Box 15"/>
          <p:cNvSpPr txBox="1">
            <a:spLocks noChangeArrowheads="1"/>
          </p:cNvSpPr>
          <p:nvPr/>
        </p:nvSpPr>
        <p:spPr bwMode="auto">
          <a:xfrm>
            <a:off x="5856288" y="4673600"/>
            <a:ext cx="2254250" cy="366713"/>
          </a:xfrm>
          <a:prstGeom prst="rect">
            <a:avLst/>
          </a:prstGeom>
          <a:noFill/>
          <a:ln w="12700" cap="sq">
            <a:noFill/>
            <a:miter lim="800000"/>
            <a:headEnd type="none" w="sm" len="sm"/>
            <a:tailEnd type="none" w="sm" len="sm"/>
          </a:ln>
        </p:spPr>
        <p:txBody>
          <a:bodyPr>
            <a:spAutoFit/>
          </a:bodyPr>
          <a:lstStyle/>
          <a:p>
            <a:pPr algn="ctr">
              <a:spcBef>
                <a:spcPct val="50000"/>
              </a:spcBef>
            </a:pPr>
            <a:r>
              <a:rPr lang="en-US" b="1">
                <a:latin typeface="Comic Sans MS" pitchFamily="66" charset="0"/>
                <a:ea typeface="ＭＳ Ｐゴシック" pitchFamily="-112" charset="-128"/>
              </a:rPr>
              <a:t>Interpersonal</a:t>
            </a:r>
            <a:endParaRPr lang="en-US" b="1">
              <a:solidFill>
                <a:schemeClr val="bg1"/>
              </a:solidFill>
              <a:latin typeface="Comic Sans MS" pitchFamily="66" charset="0"/>
              <a:ea typeface="ＭＳ Ｐゴシック" pitchFamily="-112" charset="-128"/>
            </a:endParaRPr>
          </a:p>
        </p:txBody>
      </p:sp>
      <p:sp>
        <p:nvSpPr>
          <p:cNvPr id="34832" name="Text Box 16"/>
          <p:cNvSpPr txBox="1">
            <a:spLocks noChangeArrowheads="1"/>
          </p:cNvSpPr>
          <p:nvPr/>
        </p:nvSpPr>
        <p:spPr bwMode="auto">
          <a:xfrm>
            <a:off x="5467350" y="2568575"/>
            <a:ext cx="1431925" cy="641350"/>
          </a:xfrm>
          <a:prstGeom prst="rect">
            <a:avLst/>
          </a:prstGeom>
          <a:noFill/>
          <a:ln w="12700" cap="sq">
            <a:noFill/>
            <a:miter lim="800000"/>
            <a:headEnd type="none" w="sm" len="sm"/>
            <a:tailEnd type="none" w="sm" len="sm"/>
          </a:ln>
        </p:spPr>
        <p:txBody>
          <a:bodyPr>
            <a:spAutoFit/>
          </a:bodyPr>
          <a:lstStyle/>
          <a:p>
            <a:pPr algn="ctr"/>
            <a:r>
              <a:rPr lang="en-US" b="1">
                <a:latin typeface="Comic Sans MS" pitchFamily="66" charset="0"/>
                <a:ea typeface="ＭＳ Ｐゴシック" pitchFamily="-112" charset="-128"/>
              </a:rPr>
              <a:t>Visual-</a:t>
            </a:r>
          </a:p>
          <a:p>
            <a:pPr algn="ctr"/>
            <a:r>
              <a:rPr lang="en-US" b="1">
                <a:latin typeface="Comic Sans MS" pitchFamily="66" charset="0"/>
                <a:ea typeface="ＭＳ Ｐゴシック" pitchFamily="-112" charset="-128"/>
              </a:rPr>
              <a:t>Spatial</a:t>
            </a:r>
          </a:p>
        </p:txBody>
      </p:sp>
      <p:sp>
        <p:nvSpPr>
          <p:cNvPr id="34833" name="Freeform 17"/>
          <p:cNvSpPr>
            <a:spLocks/>
          </p:cNvSpPr>
          <p:nvPr/>
        </p:nvSpPr>
        <p:spPr bwMode="auto">
          <a:xfrm>
            <a:off x="6856413" y="2549525"/>
            <a:ext cx="2044700" cy="1816100"/>
          </a:xfrm>
          <a:custGeom>
            <a:avLst/>
            <a:gdLst>
              <a:gd name="T0" fmla="*/ 2044700 w 1288"/>
              <a:gd name="T1" fmla="*/ 1498600 h 1144"/>
              <a:gd name="T2" fmla="*/ 0 w 1288"/>
              <a:gd name="T3" fmla="*/ 406400 h 1144"/>
              <a:gd name="T4" fmla="*/ 152400 w 1288"/>
              <a:gd name="T5" fmla="*/ 368300 h 1144"/>
              <a:gd name="T6" fmla="*/ 152400 w 1288"/>
              <a:gd name="T7" fmla="*/ 342900 h 1144"/>
              <a:gd name="T8" fmla="*/ 139700 w 1288"/>
              <a:gd name="T9" fmla="*/ 304800 h 1144"/>
              <a:gd name="T10" fmla="*/ 114300 w 1288"/>
              <a:gd name="T11" fmla="*/ 254000 h 1144"/>
              <a:gd name="T12" fmla="*/ 101600 w 1288"/>
              <a:gd name="T13" fmla="*/ 215900 h 1144"/>
              <a:gd name="T14" fmla="*/ 101600 w 1288"/>
              <a:gd name="T15" fmla="*/ 165100 h 1144"/>
              <a:gd name="T16" fmla="*/ 101600 w 1288"/>
              <a:gd name="T17" fmla="*/ 127000 h 1144"/>
              <a:gd name="T18" fmla="*/ 127000 w 1288"/>
              <a:gd name="T19" fmla="*/ 88900 h 1144"/>
              <a:gd name="T20" fmla="*/ 152400 w 1288"/>
              <a:gd name="T21" fmla="*/ 50800 h 1144"/>
              <a:gd name="T22" fmla="*/ 190500 w 1288"/>
              <a:gd name="T23" fmla="*/ 25400 h 1144"/>
              <a:gd name="T24" fmla="*/ 241300 w 1288"/>
              <a:gd name="T25" fmla="*/ 12700 h 1144"/>
              <a:gd name="T26" fmla="*/ 279400 w 1288"/>
              <a:gd name="T27" fmla="*/ 0 h 1144"/>
              <a:gd name="T28" fmla="*/ 330200 w 1288"/>
              <a:gd name="T29" fmla="*/ 0 h 1144"/>
              <a:gd name="T30" fmla="*/ 368300 w 1288"/>
              <a:gd name="T31" fmla="*/ 0 h 1144"/>
              <a:gd name="T32" fmla="*/ 406400 w 1288"/>
              <a:gd name="T33" fmla="*/ 12700 h 1144"/>
              <a:gd name="T34" fmla="*/ 444500 w 1288"/>
              <a:gd name="T35" fmla="*/ 38100 h 1144"/>
              <a:gd name="T36" fmla="*/ 469900 w 1288"/>
              <a:gd name="T37" fmla="*/ 76200 h 1144"/>
              <a:gd name="T38" fmla="*/ 495300 w 1288"/>
              <a:gd name="T39" fmla="*/ 127000 h 1144"/>
              <a:gd name="T40" fmla="*/ 495300 w 1288"/>
              <a:gd name="T41" fmla="*/ 177800 h 1144"/>
              <a:gd name="T42" fmla="*/ 495300 w 1288"/>
              <a:gd name="T43" fmla="*/ 228600 h 1144"/>
              <a:gd name="T44" fmla="*/ 495300 w 1288"/>
              <a:gd name="T45" fmla="*/ 279400 h 1144"/>
              <a:gd name="T46" fmla="*/ 495300 w 1288"/>
              <a:gd name="T47" fmla="*/ 304800 h 1144"/>
              <a:gd name="T48" fmla="*/ 800100 w 1288"/>
              <a:gd name="T49" fmla="*/ 254000 h 1144"/>
              <a:gd name="T50" fmla="*/ 812800 w 1288"/>
              <a:gd name="T51" fmla="*/ 355600 h 1144"/>
              <a:gd name="T52" fmla="*/ 825500 w 1288"/>
              <a:gd name="T53" fmla="*/ 406400 h 1144"/>
              <a:gd name="T54" fmla="*/ 838200 w 1288"/>
              <a:gd name="T55" fmla="*/ 457200 h 1144"/>
              <a:gd name="T56" fmla="*/ 876300 w 1288"/>
              <a:gd name="T57" fmla="*/ 495300 h 1144"/>
              <a:gd name="T58" fmla="*/ 901700 w 1288"/>
              <a:gd name="T59" fmla="*/ 508000 h 1144"/>
              <a:gd name="T60" fmla="*/ 952500 w 1288"/>
              <a:gd name="T61" fmla="*/ 520700 h 1144"/>
              <a:gd name="T62" fmla="*/ 990600 w 1288"/>
              <a:gd name="T63" fmla="*/ 508000 h 1144"/>
              <a:gd name="T64" fmla="*/ 1041400 w 1288"/>
              <a:gd name="T65" fmla="*/ 495300 h 1144"/>
              <a:gd name="T66" fmla="*/ 1092200 w 1288"/>
              <a:gd name="T67" fmla="*/ 482600 h 1144"/>
              <a:gd name="T68" fmla="*/ 1155700 w 1288"/>
              <a:gd name="T69" fmla="*/ 469900 h 1144"/>
              <a:gd name="T70" fmla="*/ 1206500 w 1288"/>
              <a:gd name="T71" fmla="*/ 482600 h 1144"/>
              <a:gd name="T72" fmla="*/ 1257300 w 1288"/>
              <a:gd name="T73" fmla="*/ 495300 h 1144"/>
              <a:gd name="T74" fmla="*/ 1295400 w 1288"/>
              <a:gd name="T75" fmla="*/ 533400 h 1144"/>
              <a:gd name="T76" fmla="*/ 1308100 w 1288"/>
              <a:gd name="T77" fmla="*/ 571500 h 1144"/>
              <a:gd name="T78" fmla="*/ 1308100 w 1288"/>
              <a:gd name="T79" fmla="*/ 622300 h 1144"/>
              <a:gd name="T80" fmla="*/ 1320800 w 1288"/>
              <a:gd name="T81" fmla="*/ 673100 h 1144"/>
              <a:gd name="T82" fmla="*/ 1346200 w 1288"/>
              <a:gd name="T83" fmla="*/ 698500 h 1144"/>
              <a:gd name="T84" fmla="*/ 1384300 w 1288"/>
              <a:gd name="T85" fmla="*/ 723900 h 1144"/>
              <a:gd name="T86" fmla="*/ 1447800 w 1288"/>
              <a:gd name="T87" fmla="*/ 736600 h 1144"/>
              <a:gd name="T88" fmla="*/ 1498600 w 1288"/>
              <a:gd name="T89" fmla="*/ 736600 h 1144"/>
              <a:gd name="T90" fmla="*/ 1549400 w 1288"/>
              <a:gd name="T91" fmla="*/ 736600 h 1144"/>
              <a:gd name="T92" fmla="*/ 1600200 w 1288"/>
              <a:gd name="T93" fmla="*/ 749300 h 1144"/>
              <a:gd name="T94" fmla="*/ 1651000 w 1288"/>
              <a:gd name="T95" fmla="*/ 762000 h 1144"/>
              <a:gd name="T96" fmla="*/ 1689100 w 1288"/>
              <a:gd name="T97" fmla="*/ 787400 h 1144"/>
              <a:gd name="T98" fmla="*/ 1714500 w 1288"/>
              <a:gd name="T99" fmla="*/ 825500 h 1144"/>
              <a:gd name="T100" fmla="*/ 1727200 w 1288"/>
              <a:gd name="T101" fmla="*/ 876300 h 1144"/>
              <a:gd name="T102" fmla="*/ 1727200 w 1288"/>
              <a:gd name="T103" fmla="*/ 927100 h 1144"/>
              <a:gd name="T104" fmla="*/ 1714500 w 1288"/>
              <a:gd name="T105" fmla="*/ 1003300 h 1144"/>
              <a:gd name="T106" fmla="*/ 1727200 w 1288"/>
              <a:gd name="T107" fmla="*/ 1041400 h 1144"/>
              <a:gd name="T108" fmla="*/ 1739900 w 1288"/>
              <a:gd name="T109" fmla="*/ 1092200 h 1144"/>
              <a:gd name="T110" fmla="*/ 1765300 w 1288"/>
              <a:gd name="T111" fmla="*/ 1130300 h 1144"/>
              <a:gd name="T112" fmla="*/ 1803400 w 1288"/>
              <a:gd name="T113" fmla="*/ 1168400 h 1144"/>
              <a:gd name="T114" fmla="*/ 1854200 w 1288"/>
              <a:gd name="T115" fmla="*/ 1193800 h 1144"/>
              <a:gd name="T116" fmla="*/ 1905000 w 1288"/>
              <a:gd name="T117" fmla="*/ 1193800 h 1144"/>
              <a:gd name="T118" fmla="*/ 1955800 w 1288"/>
              <a:gd name="T119" fmla="*/ 1193800 h 114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88"/>
              <a:gd name="T181" fmla="*/ 0 h 1144"/>
              <a:gd name="T182" fmla="*/ 1288 w 1288"/>
              <a:gd name="T183" fmla="*/ 1144 h 114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88" h="1144">
                <a:moveTo>
                  <a:pt x="1248" y="744"/>
                </a:moveTo>
                <a:lnTo>
                  <a:pt x="1288" y="944"/>
                </a:lnTo>
                <a:lnTo>
                  <a:pt x="152" y="1144"/>
                </a:lnTo>
                <a:lnTo>
                  <a:pt x="0" y="256"/>
                </a:lnTo>
                <a:lnTo>
                  <a:pt x="96" y="240"/>
                </a:lnTo>
                <a:lnTo>
                  <a:pt x="96" y="232"/>
                </a:lnTo>
                <a:lnTo>
                  <a:pt x="96" y="224"/>
                </a:lnTo>
                <a:lnTo>
                  <a:pt x="96" y="216"/>
                </a:lnTo>
                <a:lnTo>
                  <a:pt x="96" y="200"/>
                </a:lnTo>
                <a:lnTo>
                  <a:pt x="88" y="192"/>
                </a:lnTo>
                <a:lnTo>
                  <a:pt x="80" y="176"/>
                </a:lnTo>
                <a:lnTo>
                  <a:pt x="72" y="160"/>
                </a:lnTo>
                <a:lnTo>
                  <a:pt x="64" y="144"/>
                </a:lnTo>
                <a:lnTo>
                  <a:pt x="64" y="136"/>
                </a:lnTo>
                <a:lnTo>
                  <a:pt x="64" y="120"/>
                </a:lnTo>
                <a:lnTo>
                  <a:pt x="64" y="104"/>
                </a:lnTo>
                <a:lnTo>
                  <a:pt x="64" y="96"/>
                </a:lnTo>
                <a:lnTo>
                  <a:pt x="64" y="80"/>
                </a:lnTo>
                <a:lnTo>
                  <a:pt x="72" y="72"/>
                </a:lnTo>
                <a:lnTo>
                  <a:pt x="80" y="56"/>
                </a:lnTo>
                <a:lnTo>
                  <a:pt x="88" y="48"/>
                </a:lnTo>
                <a:lnTo>
                  <a:pt x="96" y="32"/>
                </a:lnTo>
                <a:lnTo>
                  <a:pt x="112" y="24"/>
                </a:lnTo>
                <a:lnTo>
                  <a:pt x="120" y="16"/>
                </a:lnTo>
                <a:lnTo>
                  <a:pt x="136" y="8"/>
                </a:lnTo>
                <a:lnTo>
                  <a:pt x="152" y="8"/>
                </a:lnTo>
                <a:lnTo>
                  <a:pt x="168" y="0"/>
                </a:lnTo>
                <a:lnTo>
                  <a:pt x="176" y="0"/>
                </a:lnTo>
                <a:lnTo>
                  <a:pt x="192" y="0"/>
                </a:lnTo>
                <a:lnTo>
                  <a:pt x="208" y="0"/>
                </a:lnTo>
                <a:lnTo>
                  <a:pt x="216" y="0"/>
                </a:lnTo>
                <a:lnTo>
                  <a:pt x="232" y="0"/>
                </a:lnTo>
                <a:lnTo>
                  <a:pt x="240" y="8"/>
                </a:lnTo>
                <a:lnTo>
                  <a:pt x="256" y="8"/>
                </a:lnTo>
                <a:lnTo>
                  <a:pt x="264" y="16"/>
                </a:lnTo>
                <a:lnTo>
                  <a:pt x="280" y="24"/>
                </a:lnTo>
                <a:lnTo>
                  <a:pt x="288" y="40"/>
                </a:lnTo>
                <a:lnTo>
                  <a:pt x="296" y="48"/>
                </a:lnTo>
                <a:lnTo>
                  <a:pt x="304" y="64"/>
                </a:lnTo>
                <a:lnTo>
                  <a:pt x="312" y="80"/>
                </a:lnTo>
                <a:lnTo>
                  <a:pt x="312" y="96"/>
                </a:lnTo>
                <a:lnTo>
                  <a:pt x="312" y="112"/>
                </a:lnTo>
                <a:lnTo>
                  <a:pt x="312" y="128"/>
                </a:lnTo>
                <a:lnTo>
                  <a:pt x="312" y="144"/>
                </a:lnTo>
                <a:lnTo>
                  <a:pt x="312" y="160"/>
                </a:lnTo>
                <a:lnTo>
                  <a:pt x="312" y="176"/>
                </a:lnTo>
                <a:lnTo>
                  <a:pt x="312" y="184"/>
                </a:lnTo>
                <a:lnTo>
                  <a:pt x="312" y="192"/>
                </a:lnTo>
                <a:lnTo>
                  <a:pt x="320" y="200"/>
                </a:lnTo>
                <a:lnTo>
                  <a:pt x="504" y="160"/>
                </a:lnTo>
                <a:lnTo>
                  <a:pt x="512" y="200"/>
                </a:lnTo>
                <a:lnTo>
                  <a:pt x="512" y="224"/>
                </a:lnTo>
                <a:lnTo>
                  <a:pt x="520" y="240"/>
                </a:lnTo>
                <a:lnTo>
                  <a:pt x="520" y="256"/>
                </a:lnTo>
                <a:lnTo>
                  <a:pt x="528" y="272"/>
                </a:lnTo>
                <a:lnTo>
                  <a:pt x="528" y="288"/>
                </a:lnTo>
                <a:lnTo>
                  <a:pt x="536" y="304"/>
                </a:lnTo>
                <a:lnTo>
                  <a:pt x="552" y="312"/>
                </a:lnTo>
                <a:lnTo>
                  <a:pt x="560" y="320"/>
                </a:lnTo>
                <a:lnTo>
                  <a:pt x="568" y="320"/>
                </a:lnTo>
                <a:lnTo>
                  <a:pt x="584" y="328"/>
                </a:lnTo>
                <a:lnTo>
                  <a:pt x="600" y="328"/>
                </a:lnTo>
                <a:lnTo>
                  <a:pt x="608" y="320"/>
                </a:lnTo>
                <a:lnTo>
                  <a:pt x="624" y="320"/>
                </a:lnTo>
                <a:lnTo>
                  <a:pt x="640" y="320"/>
                </a:lnTo>
                <a:lnTo>
                  <a:pt x="656" y="312"/>
                </a:lnTo>
                <a:lnTo>
                  <a:pt x="672" y="304"/>
                </a:lnTo>
                <a:lnTo>
                  <a:pt x="688" y="304"/>
                </a:lnTo>
                <a:lnTo>
                  <a:pt x="712" y="296"/>
                </a:lnTo>
                <a:lnTo>
                  <a:pt x="728" y="296"/>
                </a:lnTo>
                <a:lnTo>
                  <a:pt x="744" y="296"/>
                </a:lnTo>
                <a:lnTo>
                  <a:pt x="760" y="304"/>
                </a:lnTo>
                <a:lnTo>
                  <a:pt x="776" y="304"/>
                </a:lnTo>
                <a:lnTo>
                  <a:pt x="792" y="312"/>
                </a:lnTo>
                <a:lnTo>
                  <a:pt x="800" y="320"/>
                </a:lnTo>
                <a:lnTo>
                  <a:pt x="816" y="336"/>
                </a:lnTo>
                <a:lnTo>
                  <a:pt x="824" y="344"/>
                </a:lnTo>
                <a:lnTo>
                  <a:pt x="824" y="360"/>
                </a:lnTo>
                <a:lnTo>
                  <a:pt x="824" y="376"/>
                </a:lnTo>
                <a:lnTo>
                  <a:pt x="824" y="392"/>
                </a:lnTo>
                <a:lnTo>
                  <a:pt x="832" y="408"/>
                </a:lnTo>
                <a:lnTo>
                  <a:pt x="832" y="424"/>
                </a:lnTo>
                <a:lnTo>
                  <a:pt x="840" y="432"/>
                </a:lnTo>
                <a:lnTo>
                  <a:pt x="848" y="440"/>
                </a:lnTo>
                <a:lnTo>
                  <a:pt x="864" y="448"/>
                </a:lnTo>
                <a:lnTo>
                  <a:pt x="872" y="456"/>
                </a:lnTo>
                <a:lnTo>
                  <a:pt x="888" y="464"/>
                </a:lnTo>
                <a:lnTo>
                  <a:pt x="912" y="464"/>
                </a:lnTo>
                <a:lnTo>
                  <a:pt x="920" y="464"/>
                </a:lnTo>
                <a:lnTo>
                  <a:pt x="944" y="464"/>
                </a:lnTo>
                <a:lnTo>
                  <a:pt x="960" y="464"/>
                </a:lnTo>
                <a:lnTo>
                  <a:pt x="976" y="464"/>
                </a:lnTo>
                <a:lnTo>
                  <a:pt x="1000" y="472"/>
                </a:lnTo>
                <a:lnTo>
                  <a:pt x="1008" y="472"/>
                </a:lnTo>
                <a:lnTo>
                  <a:pt x="1024" y="472"/>
                </a:lnTo>
                <a:lnTo>
                  <a:pt x="1040" y="480"/>
                </a:lnTo>
                <a:lnTo>
                  <a:pt x="1048" y="488"/>
                </a:lnTo>
                <a:lnTo>
                  <a:pt x="1064" y="496"/>
                </a:lnTo>
                <a:lnTo>
                  <a:pt x="1072" y="504"/>
                </a:lnTo>
                <a:lnTo>
                  <a:pt x="1080" y="520"/>
                </a:lnTo>
                <a:lnTo>
                  <a:pt x="1088" y="536"/>
                </a:lnTo>
                <a:lnTo>
                  <a:pt x="1088" y="552"/>
                </a:lnTo>
                <a:lnTo>
                  <a:pt x="1088" y="568"/>
                </a:lnTo>
                <a:lnTo>
                  <a:pt x="1088" y="584"/>
                </a:lnTo>
                <a:lnTo>
                  <a:pt x="1080" y="608"/>
                </a:lnTo>
                <a:lnTo>
                  <a:pt x="1080" y="632"/>
                </a:lnTo>
                <a:lnTo>
                  <a:pt x="1080" y="648"/>
                </a:lnTo>
                <a:lnTo>
                  <a:pt x="1088" y="656"/>
                </a:lnTo>
                <a:lnTo>
                  <a:pt x="1088" y="672"/>
                </a:lnTo>
                <a:lnTo>
                  <a:pt x="1096" y="688"/>
                </a:lnTo>
                <a:lnTo>
                  <a:pt x="1104" y="704"/>
                </a:lnTo>
                <a:lnTo>
                  <a:pt x="1112" y="712"/>
                </a:lnTo>
                <a:lnTo>
                  <a:pt x="1128" y="720"/>
                </a:lnTo>
                <a:lnTo>
                  <a:pt x="1136" y="736"/>
                </a:lnTo>
                <a:lnTo>
                  <a:pt x="1152" y="744"/>
                </a:lnTo>
                <a:lnTo>
                  <a:pt x="1168" y="752"/>
                </a:lnTo>
                <a:lnTo>
                  <a:pt x="1184" y="752"/>
                </a:lnTo>
                <a:lnTo>
                  <a:pt x="1200" y="752"/>
                </a:lnTo>
                <a:lnTo>
                  <a:pt x="1216" y="752"/>
                </a:lnTo>
                <a:lnTo>
                  <a:pt x="1232" y="752"/>
                </a:lnTo>
                <a:lnTo>
                  <a:pt x="1248" y="744"/>
                </a:lnTo>
                <a:close/>
              </a:path>
            </a:pathLst>
          </a:custGeom>
          <a:solidFill>
            <a:srgbClr val="66FFCC"/>
          </a:solidFill>
          <a:ln w="12700">
            <a:solidFill>
              <a:srgbClr val="000000"/>
            </a:solidFill>
            <a:round/>
            <a:headEnd/>
            <a:tailEnd/>
          </a:ln>
        </p:spPr>
        <p:txBody>
          <a:bodyPr/>
          <a:lstStyle/>
          <a:p>
            <a:endParaRPr lang="en-US" sz="2400">
              <a:latin typeface="Arial" charset="0"/>
              <a:ea typeface="ＭＳ Ｐゴシック" pitchFamily="-112" charset="-128"/>
            </a:endParaRPr>
          </a:p>
        </p:txBody>
      </p:sp>
      <p:sp>
        <p:nvSpPr>
          <p:cNvPr id="34834" name="Text Box 18"/>
          <p:cNvSpPr txBox="1">
            <a:spLocks noChangeArrowheads="1"/>
          </p:cNvSpPr>
          <p:nvPr/>
        </p:nvSpPr>
        <p:spPr bwMode="auto">
          <a:xfrm>
            <a:off x="6964363" y="3219450"/>
            <a:ext cx="1681162" cy="641350"/>
          </a:xfrm>
          <a:prstGeom prst="rect">
            <a:avLst/>
          </a:prstGeom>
          <a:noFill/>
          <a:ln w="12700" cap="sq">
            <a:noFill/>
            <a:miter lim="800000"/>
            <a:headEnd type="none" w="sm" len="sm"/>
            <a:tailEnd type="none" w="sm" len="sm"/>
          </a:ln>
        </p:spPr>
        <p:txBody>
          <a:bodyPr>
            <a:spAutoFit/>
          </a:bodyPr>
          <a:lstStyle/>
          <a:p>
            <a:pPr algn="ctr"/>
            <a:r>
              <a:rPr lang="en-US" b="1">
                <a:latin typeface="Comic Sans MS" pitchFamily="66" charset="0"/>
                <a:ea typeface="ＭＳ Ｐゴシック" pitchFamily="-112" charset="-128"/>
              </a:rPr>
              <a:t>Logical-</a:t>
            </a:r>
          </a:p>
          <a:p>
            <a:pPr algn="ctr"/>
            <a:r>
              <a:rPr lang="en-US" b="1">
                <a:latin typeface="Comic Sans MS" pitchFamily="66" charset="0"/>
                <a:ea typeface="ＭＳ Ｐゴシック" pitchFamily="-112" charset="-128"/>
              </a:rPr>
              <a:t>Mathematical</a:t>
            </a:r>
          </a:p>
        </p:txBody>
      </p:sp>
      <p:sp>
        <p:nvSpPr>
          <p:cNvPr id="34835" name="AutoShape 19">
            <a:hlinkClick r:id="rId3" action="ppaction://hlinkpres?slideindex=1&amp;slidetitle=" highlightClick="1"/>
          </p:cNvPr>
          <p:cNvSpPr>
            <a:spLocks noChangeArrowheads="1"/>
          </p:cNvSpPr>
          <p:nvPr/>
        </p:nvSpPr>
        <p:spPr bwMode="auto">
          <a:xfrm>
            <a:off x="3424238" y="2514600"/>
            <a:ext cx="1698625" cy="1198563"/>
          </a:xfrm>
          <a:prstGeom prst="actionButtonBlank">
            <a:avLst/>
          </a:prstGeom>
          <a:noFill/>
          <a:ln w="12700" cap="sq">
            <a:noFill/>
            <a:miter lim="800000"/>
            <a:headEnd type="none" w="sm" len="sm"/>
            <a:tailEnd type="none" w="sm" len="sm"/>
          </a:ln>
        </p:spPr>
        <p:txBody>
          <a:bodyPr wrap="none" anchor="ctr"/>
          <a:lstStyle/>
          <a:p>
            <a:endParaRPr lang="en-US" sz="2400">
              <a:latin typeface="Arial" charset="0"/>
              <a:ea typeface="ＭＳ Ｐゴシック" pitchFamily="-112" charset="-128"/>
            </a:endParaRPr>
          </a:p>
        </p:txBody>
      </p:sp>
      <p:sp>
        <p:nvSpPr>
          <p:cNvPr id="34836" name="AutoShape 20">
            <a:hlinkClick r:id="rId4" action="ppaction://hlinkpres?slideindex=1&amp;slidetitle=" highlightClick="1"/>
          </p:cNvPr>
          <p:cNvSpPr>
            <a:spLocks noChangeArrowheads="1"/>
          </p:cNvSpPr>
          <p:nvPr/>
        </p:nvSpPr>
        <p:spPr bwMode="auto">
          <a:xfrm>
            <a:off x="5543550" y="2667000"/>
            <a:ext cx="1698625" cy="1198563"/>
          </a:xfrm>
          <a:prstGeom prst="actionButtonBlank">
            <a:avLst/>
          </a:prstGeom>
          <a:noFill/>
          <a:ln w="12700" cap="sq">
            <a:noFill/>
            <a:miter lim="800000"/>
            <a:headEnd type="none" w="sm" len="sm"/>
            <a:tailEnd type="none" w="sm" len="sm"/>
          </a:ln>
        </p:spPr>
        <p:txBody>
          <a:bodyPr wrap="none" anchor="ctr"/>
          <a:lstStyle/>
          <a:p>
            <a:endParaRPr lang="en-US" sz="2400">
              <a:latin typeface="Arial" charset="0"/>
              <a:ea typeface="ＭＳ Ｐゴシック" pitchFamily="-112" charset="-128"/>
            </a:endParaRPr>
          </a:p>
        </p:txBody>
      </p:sp>
      <p:sp>
        <p:nvSpPr>
          <p:cNvPr id="34837" name="AutoShape 21">
            <a:hlinkClick r:id="rId5" action="ppaction://hlinksldjump" highlightClick="1"/>
          </p:cNvPr>
          <p:cNvSpPr>
            <a:spLocks noChangeArrowheads="1"/>
          </p:cNvSpPr>
          <p:nvPr/>
        </p:nvSpPr>
        <p:spPr bwMode="auto">
          <a:xfrm>
            <a:off x="990600" y="533400"/>
            <a:ext cx="6886575" cy="1198563"/>
          </a:xfrm>
          <a:prstGeom prst="actionButtonBlank">
            <a:avLst/>
          </a:prstGeom>
          <a:noFill/>
          <a:ln w="12700" cap="sq">
            <a:noFill/>
            <a:miter lim="800000"/>
            <a:headEnd type="none" w="sm" len="sm"/>
            <a:tailEnd type="none" w="sm" len="sm"/>
          </a:ln>
        </p:spPr>
        <p:txBody>
          <a:bodyPr wrap="none" anchor="ctr"/>
          <a:lstStyle/>
          <a:p>
            <a:endParaRPr lang="en-US" sz="2400" b="1">
              <a:latin typeface="Arial" charset="0"/>
              <a:ea typeface="ＭＳ Ｐゴシック" pitchFamily="-112" charset="-128"/>
            </a:endParaRPr>
          </a:p>
        </p:txBody>
      </p:sp>
    </p:spTree>
  </p:cSld>
  <p:clrMapOvr>
    <a:masterClrMapping/>
  </p:clrMapOvr>
  <p:transition spd="med">
    <p:zoom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2" name="Group 2"/>
          <p:cNvGrpSpPr>
            <a:grpSpLocks/>
          </p:cNvGrpSpPr>
          <p:nvPr/>
        </p:nvGrpSpPr>
        <p:grpSpPr bwMode="auto">
          <a:xfrm>
            <a:off x="0" y="1143000"/>
            <a:ext cx="9144000" cy="2514600"/>
            <a:chOff x="0" y="720"/>
            <a:chExt cx="5760" cy="1584"/>
          </a:xfrm>
        </p:grpSpPr>
        <p:sp>
          <p:nvSpPr>
            <p:cNvPr id="35845" name="Text Box 3"/>
            <p:cNvSpPr txBox="1">
              <a:spLocks noChangeArrowheads="1"/>
            </p:cNvSpPr>
            <p:nvPr/>
          </p:nvSpPr>
          <p:spPr bwMode="auto">
            <a:xfrm>
              <a:off x="0" y="720"/>
              <a:ext cx="5760" cy="327"/>
            </a:xfrm>
            <a:prstGeom prst="rect">
              <a:avLst/>
            </a:prstGeom>
            <a:noFill/>
            <a:ln w="9525">
              <a:noFill/>
              <a:miter lim="800000"/>
              <a:headEnd/>
              <a:tailEnd/>
            </a:ln>
          </p:spPr>
          <p:txBody>
            <a:bodyPr>
              <a:spAutoFit/>
            </a:bodyPr>
            <a:lstStyle/>
            <a:p>
              <a:pPr algn="ctr" eaLnBrk="1" hangingPunct="1">
                <a:spcBef>
                  <a:spcPct val="50000"/>
                </a:spcBef>
              </a:pPr>
              <a:endParaRPr lang="en-US" sz="2800">
                <a:solidFill>
                  <a:srgbClr val="0066FF"/>
                </a:solidFill>
                <a:latin typeface="Comic Sans MS" pitchFamily="66" charset="0"/>
                <a:cs typeface="Arial" charset="0"/>
              </a:endParaRPr>
            </a:p>
          </p:txBody>
        </p:sp>
        <p:grpSp>
          <p:nvGrpSpPr>
            <p:cNvPr id="35846" name="Group 4"/>
            <p:cNvGrpSpPr>
              <a:grpSpLocks/>
            </p:cNvGrpSpPr>
            <p:nvPr/>
          </p:nvGrpSpPr>
          <p:grpSpPr bwMode="auto">
            <a:xfrm>
              <a:off x="48" y="1248"/>
              <a:ext cx="5616" cy="1056"/>
              <a:chOff x="48" y="3264"/>
              <a:chExt cx="5616" cy="1056"/>
            </a:xfrm>
          </p:grpSpPr>
          <p:pic>
            <p:nvPicPr>
              <p:cNvPr id="35847" name="Picture 5"/>
              <p:cNvPicPr>
                <a:picLocks noChangeArrowheads="1"/>
              </p:cNvPicPr>
              <p:nvPr/>
            </p:nvPicPr>
            <p:blipFill>
              <a:blip r:embed="rId2"/>
              <a:srcRect/>
              <a:stretch>
                <a:fillRect/>
              </a:stretch>
            </p:blipFill>
            <p:spPr bwMode="auto">
              <a:xfrm>
                <a:off x="3360" y="3264"/>
                <a:ext cx="370" cy="376"/>
              </a:xfrm>
              <a:prstGeom prst="rect">
                <a:avLst/>
              </a:prstGeom>
              <a:noFill/>
              <a:ln w="9525">
                <a:noFill/>
                <a:miter lim="800000"/>
                <a:headEnd/>
                <a:tailEnd/>
              </a:ln>
            </p:spPr>
          </p:pic>
          <p:grpSp>
            <p:nvGrpSpPr>
              <p:cNvPr id="35848" name="Group 6"/>
              <p:cNvGrpSpPr>
                <a:grpSpLocks/>
              </p:cNvGrpSpPr>
              <p:nvPr/>
            </p:nvGrpSpPr>
            <p:grpSpPr bwMode="auto">
              <a:xfrm>
                <a:off x="48" y="3264"/>
                <a:ext cx="5616" cy="1056"/>
                <a:chOff x="96" y="3264"/>
                <a:chExt cx="5616" cy="1056"/>
              </a:xfrm>
            </p:grpSpPr>
            <p:sp>
              <p:nvSpPr>
                <p:cNvPr id="35849" name="Text Box 7"/>
                <p:cNvSpPr txBox="1">
                  <a:spLocks noChangeArrowheads="1"/>
                </p:cNvSpPr>
                <p:nvPr/>
              </p:nvSpPr>
              <p:spPr bwMode="auto">
                <a:xfrm rot="-22885">
                  <a:off x="2640" y="3312"/>
                  <a:ext cx="768" cy="288"/>
                </a:xfrm>
                <a:prstGeom prst="rect">
                  <a:avLst/>
                </a:prstGeom>
                <a:noFill/>
                <a:ln w="9525">
                  <a:noFill/>
                  <a:miter lim="800000"/>
                  <a:headEnd/>
                  <a:tailEnd/>
                </a:ln>
              </p:spPr>
              <p:txBody>
                <a:bodyPr>
                  <a:spAutoFit/>
                </a:bodyPr>
                <a:lstStyle/>
                <a:p>
                  <a:pPr eaLnBrk="1" hangingPunct="1">
                    <a:spcBef>
                      <a:spcPct val="50000"/>
                    </a:spcBef>
                  </a:pPr>
                  <a:r>
                    <a:rPr lang="en-US" sz="2400">
                      <a:solidFill>
                        <a:srgbClr val="FF9900"/>
                      </a:solidFill>
                    </a:rPr>
                    <a:t>Musical</a:t>
                  </a:r>
                </a:p>
              </p:txBody>
            </p:sp>
            <p:grpSp>
              <p:nvGrpSpPr>
                <p:cNvPr id="35850" name="Group 8"/>
                <p:cNvGrpSpPr>
                  <a:grpSpLocks/>
                </p:cNvGrpSpPr>
                <p:nvPr/>
              </p:nvGrpSpPr>
              <p:grpSpPr bwMode="auto">
                <a:xfrm>
                  <a:off x="96" y="3264"/>
                  <a:ext cx="1291" cy="357"/>
                  <a:chOff x="96" y="3216"/>
                  <a:chExt cx="1291" cy="357"/>
                </a:xfrm>
              </p:grpSpPr>
              <p:sp>
                <p:nvSpPr>
                  <p:cNvPr id="35871" name="Text Box 9"/>
                  <p:cNvSpPr txBox="1">
                    <a:spLocks noChangeArrowheads="1"/>
                  </p:cNvSpPr>
                  <p:nvPr/>
                </p:nvSpPr>
                <p:spPr bwMode="auto">
                  <a:xfrm rot="41270">
                    <a:off x="96" y="3264"/>
                    <a:ext cx="912" cy="288"/>
                  </a:xfrm>
                  <a:prstGeom prst="rect">
                    <a:avLst/>
                  </a:prstGeom>
                  <a:noFill/>
                  <a:ln w="9525">
                    <a:noFill/>
                    <a:miter lim="800000"/>
                    <a:headEnd/>
                    <a:tailEnd/>
                  </a:ln>
                </p:spPr>
                <p:txBody>
                  <a:bodyPr>
                    <a:spAutoFit/>
                  </a:bodyPr>
                  <a:lstStyle/>
                  <a:p>
                    <a:pPr eaLnBrk="1" hangingPunct="1">
                      <a:spcBef>
                        <a:spcPct val="50000"/>
                      </a:spcBef>
                    </a:pPr>
                    <a:r>
                      <a:rPr lang="en-US" sz="2400">
                        <a:solidFill>
                          <a:srgbClr val="CC0000"/>
                        </a:solidFill>
                      </a:rPr>
                      <a:t>Linguistic</a:t>
                    </a:r>
                  </a:p>
                </p:txBody>
              </p:sp>
              <p:pic>
                <p:nvPicPr>
                  <p:cNvPr id="35872" name="Picture 10"/>
                  <p:cNvPicPr>
                    <a:picLocks noChangeArrowheads="1"/>
                  </p:cNvPicPr>
                  <p:nvPr/>
                </p:nvPicPr>
                <p:blipFill>
                  <a:blip r:embed="rId3"/>
                  <a:srcRect/>
                  <a:stretch>
                    <a:fillRect/>
                  </a:stretch>
                </p:blipFill>
                <p:spPr bwMode="auto">
                  <a:xfrm>
                    <a:off x="1008" y="3216"/>
                    <a:ext cx="379" cy="357"/>
                  </a:xfrm>
                  <a:prstGeom prst="rect">
                    <a:avLst/>
                  </a:prstGeom>
                  <a:noFill/>
                  <a:ln w="9525">
                    <a:noFill/>
                    <a:miter lim="800000"/>
                    <a:headEnd/>
                    <a:tailEnd/>
                  </a:ln>
                </p:spPr>
              </p:pic>
            </p:grpSp>
            <p:grpSp>
              <p:nvGrpSpPr>
                <p:cNvPr id="35851" name="Group 11"/>
                <p:cNvGrpSpPr>
                  <a:grpSpLocks/>
                </p:cNvGrpSpPr>
                <p:nvPr/>
              </p:nvGrpSpPr>
              <p:grpSpPr bwMode="auto">
                <a:xfrm>
                  <a:off x="3334" y="3600"/>
                  <a:ext cx="1178" cy="414"/>
                  <a:chOff x="3360" y="3552"/>
                  <a:chExt cx="1178" cy="414"/>
                </a:xfrm>
              </p:grpSpPr>
              <p:sp>
                <p:nvSpPr>
                  <p:cNvPr id="35869" name="Text Box 12"/>
                  <p:cNvSpPr txBox="1">
                    <a:spLocks noChangeArrowheads="1"/>
                  </p:cNvSpPr>
                  <p:nvPr/>
                </p:nvSpPr>
                <p:spPr bwMode="auto">
                  <a:xfrm>
                    <a:off x="3360" y="3600"/>
                    <a:ext cx="1104" cy="288"/>
                  </a:xfrm>
                  <a:prstGeom prst="rect">
                    <a:avLst/>
                  </a:prstGeom>
                  <a:noFill/>
                  <a:ln w="9525">
                    <a:noFill/>
                    <a:miter lim="800000"/>
                    <a:headEnd/>
                    <a:tailEnd/>
                  </a:ln>
                </p:spPr>
                <p:txBody>
                  <a:bodyPr>
                    <a:spAutoFit/>
                  </a:bodyPr>
                  <a:lstStyle/>
                  <a:p>
                    <a:pPr eaLnBrk="1" hangingPunct="1">
                      <a:spcBef>
                        <a:spcPct val="50000"/>
                      </a:spcBef>
                    </a:pPr>
                    <a:r>
                      <a:rPr lang="en-US" sz="2400">
                        <a:solidFill>
                          <a:srgbClr val="0000FF"/>
                        </a:solidFill>
                      </a:rPr>
                      <a:t>Naturalist</a:t>
                    </a:r>
                  </a:p>
                </p:txBody>
              </p:sp>
              <p:pic>
                <p:nvPicPr>
                  <p:cNvPr id="35870" name="Picture 13" descr="NA00806_"/>
                  <p:cNvPicPr>
                    <a:picLocks noChangeAspect="1" noChangeArrowheads="1"/>
                  </p:cNvPicPr>
                  <p:nvPr/>
                </p:nvPicPr>
                <p:blipFill>
                  <a:blip r:embed="rId4"/>
                  <a:srcRect/>
                  <a:stretch>
                    <a:fillRect/>
                  </a:stretch>
                </p:blipFill>
                <p:spPr bwMode="auto">
                  <a:xfrm>
                    <a:off x="4176" y="3552"/>
                    <a:ext cx="362" cy="414"/>
                  </a:xfrm>
                  <a:prstGeom prst="rect">
                    <a:avLst/>
                  </a:prstGeom>
                  <a:noFill/>
                  <a:ln w="9525">
                    <a:noFill/>
                    <a:miter lim="800000"/>
                    <a:headEnd/>
                    <a:tailEnd/>
                  </a:ln>
                </p:spPr>
              </p:pic>
            </p:grpSp>
            <p:grpSp>
              <p:nvGrpSpPr>
                <p:cNvPr id="35852" name="Group 14"/>
                <p:cNvGrpSpPr>
                  <a:grpSpLocks/>
                </p:cNvGrpSpPr>
                <p:nvPr/>
              </p:nvGrpSpPr>
              <p:grpSpPr bwMode="auto">
                <a:xfrm>
                  <a:off x="480" y="3840"/>
                  <a:ext cx="1032" cy="367"/>
                  <a:chOff x="480" y="3792"/>
                  <a:chExt cx="1032" cy="367"/>
                </a:xfrm>
              </p:grpSpPr>
              <p:sp>
                <p:nvSpPr>
                  <p:cNvPr id="35867" name="Text Box 15"/>
                  <p:cNvSpPr txBox="1">
                    <a:spLocks noChangeArrowheads="1"/>
                  </p:cNvSpPr>
                  <p:nvPr/>
                </p:nvSpPr>
                <p:spPr bwMode="auto">
                  <a:xfrm rot="-25113">
                    <a:off x="480" y="3792"/>
                    <a:ext cx="672" cy="288"/>
                  </a:xfrm>
                  <a:prstGeom prst="rect">
                    <a:avLst/>
                  </a:prstGeom>
                  <a:noFill/>
                  <a:ln w="9525">
                    <a:noFill/>
                    <a:miter lim="800000"/>
                    <a:headEnd/>
                    <a:tailEnd/>
                  </a:ln>
                </p:spPr>
                <p:txBody>
                  <a:bodyPr>
                    <a:spAutoFit/>
                  </a:bodyPr>
                  <a:lstStyle/>
                  <a:p>
                    <a:pPr eaLnBrk="1" hangingPunct="1">
                      <a:spcBef>
                        <a:spcPct val="50000"/>
                      </a:spcBef>
                    </a:pPr>
                    <a:r>
                      <a:rPr lang="en-US" sz="2400">
                        <a:solidFill>
                          <a:srgbClr val="333399"/>
                        </a:solidFill>
                      </a:rPr>
                      <a:t>Spatial</a:t>
                    </a:r>
                  </a:p>
                </p:txBody>
              </p:sp>
              <p:pic>
                <p:nvPicPr>
                  <p:cNvPr id="35868" name="Picture 16"/>
                  <p:cNvPicPr>
                    <a:picLocks noChangeArrowheads="1"/>
                  </p:cNvPicPr>
                  <p:nvPr/>
                </p:nvPicPr>
                <p:blipFill>
                  <a:blip r:embed="rId5"/>
                  <a:srcRect/>
                  <a:stretch>
                    <a:fillRect/>
                  </a:stretch>
                </p:blipFill>
                <p:spPr bwMode="auto">
                  <a:xfrm>
                    <a:off x="1104" y="3792"/>
                    <a:ext cx="408" cy="367"/>
                  </a:xfrm>
                  <a:prstGeom prst="rect">
                    <a:avLst/>
                  </a:prstGeom>
                  <a:noFill/>
                  <a:ln w="9525">
                    <a:noFill/>
                    <a:miter lim="800000"/>
                    <a:headEnd/>
                    <a:tailEnd/>
                  </a:ln>
                </p:spPr>
              </p:pic>
            </p:grpSp>
            <p:grpSp>
              <p:nvGrpSpPr>
                <p:cNvPr id="35853" name="Group 17"/>
                <p:cNvGrpSpPr>
                  <a:grpSpLocks/>
                </p:cNvGrpSpPr>
                <p:nvPr/>
              </p:nvGrpSpPr>
              <p:grpSpPr bwMode="auto">
                <a:xfrm>
                  <a:off x="3984" y="3264"/>
                  <a:ext cx="1440" cy="340"/>
                  <a:chOff x="3984" y="3216"/>
                  <a:chExt cx="1440" cy="340"/>
                </a:xfrm>
              </p:grpSpPr>
              <p:sp>
                <p:nvSpPr>
                  <p:cNvPr id="35865" name="Text Box 18"/>
                  <p:cNvSpPr txBox="1">
                    <a:spLocks noChangeArrowheads="1"/>
                  </p:cNvSpPr>
                  <p:nvPr/>
                </p:nvSpPr>
                <p:spPr bwMode="auto">
                  <a:xfrm>
                    <a:off x="3984" y="3264"/>
                    <a:ext cx="1152" cy="288"/>
                  </a:xfrm>
                  <a:prstGeom prst="rect">
                    <a:avLst/>
                  </a:prstGeom>
                  <a:noFill/>
                  <a:ln w="9525">
                    <a:noFill/>
                    <a:miter lim="800000"/>
                    <a:headEnd/>
                    <a:tailEnd/>
                  </a:ln>
                </p:spPr>
                <p:txBody>
                  <a:bodyPr>
                    <a:spAutoFit/>
                  </a:bodyPr>
                  <a:lstStyle/>
                  <a:p>
                    <a:pPr eaLnBrk="1" hangingPunct="1">
                      <a:spcBef>
                        <a:spcPct val="50000"/>
                      </a:spcBef>
                    </a:pPr>
                    <a:r>
                      <a:rPr lang="en-US" sz="2400">
                        <a:solidFill>
                          <a:srgbClr val="FFCC00"/>
                        </a:solidFill>
                      </a:rPr>
                      <a:t>Intrapersonal</a:t>
                    </a:r>
                  </a:p>
                </p:txBody>
              </p:sp>
              <p:pic>
                <p:nvPicPr>
                  <p:cNvPr id="35866" name="Picture 19"/>
                  <p:cNvPicPr>
                    <a:picLocks noChangeArrowheads="1"/>
                  </p:cNvPicPr>
                  <p:nvPr/>
                </p:nvPicPr>
                <p:blipFill>
                  <a:blip r:embed="rId6"/>
                  <a:srcRect/>
                  <a:stretch>
                    <a:fillRect/>
                  </a:stretch>
                </p:blipFill>
                <p:spPr bwMode="auto">
                  <a:xfrm>
                    <a:off x="5080" y="3216"/>
                    <a:ext cx="344" cy="340"/>
                  </a:xfrm>
                  <a:prstGeom prst="rect">
                    <a:avLst/>
                  </a:prstGeom>
                  <a:noFill/>
                  <a:ln w="9525">
                    <a:noFill/>
                    <a:miter lim="800000"/>
                    <a:headEnd/>
                    <a:tailEnd/>
                  </a:ln>
                </p:spPr>
              </p:pic>
            </p:grpSp>
            <p:grpSp>
              <p:nvGrpSpPr>
                <p:cNvPr id="35854" name="Group 20"/>
                <p:cNvGrpSpPr>
                  <a:grpSpLocks/>
                </p:cNvGrpSpPr>
                <p:nvPr/>
              </p:nvGrpSpPr>
              <p:grpSpPr bwMode="auto">
                <a:xfrm>
                  <a:off x="1824" y="3888"/>
                  <a:ext cx="1824" cy="432"/>
                  <a:chOff x="1824" y="3840"/>
                  <a:chExt cx="1824" cy="432"/>
                </a:xfrm>
              </p:grpSpPr>
              <p:sp>
                <p:nvSpPr>
                  <p:cNvPr id="35863" name="Text Box 21"/>
                  <p:cNvSpPr txBox="1">
                    <a:spLocks noChangeArrowheads="1"/>
                  </p:cNvSpPr>
                  <p:nvPr/>
                </p:nvSpPr>
                <p:spPr bwMode="auto">
                  <a:xfrm rot="-35898">
                    <a:off x="1824" y="3840"/>
                    <a:ext cx="1584" cy="288"/>
                  </a:xfrm>
                  <a:prstGeom prst="rect">
                    <a:avLst/>
                  </a:prstGeom>
                  <a:noFill/>
                  <a:ln w="9525">
                    <a:noFill/>
                    <a:miter lim="800000"/>
                    <a:headEnd/>
                    <a:tailEnd/>
                  </a:ln>
                </p:spPr>
                <p:txBody>
                  <a:bodyPr>
                    <a:spAutoFit/>
                  </a:bodyPr>
                  <a:lstStyle/>
                  <a:p>
                    <a:pPr eaLnBrk="1" hangingPunct="1">
                      <a:spcBef>
                        <a:spcPct val="50000"/>
                      </a:spcBef>
                    </a:pPr>
                    <a:r>
                      <a:rPr lang="en-US" sz="2400">
                        <a:solidFill>
                          <a:srgbClr val="FF33CC"/>
                        </a:solidFill>
                      </a:rPr>
                      <a:t>Bodily-Kinesthetic</a:t>
                    </a:r>
                  </a:p>
                </p:txBody>
              </p:sp>
              <p:pic>
                <p:nvPicPr>
                  <p:cNvPr id="35864" name="Picture 22"/>
                  <p:cNvPicPr>
                    <a:picLocks noChangeArrowheads="1"/>
                  </p:cNvPicPr>
                  <p:nvPr/>
                </p:nvPicPr>
                <p:blipFill>
                  <a:blip r:embed="rId7"/>
                  <a:srcRect r="20639" b="5589"/>
                  <a:stretch>
                    <a:fillRect/>
                  </a:stretch>
                </p:blipFill>
                <p:spPr bwMode="auto">
                  <a:xfrm>
                    <a:off x="3392" y="3840"/>
                    <a:ext cx="256" cy="432"/>
                  </a:xfrm>
                  <a:prstGeom prst="rect">
                    <a:avLst/>
                  </a:prstGeom>
                  <a:noFill/>
                  <a:ln w="9525">
                    <a:noFill/>
                    <a:miter lim="800000"/>
                    <a:headEnd/>
                    <a:tailEnd/>
                  </a:ln>
                </p:spPr>
              </p:pic>
            </p:grpSp>
            <p:grpSp>
              <p:nvGrpSpPr>
                <p:cNvPr id="35855" name="Group 23"/>
                <p:cNvGrpSpPr>
                  <a:grpSpLocks/>
                </p:cNvGrpSpPr>
                <p:nvPr/>
              </p:nvGrpSpPr>
              <p:grpSpPr bwMode="auto">
                <a:xfrm>
                  <a:off x="4272" y="3648"/>
                  <a:ext cx="1440" cy="576"/>
                  <a:chOff x="4272" y="3600"/>
                  <a:chExt cx="1440" cy="576"/>
                </a:xfrm>
              </p:grpSpPr>
              <p:sp>
                <p:nvSpPr>
                  <p:cNvPr id="35861" name="Text Box 24"/>
                  <p:cNvSpPr txBox="1">
                    <a:spLocks noChangeArrowheads="1"/>
                  </p:cNvSpPr>
                  <p:nvPr/>
                </p:nvSpPr>
                <p:spPr bwMode="auto">
                  <a:xfrm>
                    <a:off x="4272" y="3888"/>
                    <a:ext cx="1440" cy="288"/>
                  </a:xfrm>
                  <a:prstGeom prst="rect">
                    <a:avLst/>
                  </a:prstGeom>
                  <a:noFill/>
                  <a:ln w="9525">
                    <a:noFill/>
                    <a:miter lim="800000"/>
                    <a:headEnd/>
                    <a:tailEnd/>
                  </a:ln>
                </p:spPr>
                <p:txBody>
                  <a:bodyPr>
                    <a:spAutoFit/>
                  </a:bodyPr>
                  <a:lstStyle/>
                  <a:p>
                    <a:pPr eaLnBrk="1" hangingPunct="1">
                      <a:spcBef>
                        <a:spcPct val="50000"/>
                      </a:spcBef>
                    </a:pPr>
                    <a:r>
                      <a:rPr lang="en-US" sz="2400">
                        <a:solidFill>
                          <a:srgbClr val="800080"/>
                        </a:solidFill>
                      </a:rPr>
                      <a:t>Interpersonal</a:t>
                    </a:r>
                  </a:p>
                </p:txBody>
              </p:sp>
              <p:pic>
                <p:nvPicPr>
                  <p:cNvPr id="35862" name="Picture 25"/>
                  <p:cNvPicPr>
                    <a:picLocks noChangeArrowheads="1"/>
                  </p:cNvPicPr>
                  <p:nvPr/>
                </p:nvPicPr>
                <p:blipFill>
                  <a:blip r:embed="rId8"/>
                  <a:srcRect/>
                  <a:stretch>
                    <a:fillRect/>
                  </a:stretch>
                </p:blipFill>
                <p:spPr bwMode="auto">
                  <a:xfrm>
                    <a:off x="5213" y="3600"/>
                    <a:ext cx="499" cy="377"/>
                  </a:xfrm>
                  <a:prstGeom prst="rect">
                    <a:avLst/>
                  </a:prstGeom>
                  <a:noFill/>
                  <a:ln w="9525">
                    <a:noFill/>
                    <a:miter lim="800000"/>
                    <a:headEnd/>
                    <a:tailEnd/>
                  </a:ln>
                </p:spPr>
              </p:pic>
            </p:grpSp>
            <p:grpSp>
              <p:nvGrpSpPr>
                <p:cNvPr id="35856" name="Group 26"/>
                <p:cNvGrpSpPr>
                  <a:grpSpLocks/>
                </p:cNvGrpSpPr>
                <p:nvPr/>
              </p:nvGrpSpPr>
              <p:grpSpPr bwMode="auto">
                <a:xfrm>
                  <a:off x="720" y="3552"/>
                  <a:ext cx="2160" cy="336"/>
                  <a:chOff x="720" y="3504"/>
                  <a:chExt cx="2160" cy="336"/>
                </a:xfrm>
              </p:grpSpPr>
              <p:sp>
                <p:nvSpPr>
                  <p:cNvPr id="35857" name="Text Box 27"/>
                  <p:cNvSpPr txBox="1">
                    <a:spLocks noChangeArrowheads="1"/>
                  </p:cNvSpPr>
                  <p:nvPr/>
                </p:nvSpPr>
                <p:spPr bwMode="auto">
                  <a:xfrm rot="6946">
                    <a:off x="720" y="3504"/>
                    <a:ext cx="1872" cy="288"/>
                  </a:xfrm>
                  <a:prstGeom prst="rect">
                    <a:avLst/>
                  </a:prstGeom>
                  <a:noFill/>
                  <a:ln w="9525">
                    <a:noFill/>
                    <a:miter lim="800000"/>
                    <a:headEnd/>
                    <a:tailEnd/>
                  </a:ln>
                </p:spPr>
                <p:txBody>
                  <a:bodyPr>
                    <a:spAutoFit/>
                  </a:bodyPr>
                  <a:lstStyle/>
                  <a:p>
                    <a:pPr eaLnBrk="1" hangingPunct="1">
                      <a:spcBef>
                        <a:spcPct val="50000"/>
                      </a:spcBef>
                    </a:pPr>
                    <a:r>
                      <a:rPr lang="en-US" sz="2400">
                        <a:solidFill>
                          <a:srgbClr val="00CC00"/>
                        </a:solidFill>
                      </a:rPr>
                      <a:t>Logical-Mathematical</a:t>
                    </a:r>
                  </a:p>
                </p:txBody>
              </p:sp>
              <p:grpSp>
                <p:nvGrpSpPr>
                  <p:cNvPr id="35858" name="Group 28"/>
                  <p:cNvGrpSpPr>
                    <a:grpSpLocks/>
                  </p:cNvGrpSpPr>
                  <p:nvPr/>
                </p:nvGrpSpPr>
                <p:grpSpPr bwMode="auto">
                  <a:xfrm>
                    <a:off x="2547" y="3516"/>
                    <a:ext cx="333" cy="324"/>
                    <a:chOff x="3699" y="3312"/>
                    <a:chExt cx="525" cy="420"/>
                  </a:xfrm>
                </p:grpSpPr>
                <p:pic>
                  <p:nvPicPr>
                    <p:cNvPr id="35859" name="Picture 29"/>
                    <p:cNvPicPr>
                      <a:picLocks noChangeArrowheads="1"/>
                    </p:cNvPicPr>
                    <p:nvPr/>
                  </p:nvPicPr>
                  <p:blipFill>
                    <a:blip r:embed="rId9"/>
                    <a:srcRect/>
                    <a:stretch>
                      <a:fillRect/>
                    </a:stretch>
                  </p:blipFill>
                  <p:spPr bwMode="auto">
                    <a:xfrm>
                      <a:off x="3699" y="3383"/>
                      <a:ext cx="452" cy="349"/>
                    </a:xfrm>
                    <a:prstGeom prst="rect">
                      <a:avLst/>
                    </a:prstGeom>
                    <a:noFill/>
                    <a:ln w="9525">
                      <a:noFill/>
                      <a:miter lim="800000"/>
                      <a:headEnd/>
                      <a:tailEnd/>
                    </a:ln>
                  </p:spPr>
                </p:pic>
                <p:sp>
                  <p:nvSpPr>
                    <p:cNvPr id="35860" name="Rectangle 30"/>
                    <p:cNvSpPr>
                      <a:spLocks noChangeArrowheads="1"/>
                    </p:cNvSpPr>
                    <p:nvPr/>
                  </p:nvSpPr>
                  <p:spPr bwMode="auto">
                    <a:xfrm>
                      <a:off x="4080" y="3312"/>
                      <a:ext cx="144" cy="192"/>
                    </a:xfrm>
                    <a:prstGeom prst="rect">
                      <a:avLst/>
                    </a:prstGeom>
                    <a:solidFill>
                      <a:schemeClr val="bg1"/>
                    </a:solidFill>
                    <a:ln w="9525">
                      <a:noFill/>
                      <a:miter lim="800000"/>
                      <a:headEnd/>
                      <a:tailEnd/>
                    </a:ln>
                  </p:spPr>
                  <p:txBody>
                    <a:bodyPr wrap="none" anchor="ctr"/>
                    <a:lstStyle/>
                    <a:p>
                      <a:endParaRPr lang="en-US"/>
                    </a:p>
                  </p:txBody>
                </p:sp>
              </p:grpSp>
            </p:grpSp>
          </p:grpSp>
        </p:grpSp>
      </p:grpSp>
      <p:sp>
        <p:nvSpPr>
          <p:cNvPr id="35843" name="Rectangle 31"/>
          <p:cNvSpPr>
            <a:spLocks noGrp="1" noChangeArrowheads="1"/>
          </p:cNvSpPr>
          <p:nvPr>
            <p:ph type="title"/>
          </p:nvPr>
        </p:nvSpPr>
        <p:spPr>
          <a:xfrm>
            <a:off x="457200" y="914400"/>
            <a:ext cx="8229600" cy="1143000"/>
          </a:xfrm>
        </p:spPr>
        <p:txBody>
          <a:bodyPr/>
          <a:lstStyle/>
          <a:p>
            <a:pPr eaLnBrk="1" hangingPunct="1"/>
            <a:r>
              <a:rPr lang="en-US" sz="4500" b="1" smtClean="0"/>
              <a:t>Multiple Intelligence Test</a:t>
            </a:r>
            <a:br>
              <a:rPr lang="en-US" sz="4500" b="1" smtClean="0"/>
            </a:br>
            <a:endParaRPr lang="en-US" sz="4500" b="1" smtClean="0"/>
          </a:p>
        </p:txBody>
      </p:sp>
      <p:sp>
        <p:nvSpPr>
          <p:cNvPr id="35844" name="Rectangle 32"/>
          <p:cNvSpPr>
            <a:spLocks noGrp="1" noChangeArrowheads="1"/>
          </p:cNvSpPr>
          <p:nvPr>
            <p:ph type="body" idx="1"/>
          </p:nvPr>
        </p:nvSpPr>
        <p:spPr>
          <a:xfrm>
            <a:off x="457200" y="3579813"/>
            <a:ext cx="8229600" cy="2546350"/>
          </a:xfrm>
        </p:spPr>
        <p:txBody>
          <a:bodyPr/>
          <a:lstStyle/>
          <a:p>
            <a:pPr algn="ctr" eaLnBrk="1" hangingPunct="1">
              <a:lnSpc>
                <a:spcPct val="90000"/>
              </a:lnSpc>
              <a:buFontTx/>
              <a:buNone/>
            </a:pPr>
            <a:endParaRPr lang="en-US" sz="2400" b="1" smtClean="0"/>
          </a:p>
          <a:p>
            <a:pPr eaLnBrk="1" hangingPunct="1">
              <a:lnSpc>
                <a:spcPct val="90000"/>
              </a:lnSpc>
            </a:pPr>
            <a:r>
              <a:rPr lang="en-US" sz="2400" smtClean="0">
                <a:solidFill>
                  <a:srgbClr val="333333"/>
                </a:solidFill>
              </a:rPr>
              <a:t>Take 10 minutes to complete the learning styles survey.</a:t>
            </a:r>
          </a:p>
          <a:p>
            <a:pPr eaLnBrk="1" hangingPunct="1">
              <a:lnSpc>
                <a:spcPct val="90000"/>
              </a:lnSpc>
            </a:pPr>
            <a:r>
              <a:rPr lang="en-US" sz="2400" smtClean="0">
                <a:solidFill>
                  <a:srgbClr val="333333"/>
                </a:solidFill>
              </a:rPr>
              <a:t>Once you have tallied the results, choose your learning style preference group.</a:t>
            </a:r>
          </a:p>
          <a:p>
            <a:pPr eaLnBrk="1" hangingPunct="1">
              <a:lnSpc>
                <a:spcPct val="90000"/>
              </a:lnSpc>
            </a:pPr>
            <a:r>
              <a:rPr lang="en-US" sz="2400" smtClean="0">
                <a:solidFill>
                  <a:srgbClr val="333333"/>
                </a:solidFill>
              </a:rPr>
              <a:t>Then we will share our learning style and what you think of the inventory.</a:t>
            </a:r>
          </a:p>
          <a:p>
            <a:pPr algn="ctr" eaLnBrk="1" hangingPunct="1">
              <a:lnSpc>
                <a:spcPct val="90000"/>
              </a:lnSpc>
              <a:buFontTx/>
              <a:buNone/>
            </a:pPr>
            <a:endParaRPr lang="en-US" sz="24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0" y="381000"/>
            <a:ext cx="9144000" cy="762000"/>
          </a:xfrm>
        </p:spPr>
        <p:txBody>
          <a:bodyPr/>
          <a:lstStyle/>
          <a:p>
            <a:pPr eaLnBrk="1" hangingPunct="1"/>
            <a:r>
              <a:rPr lang="en-US" sz="3100" smtClean="0">
                <a:latin typeface="Tempus Sans ITC" pitchFamily="82" charset="0"/>
              </a:rPr>
              <a:t>Multiple Intelligences</a:t>
            </a:r>
            <a:br>
              <a:rPr lang="en-US" sz="3100" smtClean="0">
                <a:latin typeface="Tempus Sans ITC" pitchFamily="82" charset="0"/>
              </a:rPr>
            </a:br>
            <a:endParaRPr lang="en-US" sz="3100" smtClean="0">
              <a:latin typeface="Tempus Sans ITC" pitchFamily="82" charset="0"/>
            </a:endParaRPr>
          </a:p>
        </p:txBody>
      </p:sp>
      <p:graphicFrame>
        <p:nvGraphicFramePr>
          <p:cNvPr id="68611" name="Group 3"/>
          <p:cNvGraphicFramePr>
            <a:graphicFrameLocks noGrp="1"/>
          </p:cNvGraphicFramePr>
          <p:nvPr>
            <p:ph idx="1"/>
          </p:nvPr>
        </p:nvGraphicFramePr>
        <p:xfrm>
          <a:off x="381000" y="838200"/>
          <a:ext cx="8305800" cy="5957253"/>
        </p:xfrm>
        <a:graphic>
          <a:graphicData uri="http://schemas.openxmlformats.org/drawingml/2006/table">
            <a:tbl>
              <a:tblPr/>
              <a:tblGrid>
                <a:gridCol w="2743200"/>
                <a:gridCol w="5562600"/>
              </a:tblGrid>
              <a:tr h="6985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empus Sans ITC" pitchFamily="82" charset="0"/>
                        </a:rPr>
                        <a:t>Verbal/Linguistic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empus Sans ITC" pitchFamily="82" charset="0"/>
                        </a:rPr>
                        <a:t>Great with words, spoken or written; These individuals are typically good with reading, writing, telling stories, and memorizing words along with dates.</a:t>
                      </a:r>
                      <a:endParaRPr kumimoji="0" lang="en-US" sz="1600" b="0" i="0" u="none" strike="noStrike" cap="none" normalizeH="0" baseline="0" smtClean="0">
                        <a:ln>
                          <a:noFill/>
                        </a:ln>
                        <a:solidFill>
                          <a:srgbClr val="000000"/>
                        </a:solidFill>
                        <a:effectLst/>
                        <a:latin typeface="Tempus Sans ITC" pitchFamily="8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empus Sans ITC" pitchFamily="82" charset="0"/>
                        </a:rPr>
                        <a:t>Logical/Mathematical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empus Sans ITC" pitchFamily="82" charset="0"/>
                        </a:rPr>
                        <a:t>People with this intelligence excel with abstract patterns, reasoning, and numbers. </a:t>
                      </a:r>
                      <a:endParaRPr kumimoji="0" lang="en-US" sz="1600" b="0" i="0" u="none" strike="noStrike" cap="none" normalizeH="0" baseline="0" smtClean="0">
                        <a:ln>
                          <a:noFill/>
                        </a:ln>
                        <a:solidFill>
                          <a:srgbClr val="000000"/>
                        </a:solidFill>
                        <a:effectLst/>
                        <a:latin typeface="Tempus Sans ITC" pitchFamily="82"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rgbClr val="000000"/>
                        </a:solidFill>
                        <a:effectLst/>
                        <a:latin typeface="Tempus Sans ITC" pitchFamily="8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empus Sans ITC" pitchFamily="82" charset="0"/>
                        </a:rPr>
                        <a:t>Visual/Spatial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empus Sans ITC" pitchFamily="82" charset="0"/>
                        </a:rPr>
                        <a:t>These individuals have a strong visual memory and excel with mentally manipulating objects.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2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empus Sans ITC" pitchFamily="82" charset="0"/>
                        </a:rPr>
                        <a:t>Bodily/Kinesthetic</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empus Sans ITC" pitchFamily="8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empus Sans ITC" pitchFamily="82" charset="0"/>
                        </a:rPr>
                        <a:t>Involves muscular movement, i.e. getting up and moving around into the learning experience; Good with physical activities such as sports or dance.</a:t>
                      </a:r>
                      <a:endParaRPr kumimoji="0" lang="en-US" sz="2000" b="0" i="0" u="none" strike="noStrike" cap="none" normalizeH="0" baseline="0" smtClean="0">
                        <a:ln>
                          <a:noFill/>
                        </a:ln>
                        <a:solidFill>
                          <a:schemeClr val="tx1"/>
                        </a:solidFill>
                        <a:effectLst/>
                        <a:latin typeface="Tempus Sans ITC" pitchFamily="82"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4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empus Sans ITC" pitchFamily="82" charset="0"/>
                        </a:rPr>
                        <a:t>Musical/Rhythmic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empus Sans ITC" pitchFamily="82" charset="0"/>
                        </a:rPr>
                        <a:t>Have a high level of rhythm and a great sensitivity to sound; Able to sing, play musical instruments, and compose music.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45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empus Sans ITC" pitchFamily="82" charset="0"/>
                        </a:rPr>
                        <a:t>Interpersonal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empus Sans ITC" pitchFamily="82" charset="0"/>
                        </a:rPr>
                        <a:t>Interact well with others; Tend to be extroverts; Can be leaders or followers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2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empus Sans ITC" pitchFamily="82" charset="0"/>
                        </a:rPr>
                        <a:t>Intrapersonal</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empus Sans ITC" pitchFamily="8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empus Sans ITC" pitchFamily="82" charset="0"/>
                        </a:rPr>
                        <a:t>These individuals prefer to work alone. They learn best when they are able to concentrate on the subject by themselves.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4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empus Sans ITC" pitchFamily="82" charset="0"/>
                        </a:rPr>
                        <a:t>Naturalist</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empus Sans ITC" pitchFamily="8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empus Sans ITC" pitchFamily="82" charset="0"/>
                        </a:rPr>
                        <a:t>Individuals with this learning preference learn best when collecting or analyzing things close to nature.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8610"/>
                                        </p:tgtEl>
                                        <p:attrNameLst>
                                          <p:attrName>style.visibility</p:attrName>
                                        </p:attrNameLst>
                                      </p:cBhvr>
                                      <p:to>
                                        <p:strVal val="visible"/>
                                      </p:to>
                                    </p:set>
                                    <p:animEffect transition="in" filter="randombar(horizontal)">
                                      <p:cBhvr>
                                        <p:cTn id="7" dur="500"/>
                                        <p:tgtEl>
                                          <p:spTgt spid="6861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8611"/>
                                        </p:tgtEl>
                                        <p:attrNameLst>
                                          <p:attrName>style.visibility</p:attrName>
                                        </p:attrNameLst>
                                      </p:cBhvr>
                                      <p:to>
                                        <p:strVal val="visible"/>
                                      </p:to>
                                    </p:set>
                                    <p:animEffect transition="in" filter="box(in)">
                                      <p:cBhvr>
                                        <p:cTn id="12" dur="500"/>
                                        <p:tgtEl>
                                          <p:spTgt spid="686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8354" name="Group 2"/>
          <p:cNvGraphicFramePr>
            <a:graphicFrameLocks noGrp="1"/>
          </p:cNvGraphicFramePr>
          <p:nvPr/>
        </p:nvGraphicFramePr>
        <p:xfrm>
          <a:off x="457200" y="1143000"/>
          <a:ext cx="8180705" cy="5175504"/>
        </p:xfrm>
        <a:graphic>
          <a:graphicData uri="http://schemas.openxmlformats.org/drawingml/2006/table">
            <a:tbl>
              <a:tblPr/>
              <a:tblGrid>
                <a:gridCol w="2717800"/>
                <a:gridCol w="5254625"/>
                <a:gridCol w="208280"/>
              </a:tblGrid>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empus Sans ITC" pitchFamily="82" charset="0"/>
                        </a:rPr>
                        <a:t>Linguistic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Read a book and then make up addition and subtraction story problems related to the characters in the story</a:t>
                      </a:r>
                    </a:p>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Talk about fact strategies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empus Sans ITC" pitchFamily="82" charset="0"/>
                        </a:rPr>
                        <a:t>Logical-Mathematical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 Create fact strategies</a:t>
                      </a:r>
                    </a:p>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Practice with puzzles, such as magic squares or magic triangles.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empus Sans ITC" pitchFamily="82" charset="0"/>
                        </a:rPr>
                        <a:t>Spatial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Connect quantities to visual images by using dice, dominos, and other everyday objects, such as egg cartons</a:t>
                      </a:r>
                    </a:p>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Decorate fact cards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empus Sans ITC" pitchFamily="82" charset="0"/>
                        </a:rPr>
                        <a:t>Bodily/Kinesthetic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Dramatize story problems and fact strategies</a:t>
                      </a:r>
                    </a:p>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Use counters to model problems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empus Sans ITC" pitchFamily="82" charset="0"/>
                        </a:rPr>
                        <a:t>Musical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Clap beats to match numbers used in problems</a:t>
                      </a:r>
                    </a:p>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Create songs about facts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empus Sans ITC" pitchFamily="82" charset="0"/>
                        </a:rPr>
                        <a:t>Interpersonal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Practice with fact buddies</a:t>
                      </a:r>
                    </a:p>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Discuss fact strategies in groups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empus Sans ITC" pitchFamily="82" charset="0"/>
                        </a:rPr>
                        <a:t>Intrapersonal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Set personal fact goals</a:t>
                      </a:r>
                    </a:p>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Keep a journal about fact strategies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Tempus Sans ITC" pitchFamily="82" charset="0"/>
                        </a:rPr>
                        <a:t>Naturalist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Find examples in doubles in nature</a:t>
                      </a:r>
                    </a:p>
                    <a:p>
                      <a:pPr marL="0" marR="0" lvl="0" indent="0" algn="l" defTabSz="914400" rtl="0" eaLnBrk="1" fontAlgn="base" latinLnBrk="0" hangingPunct="1">
                        <a:lnSpc>
                          <a:spcPct val="100000"/>
                        </a:lnSpc>
                        <a:spcBef>
                          <a:spcPct val="20000"/>
                        </a:spcBef>
                        <a:spcAft>
                          <a:spcPct val="0"/>
                        </a:spcAft>
                        <a:buClr>
                          <a:schemeClr val="tx1"/>
                        </a:buClr>
                        <a:buSzTx/>
                        <a:buFontTx/>
                        <a:buChar char="•"/>
                        <a:tabLst/>
                      </a:pPr>
                      <a:r>
                        <a:rPr kumimoji="0" lang="en-US" sz="1400" b="0" i="0" u="none" strike="noStrike" cap="none" normalizeH="0" baseline="0" smtClean="0">
                          <a:ln>
                            <a:noFill/>
                          </a:ln>
                          <a:solidFill>
                            <a:schemeClr val="tx1"/>
                          </a:solidFill>
                          <a:effectLst/>
                          <a:latin typeface="Arial" charset="0"/>
                        </a:rPr>
                        <a:t>Categorize facts that are best solved by particular strategies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0456" name="WordArt 40"/>
          <p:cNvSpPr>
            <a:spLocks noChangeArrowheads="1" noChangeShapeType="1" noTextEdit="1"/>
          </p:cNvSpPr>
          <p:nvPr/>
        </p:nvSpPr>
        <p:spPr bwMode="auto">
          <a:xfrm>
            <a:off x="381000" y="304800"/>
            <a:ext cx="8305800" cy="647700"/>
          </a:xfrm>
          <a:prstGeom prst="rect">
            <a:avLst/>
          </a:prstGeom>
        </p:spPr>
        <p:txBody>
          <a:bodyPr wrap="none" fromWordArt="1">
            <a:prstTxWarp prst="textPlain">
              <a:avLst>
                <a:gd name="adj" fmla="val 50000"/>
              </a:avLst>
            </a:prstTxWarp>
          </a:bodyPr>
          <a:lstStyle/>
          <a:p>
            <a:pPr algn="ctr"/>
            <a:r>
              <a:rPr lang="en-US" sz="3600" kern="10">
                <a:ln w="12700">
                  <a:solidFill>
                    <a:srgbClr val="3333CC"/>
                  </a:solidFill>
                  <a:round/>
                  <a:headEnd/>
                  <a:tailEnd/>
                </a:ln>
                <a:solidFill>
                  <a:srgbClr val="B2B2B2">
                    <a:alpha val="50195"/>
                  </a:srgbClr>
                </a:solidFill>
                <a:effectLst>
                  <a:outerShdw dist="45791" dir="2021404" algn="ctr" rotWithShape="0">
                    <a:srgbClr val="9999FF"/>
                  </a:outerShdw>
                </a:effectLst>
                <a:latin typeface="Arial Black"/>
              </a:rPr>
              <a:t>Mutiple Intelligences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457200" y="304800"/>
            <a:ext cx="8229600" cy="1143000"/>
          </a:xfrm>
        </p:spPr>
        <p:txBody>
          <a:bodyPr/>
          <a:lstStyle/>
          <a:p>
            <a:pPr eaLnBrk="1" hangingPunct="1"/>
            <a:r>
              <a:rPr lang="en-US" smtClean="0"/>
              <a:t>Differentiated “Wait-Time”</a:t>
            </a:r>
          </a:p>
        </p:txBody>
      </p:sp>
      <p:sp>
        <p:nvSpPr>
          <p:cNvPr id="38915" name="Rectangle 3"/>
          <p:cNvSpPr>
            <a:spLocks noGrp="1" noChangeArrowheads="1"/>
          </p:cNvSpPr>
          <p:nvPr>
            <p:ph type="body" idx="4294967295"/>
          </p:nvPr>
        </p:nvSpPr>
        <p:spPr/>
        <p:txBody>
          <a:bodyPr/>
          <a:lstStyle/>
          <a:p>
            <a:pPr eaLnBrk="1" hangingPunct="1">
              <a:lnSpc>
                <a:spcPct val="80000"/>
              </a:lnSpc>
            </a:pPr>
            <a:r>
              <a:rPr lang="en-US" sz="2200" smtClean="0"/>
              <a:t>Wait time allows students sufficient time to process and develop a response to a question before the teacher asks a specific student to respond.</a:t>
            </a:r>
          </a:p>
          <a:p>
            <a:pPr eaLnBrk="1" hangingPunct="1">
              <a:lnSpc>
                <a:spcPct val="80000"/>
              </a:lnSpc>
            </a:pPr>
            <a:r>
              <a:rPr lang="en-US" sz="2200" smtClean="0"/>
              <a:t>Every 20 minutes provide a 60 second talk break for students to process information</a:t>
            </a:r>
          </a:p>
          <a:p>
            <a:pPr eaLnBrk="1" hangingPunct="1">
              <a:lnSpc>
                <a:spcPct val="80000"/>
              </a:lnSpc>
            </a:pPr>
            <a:r>
              <a:rPr lang="en-US" sz="2200" smtClean="0"/>
              <a:t>Give students 3-5 seconds of “wait-time”</a:t>
            </a:r>
          </a:p>
          <a:p>
            <a:pPr eaLnBrk="1" hangingPunct="1">
              <a:lnSpc>
                <a:spcPct val="80000"/>
              </a:lnSpc>
            </a:pPr>
            <a:r>
              <a:rPr lang="en-US" sz="2200" smtClean="0"/>
              <a:t>Some students need more than 5 seconds when the question is above their recall level</a:t>
            </a:r>
          </a:p>
          <a:p>
            <a:pPr eaLnBrk="1" hangingPunct="1">
              <a:lnSpc>
                <a:spcPct val="80000"/>
              </a:lnSpc>
            </a:pPr>
            <a:r>
              <a:rPr lang="en-US" sz="2200" smtClean="0"/>
              <a:t>Some boys may need up to 60 seconds to bring information up on their “screen”</a:t>
            </a:r>
          </a:p>
          <a:p>
            <a:pPr eaLnBrk="1" hangingPunct="1">
              <a:lnSpc>
                <a:spcPct val="80000"/>
              </a:lnSpc>
            </a:pPr>
            <a:r>
              <a:rPr lang="en-US" sz="2200" smtClean="0"/>
              <a:t>Students whose primary language is not English will need additional processing time</a:t>
            </a:r>
          </a:p>
          <a:p>
            <a:pPr eaLnBrk="1" hangingPunct="1">
              <a:lnSpc>
                <a:spcPct val="80000"/>
              </a:lnSpc>
            </a:pPr>
            <a:r>
              <a:rPr lang="en-US" sz="2200" smtClean="0"/>
              <a:t>Students with expressive language difficulty need more time for the retrieval of words and thoughts</a:t>
            </a:r>
          </a:p>
          <a:p>
            <a:pPr eaLnBrk="1" hangingPunct="1">
              <a:lnSpc>
                <a:spcPct val="80000"/>
              </a:lnSpc>
            </a:pPr>
            <a:endParaRPr lang="en-US" sz="2200" smtClean="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xfrm>
            <a:off x="762000" y="533400"/>
            <a:ext cx="7772400" cy="1295400"/>
          </a:xfrm>
        </p:spPr>
        <p:txBody>
          <a:bodyPr anchor="b"/>
          <a:lstStyle/>
          <a:p>
            <a:pPr eaLnBrk="1" hangingPunct="1"/>
            <a:r>
              <a:rPr lang="en-US" sz="3200" b="1" smtClean="0"/>
              <a:t>DIFFERENTIATION STRATEGIES</a:t>
            </a:r>
            <a:r>
              <a:rPr lang="en-US" sz="3200" smtClean="0"/>
              <a:t>:</a:t>
            </a:r>
            <a:r>
              <a:rPr lang="en-US" smtClean="0"/>
              <a:t> </a:t>
            </a:r>
            <a:br>
              <a:rPr lang="en-US" smtClean="0"/>
            </a:br>
            <a:r>
              <a:rPr lang="en-US" sz="3200" smtClean="0"/>
              <a:t>Flexible Grouping</a:t>
            </a:r>
          </a:p>
        </p:txBody>
      </p:sp>
      <p:pic>
        <p:nvPicPr>
          <p:cNvPr id="39939" name="Picture 4" descr="j0430667"/>
          <p:cNvPicPr>
            <a:picLocks noChangeAspect="1" noChangeArrowheads="1"/>
          </p:cNvPicPr>
          <p:nvPr/>
        </p:nvPicPr>
        <p:blipFill>
          <a:blip r:embed="rId3"/>
          <a:srcRect/>
          <a:stretch>
            <a:fillRect/>
          </a:stretch>
        </p:blipFill>
        <p:spPr bwMode="auto">
          <a:xfrm>
            <a:off x="571500" y="1851212"/>
            <a:ext cx="7734300" cy="454958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p:txBody>
          <a:bodyPr/>
          <a:lstStyle/>
          <a:p>
            <a:pPr eaLnBrk="1" hangingPunct="1"/>
            <a:r>
              <a:rPr lang="en-US" smtClean="0"/>
              <a:t>Ground rules</a:t>
            </a:r>
          </a:p>
        </p:txBody>
      </p:sp>
      <p:sp>
        <p:nvSpPr>
          <p:cNvPr id="445443" name="Rectangle 3"/>
          <p:cNvSpPr>
            <a:spLocks noGrp="1" noChangeArrowheads="1"/>
          </p:cNvSpPr>
          <p:nvPr>
            <p:ph type="body" idx="4294967295"/>
          </p:nvPr>
        </p:nvSpPr>
        <p:spPr/>
        <p:txBody>
          <a:bodyPr/>
          <a:lstStyle/>
          <a:p>
            <a:pPr eaLnBrk="1" hangingPunct="1">
              <a:defRPr/>
            </a:pPr>
            <a:r>
              <a:rPr lang="en-US" smtClean="0">
                <a:solidFill>
                  <a:schemeClr val="tx2"/>
                </a:solidFill>
              </a:rPr>
              <a:t>Please silence your cell phones</a:t>
            </a:r>
          </a:p>
          <a:p>
            <a:pPr eaLnBrk="1" hangingPunct="1">
              <a:buFontTx/>
              <a:buNone/>
              <a:defRPr/>
            </a:pPr>
            <a:endParaRPr lang="en-US" smtClean="0">
              <a:solidFill>
                <a:schemeClr val="tx2"/>
              </a:solidFill>
            </a:endParaRPr>
          </a:p>
          <a:p>
            <a:pPr eaLnBrk="1" hangingPunct="1">
              <a:defRPr/>
            </a:pPr>
            <a:r>
              <a:rPr lang="en-US" smtClean="0">
                <a:solidFill>
                  <a:schemeClr val="tx2"/>
                </a:solidFill>
              </a:rPr>
              <a:t>We have scheduled breaks, but please take one if needed.</a:t>
            </a:r>
          </a:p>
          <a:p>
            <a:pPr eaLnBrk="1" hangingPunct="1">
              <a:buFontTx/>
              <a:buNone/>
              <a:defRPr/>
            </a:pPr>
            <a:endParaRPr lang="en-US" smtClean="0">
              <a:solidFill>
                <a:schemeClr val="tx2"/>
              </a:solidFill>
            </a:endParaRPr>
          </a:p>
          <a:p>
            <a:pPr eaLnBrk="1" hangingPunct="1">
              <a:defRPr/>
            </a:pPr>
            <a:r>
              <a:rPr lang="en-US" smtClean="0">
                <a:solidFill>
                  <a:schemeClr val="tx2"/>
                </a:solidFill>
              </a:rPr>
              <a:t>Please use the </a:t>
            </a:r>
            <a:r>
              <a:rPr lang="en-US" u="sng" smtClean="0">
                <a:solidFill>
                  <a:schemeClr val="tx2"/>
                </a:solidFill>
                <a:effectLst>
                  <a:outerShdw blurRad="38100" dist="38100" dir="2700000" algn="tl">
                    <a:srgbClr val="C0C0C0"/>
                  </a:outerShdw>
                </a:effectLst>
              </a:rPr>
              <a:t>Parking Lot</a:t>
            </a:r>
            <a:r>
              <a:rPr lang="en-US" smtClean="0">
                <a:solidFill>
                  <a:schemeClr val="tx2"/>
                </a:solidFill>
              </a:rPr>
              <a:t> for questions, we will try to get to all of them during the breaks.</a:t>
            </a:r>
          </a:p>
        </p:txBody>
      </p:sp>
      <p:pic>
        <p:nvPicPr>
          <p:cNvPr id="9220" name="Picture 4" descr="MCBD07195_0000[1]"/>
          <p:cNvPicPr>
            <a:picLocks noChangeAspect="1" noChangeArrowheads="1"/>
          </p:cNvPicPr>
          <p:nvPr/>
        </p:nvPicPr>
        <p:blipFill>
          <a:blip r:embed="rId2"/>
          <a:srcRect/>
          <a:stretch>
            <a:fillRect/>
          </a:stretch>
        </p:blipFill>
        <p:spPr bwMode="auto">
          <a:xfrm>
            <a:off x="7391400" y="5715000"/>
            <a:ext cx="1219200" cy="923925"/>
          </a:xfrm>
          <a:prstGeom prst="rect">
            <a:avLst/>
          </a:prstGeom>
          <a:noFill/>
          <a:ln w="9525">
            <a:noFill/>
            <a:miter lim="800000"/>
            <a:headEnd/>
            <a:tailEnd/>
          </a:ln>
        </p:spPr>
      </p:pic>
      <p:pic>
        <p:nvPicPr>
          <p:cNvPr id="9221" name="Picture 5" descr="MCj04360770000[1]"/>
          <p:cNvPicPr>
            <a:picLocks noChangeAspect="1" noChangeArrowheads="1"/>
          </p:cNvPicPr>
          <p:nvPr/>
        </p:nvPicPr>
        <p:blipFill>
          <a:blip r:embed="rId3"/>
          <a:srcRect/>
          <a:stretch>
            <a:fillRect/>
          </a:stretch>
        </p:blipFill>
        <p:spPr bwMode="auto">
          <a:xfrm>
            <a:off x="6705600" y="1219200"/>
            <a:ext cx="1841500" cy="1304925"/>
          </a:xfrm>
          <a:prstGeom prst="rect">
            <a:avLst/>
          </a:prstGeom>
          <a:noFill/>
          <a:ln w="9525">
            <a:noFill/>
            <a:miter lim="800000"/>
            <a:headEnd/>
            <a:tailEnd/>
          </a:ln>
        </p:spPr>
      </p:pic>
      <p:pic>
        <p:nvPicPr>
          <p:cNvPr id="9222" name="Picture 7" descr="MPj03995500000[1]"/>
          <p:cNvPicPr>
            <a:picLocks noChangeAspect="1" noChangeArrowheads="1"/>
          </p:cNvPicPr>
          <p:nvPr/>
        </p:nvPicPr>
        <p:blipFill>
          <a:blip r:embed="rId4"/>
          <a:srcRect/>
          <a:stretch>
            <a:fillRect/>
          </a:stretch>
        </p:blipFill>
        <p:spPr bwMode="auto">
          <a:xfrm>
            <a:off x="6553200" y="3429000"/>
            <a:ext cx="731838" cy="914400"/>
          </a:xfrm>
          <a:prstGeom prst="rect">
            <a:avLst/>
          </a:prstGeom>
          <a:noFill/>
          <a:ln w="9525">
            <a:noFill/>
            <a:miter lim="800000"/>
            <a:headEnd/>
            <a:tailEnd/>
          </a:ln>
        </p:spPr>
      </p:pic>
      <p:pic>
        <p:nvPicPr>
          <p:cNvPr id="9223" name="Picture 8" descr="MPj03995490000[1]"/>
          <p:cNvPicPr>
            <a:picLocks noChangeAspect="1" noChangeArrowheads="1"/>
          </p:cNvPicPr>
          <p:nvPr/>
        </p:nvPicPr>
        <p:blipFill>
          <a:blip r:embed="rId5"/>
          <a:srcRect/>
          <a:stretch>
            <a:fillRect/>
          </a:stretch>
        </p:blipFill>
        <p:spPr bwMode="auto">
          <a:xfrm>
            <a:off x="7239000" y="3429000"/>
            <a:ext cx="731838"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sz="3400" smtClean="0"/>
              <a:t>Instructional strategies in a classroom using DI should include a mix of . . .</a:t>
            </a:r>
          </a:p>
        </p:txBody>
      </p:sp>
      <p:pic>
        <p:nvPicPr>
          <p:cNvPr id="72707" name="Picture 3" descr="whole%20class%20lesson"/>
          <p:cNvPicPr>
            <a:picLocks noChangeAspect="1" noChangeArrowheads="1"/>
          </p:cNvPicPr>
          <p:nvPr/>
        </p:nvPicPr>
        <p:blipFill>
          <a:blip r:embed="rId3"/>
          <a:srcRect/>
          <a:stretch>
            <a:fillRect/>
          </a:stretch>
        </p:blipFill>
        <p:spPr bwMode="auto">
          <a:xfrm>
            <a:off x="2590800" y="3962400"/>
            <a:ext cx="3657600" cy="1566863"/>
          </a:xfrm>
          <a:prstGeom prst="rect">
            <a:avLst/>
          </a:prstGeom>
          <a:ln>
            <a:noFill/>
          </a:ln>
          <a:effectLst>
            <a:outerShdw blurRad="292100" dist="139700" dir="2700000" algn="tl" rotWithShape="0">
              <a:srgbClr val="333333">
                <a:alpha val="65000"/>
              </a:srgbClr>
            </a:outerShdw>
          </a:effectLst>
        </p:spPr>
      </p:pic>
      <p:pic>
        <p:nvPicPr>
          <p:cNvPr id="72708" name="Picture 4" descr="1%20homepage%20grp%20on%20floor"/>
          <p:cNvPicPr>
            <a:picLocks noChangeAspect="1" noChangeArrowheads="1"/>
          </p:cNvPicPr>
          <p:nvPr/>
        </p:nvPicPr>
        <p:blipFill>
          <a:blip r:embed="rId4"/>
          <a:srcRect/>
          <a:stretch>
            <a:fillRect/>
          </a:stretch>
        </p:blipFill>
        <p:spPr bwMode="auto">
          <a:xfrm>
            <a:off x="1066800" y="1600200"/>
            <a:ext cx="2438400" cy="1343025"/>
          </a:xfrm>
          <a:prstGeom prst="rect">
            <a:avLst/>
          </a:prstGeom>
          <a:ln>
            <a:noFill/>
          </a:ln>
          <a:effectLst>
            <a:outerShdw blurRad="292100" dist="139700" dir="2700000" algn="tl" rotWithShape="0">
              <a:srgbClr val="333333">
                <a:alpha val="65000"/>
              </a:srgbClr>
            </a:outerShdw>
          </a:effectLst>
        </p:spPr>
      </p:pic>
      <p:pic>
        <p:nvPicPr>
          <p:cNvPr id="72709" name="Picture 5" descr="MPj04393300000[1]"/>
          <p:cNvPicPr>
            <a:picLocks noChangeAspect="1" noChangeArrowheads="1"/>
          </p:cNvPicPr>
          <p:nvPr/>
        </p:nvPicPr>
        <p:blipFill>
          <a:blip r:embed="rId5"/>
          <a:srcRect/>
          <a:stretch>
            <a:fillRect/>
          </a:stretch>
        </p:blipFill>
        <p:spPr bwMode="auto">
          <a:xfrm>
            <a:off x="6172200" y="1371600"/>
            <a:ext cx="1822450" cy="2722563"/>
          </a:xfrm>
          <a:prstGeom prst="rect">
            <a:avLst/>
          </a:prstGeom>
          <a:ln>
            <a:noFill/>
          </a:ln>
          <a:effectLst>
            <a:outerShdw blurRad="292100" dist="139700" dir="2700000" algn="tl" rotWithShape="0">
              <a:srgbClr val="333333">
                <a:alpha val="65000"/>
              </a:srgbClr>
            </a:outerShdw>
          </a:effectLst>
        </p:spPr>
      </p:pic>
      <p:sp>
        <p:nvSpPr>
          <p:cNvPr id="72710" name="WordArt 6"/>
          <p:cNvSpPr>
            <a:spLocks noChangeArrowheads="1" noChangeShapeType="1" noTextEdit="1"/>
          </p:cNvSpPr>
          <p:nvPr/>
        </p:nvSpPr>
        <p:spPr bwMode="auto">
          <a:xfrm>
            <a:off x="6248400" y="3352800"/>
            <a:ext cx="2514600" cy="1033463"/>
          </a:xfrm>
          <a:prstGeom prst="rect">
            <a:avLst/>
          </a:prstGeom>
        </p:spPr>
        <p:txBody>
          <a:bodyPr wrap="none" fromWordArt="1">
            <a:prstTxWarp prst="textSlantUp">
              <a:avLst>
                <a:gd name="adj" fmla="val 55556"/>
              </a:avLst>
            </a:prstTxWarp>
          </a:bodyPr>
          <a:lstStyle/>
          <a:p>
            <a:pPr algn="ctr"/>
            <a:r>
              <a:rPr lang="en-US" sz="3600" kern="10">
                <a:ln w="9525">
                  <a:solidFill>
                    <a:srgbClr val="000000"/>
                  </a:solidFill>
                  <a:round/>
                  <a:headEnd/>
                  <a:tailEnd/>
                </a:ln>
                <a:solidFill>
                  <a:srgbClr val="000000"/>
                </a:solidFill>
                <a:latin typeface="Arial Black"/>
              </a:rPr>
              <a:t>Individual activities</a:t>
            </a:r>
          </a:p>
        </p:txBody>
      </p:sp>
      <p:sp>
        <p:nvSpPr>
          <p:cNvPr id="72711" name="WordArt 7"/>
          <p:cNvSpPr>
            <a:spLocks noChangeArrowheads="1" noChangeShapeType="1" noTextEdit="1"/>
          </p:cNvSpPr>
          <p:nvPr/>
        </p:nvSpPr>
        <p:spPr bwMode="auto">
          <a:xfrm>
            <a:off x="914400" y="2590800"/>
            <a:ext cx="2919413" cy="1033463"/>
          </a:xfrm>
          <a:prstGeom prst="rect">
            <a:avLst/>
          </a:prstGeom>
        </p:spPr>
        <p:txBody>
          <a:bodyPr wrap="none" fromWordArt="1">
            <a:prstTxWarp prst="textSlantDown">
              <a:avLst>
                <a:gd name="adj" fmla="val 44444"/>
              </a:avLst>
            </a:prstTxWarp>
          </a:bodyPr>
          <a:lstStyle/>
          <a:p>
            <a:pPr algn="ctr"/>
            <a:r>
              <a:rPr lang="en-US" sz="3600" kern="10" dirty="0">
                <a:ln w="9525">
                  <a:solidFill>
                    <a:srgbClr val="000000"/>
                  </a:solidFill>
                  <a:round/>
                  <a:headEnd/>
                  <a:tailEnd/>
                </a:ln>
                <a:solidFill>
                  <a:srgbClr val="000000"/>
                </a:solidFill>
                <a:latin typeface="Arial Black"/>
              </a:rPr>
              <a:t>Group activities</a:t>
            </a:r>
          </a:p>
        </p:txBody>
      </p:sp>
      <p:sp>
        <p:nvSpPr>
          <p:cNvPr id="72712" name="WordArt 8"/>
          <p:cNvSpPr>
            <a:spLocks noChangeArrowheads="1" noChangeShapeType="1" noTextEdit="1"/>
          </p:cNvSpPr>
          <p:nvPr/>
        </p:nvSpPr>
        <p:spPr bwMode="auto">
          <a:xfrm>
            <a:off x="2590800" y="5638800"/>
            <a:ext cx="3581400" cy="771525"/>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000000"/>
                </a:solidFill>
                <a:latin typeface="Arial Black"/>
              </a:rPr>
              <a:t>Whole class activities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72706"/>
                                        </p:tgtEl>
                                        <p:attrNameLst>
                                          <p:attrName>style.visibility</p:attrName>
                                        </p:attrNameLst>
                                      </p:cBhvr>
                                      <p:to>
                                        <p:strVal val="visible"/>
                                      </p:to>
                                    </p:set>
                                    <p:anim calcmode="lin" valueType="num">
                                      <p:cBhvr>
                                        <p:cTn id="7" dur="1000" fill="hold"/>
                                        <p:tgtEl>
                                          <p:spTgt spid="72706"/>
                                        </p:tgtEl>
                                        <p:attrNameLst>
                                          <p:attrName>ppt_w</p:attrName>
                                        </p:attrNameLst>
                                      </p:cBhvr>
                                      <p:tavLst>
                                        <p:tav tm="0">
                                          <p:val>
                                            <p:strVal val="#ppt_w*0.70"/>
                                          </p:val>
                                        </p:tav>
                                        <p:tav tm="100000">
                                          <p:val>
                                            <p:strVal val="#ppt_w"/>
                                          </p:val>
                                        </p:tav>
                                      </p:tavLst>
                                    </p:anim>
                                    <p:anim calcmode="lin" valueType="num">
                                      <p:cBhvr>
                                        <p:cTn id="8" dur="1000" fill="hold"/>
                                        <p:tgtEl>
                                          <p:spTgt spid="72706"/>
                                        </p:tgtEl>
                                        <p:attrNameLst>
                                          <p:attrName>ppt_h</p:attrName>
                                        </p:attrNameLst>
                                      </p:cBhvr>
                                      <p:tavLst>
                                        <p:tav tm="0">
                                          <p:val>
                                            <p:strVal val="#ppt_h"/>
                                          </p:val>
                                        </p:tav>
                                        <p:tav tm="100000">
                                          <p:val>
                                            <p:strVal val="#ppt_h"/>
                                          </p:val>
                                        </p:tav>
                                      </p:tavLst>
                                    </p:anim>
                                    <p:animEffect transition="in" filter="fade">
                                      <p:cBhvr>
                                        <p:cTn id="9" dur="1000"/>
                                        <p:tgtEl>
                                          <p:spTgt spid="72706"/>
                                        </p:tgtEl>
                                      </p:cBhvr>
                                    </p:animEffect>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nodeType="clickEffect">
                                  <p:stCondLst>
                                    <p:cond delay="0"/>
                                  </p:stCondLst>
                                  <p:childTnLst>
                                    <p:set>
                                      <p:cBhvr>
                                        <p:cTn id="13" dur="1" fill="hold">
                                          <p:stCondLst>
                                            <p:cond delay="0"/>
                                          </p:stCondLst>
                                        </p:cTn>
                                        <p:tgtEl>
                                          <p:spTgt spid="72709"/>
                                        </p:tgtEl>
                                        <p:attrNameLst>
                                          <p:attrName>style.visibility</p:attrName>
                                        </p:attrNameLst>
                                      </p:cBhvr>
                                      <p:to>
                                        <p:strVal val="visible"/>
                                      </p:to>
                                    </p:set>
                                    <p:animEffect transition="in" filter="fade">
                                      <p:cBhvr>
                                        <p:cTn id="14" dur="800" decel="100000"/>
                                        <p:tgtEl>
                                          <p:spTgt spid="72709"/>
                                        </p:tgtEl>
                                      </p:cBhvr>
                                    </p:animEffect>
                                    <p:anim calcmode="lin" valueType="num">
                                      <p:cBhvr>
                                        <p:cTn id="15" dur="800" decel="100000" fill="hold"/>
                                        <p:tgtEl>
                                          <p:spTgt spid="72709"/>
                                        </p:tgtEl>
                                        <p:attrNameLst>
                                          <p:attrName>style.rotation</p:attrName>
                                        </p:attrNameLst>
                                      </p:cBhvr>
                                      <p:tavLst>
                                        <p:tav tm="0">
                                          <p:val>
                                            <p:fltVal val="-90"/>
                                          </p:val>
                                        </p:tav>
                                        <p:tav tm="100000">
                                          <p:val>
                                            <p:fltVal val="0"/>
                                          </p:val>
                                        </p:tav>
                                      </p:tavLst>
                                    </p:anim>
                                    <p:anim calcmode="lin" valueType="num">
                                      <p:cBhvr>
                                        <p:cTn id="16" dur="800" decel="100000" fill="hold"/>
                                        <p:tgtEl>
                                          <p:spTgt spid="72709"/>
                                        </p:tgtEl>
                                        <p:attrNameLst>
                                          <p:attrName>ppt_x</p:attrName>
                                        </p:attrNameLst>
                                      </p:cBhvr>
                                      <p:tavLst>
                                        <p:tav tm="0">
                                          <p:val>
                                            <p:strVal val="#ppt_x+0.4"/>
                                          </p:val>
                                        </p:tav>
                                        <p:tav tm="100000">
                                          <p:val>
                                            <p:strVal val="#ppt_x-0.05"/>
                                          </p:val>
                                        </p:tav>
                                      </p:tavLst>
                                    </p:anim>
                                    <p:anim calcmode="lin" valueType="num">
                                      <p:cBhvr>
                                        <p:cTn id="17" dur="800" decel="100000" fill="hold"/>
                                        <p:tgtEl>
                                          <p:spTgt spid="72709"/>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72709"/>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72709"/>
                                        </p:tgtEl>
                                        <p:attrNameLst>
                                          <p:attrName>ppt_y</p:attrName>
                                        </p:attrNameLst>
                                      </p:cBhvr>
                                      <p:tavLst>
                                        <p:tav tm="0">
                                          <p:val>
                                            <p:strVal val="#ppt_y+0.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5" presetClass="entr" presetSubtype="0" fill="hold" grpId="0" nodeType="clickEffect">
                                  <p:stCondLst>
                                    <p:cond delay="0"/>
                                  </p:stCondLst>
                                  <p:childTnLst>
                                    <p:set>
                                      <p:cBhvr>
                                        <p:cTn id="23" dur="1" fill="hold">
                                          <p:stCondLst>
                                            <p:cond delay="0"/>
                                          </p:stCondLst>
                                        </p:cTn>
                                        <p:tgtEl>
                                          <p:spTgt spid="72710"/>
                                        </p:tgtEl>
                                        <p:attrNameLst>
                                          <p:attrName>style.visibility</p:attrName>
                                        </p:attrNameLst>
                                      </p:cBhvr>
                                      <p:to>
                                        <p:strVal val="visible"/>
                                      </p:to>
                                    </p:set>
                                    <p:animEffect transition="in" filter="fade">
                                      <p:cBhvr>
                                        <p:cTn id="24" dur="2000"/>
                                        <p:tgtEl>
                                          <p:spTgt spid="72710"/>
                                        </p:tgtEl>
                                      </p:cBhvr>
                                    </p:animEffect>
                                    <p:anim calcmode="lin" valueType="num">
                                      <p:cBhvr>
                                        <p:cTn id="25" dur="2000" fill="hold"/>
                                        <p:tgtEl>
                                          <p:spTgt spid="72710"/>
                                        </p:tgtEl>
                                        <p:attrNameLst>
                                          <p:attrName>style.rotation</p:attrName>
                                        </p:attrNameLst>
                                      </p:cBhvr>
                                      <p:tavLst>
                                        <p:tav tm="0">
                                          <p:val>
                                            <p:fltVal val="720"/>
                                          </p:val>
                                        </p:tav>
                                        <p:tav tm="100000">
                                          <p:val>
                                            <p:fltVal val="0"/>
                                          </p:val>
                                        </p:tav>
                                      </p:tavLst>
                                    </p:anim>
                                    <p:anim calcmode="lin" valueType="num">
                                      <p:cBhvr>
                                        <p:cTn id="26" dur="2000" fill="hold"/>
                                        <p:tgtEl>
                                          <p:spTgt spid="72710"/>
                                        </p:tgtEl>
                                        <p:attrNameLst>
                                          <p:attrName>ppt_h</p:attrName>
                                        </p:attrNameLst>
                                      </p:cBhvr>
                                      <p:tavLst>
                                        <p:tav tm="0">
                                          <p:val>
                                            <p:fltVal val="0"/>
                                          </p:val>
                                        </p:tav>
                                        <p:tav tm="100000">
                                          <p:val>
                                            <p:strVal val="#ppt_h"/>
                                          </p:val>
                                        </p:tav>
                                      </p:tavLst>
                                    </p:anim>
                                    <p:anim calcmode="lin" valueType="num">
                                      <p:cBhvr>
                                        <p:cTn id="27" dur="2000" fill="hold"/>
                                        <p:tgtEl>
                                          <p:spTgt spid="72710"/>
                                        </p:tgtEl>
                                        <p:attrNameLst>
                                          <p:attrName>ppt_w</p:attrName>
                                        </p:attrNameLst>
                                      </p:cBhvr>
                                      <p:tavLst>
                                        <p:tav tm="0">
                                          <p:val>
                                            <p:fltVal val="0"/>
                                          </p:val>
                                        </p:tav>
                                        <p:tav tm="100000">
                                          <p:val>
                                            <p:strVal val="#ppt_w"/>
                                          </p:val>
                                        </p:tav>
                                      </p:tavLst>
                                    </p:anim>
                                  </p:childTnLst>
                                </p:cTn>
                              </p:par>
                            </p:childTnLst>
                          </p:cTn>
                        </p:par>
                      </p:childTnLst>
                    </p:cTn>
                  </p:par>
                  <p:par>
                    <p:cTn id="28" fill="hold">
                      <p:stCondLst>
                        <p:cond delay="indefinite"/>
                      </p:stCondLst>
                      <p:childTnLst>
                        <p:par>
                          <p:cTn id="29" fill="hold">
                            <p:stCondLst>
                              <p:cond delay="0"/>
                            </p:stCondLst>
                            <p:childTnLst>
                              <p:par>
                                <p:cTn id="30" presetID="19" presetClass="entr" presetSubtype="10" fill="hold" nodeType="clickEffect">
                                  <p:stCondLst>
                                    <p:cond delay="0"/>
                                  </p:stCondLst>
                                  <p:childTnLst>
                                    <p:set>
                                      <p:cBhvr>
                                        <p:cTn id="31" dur="1" fill="hold">
                                          <p:stCondLst>
                                            <p:cond delay="0"/>
                                          </p:stCondLst>
                                        </p:cTn>
                                        <p:tgtEl>
                                          <p:spTgt spid="72708"/>
                                        </p:tgtEl>
                                        <p:attrNameLst>
                                          <p:attrName>style.visibility</p:attrName>
                                        </p:attrNameLst>
                                      </p:cBhvr>
                                      <p:to>
                                        <p:strVal val="visible"/>
                                      </p:to>
                                    </p:set>
                                    <p:anim calcmode="lin" valueType="num">
                                      <p:cBhvr>
                                        <p:cTn id="32" dur="5000" fill="hold"/>
                                        <p:tgtEl>
                                          <p:spTgt spid="72708"/>
                                        </p:tgtEl>
                                        <p:attrNameLst>
                                          <p:attrName>ppt_w</p:attrName>
                                        </p:attrNameLst>
                                      </p:cBhvr>
                                      <p:tavLst>
                                        <p:tav tm="0" fmla="#ppt_w*sin(2.5*pi*$)">
                                          <p:val>
                                            <p:fltVal val="0"/>
                                          </p:val>
                                        </p:tav>
                                        <p:tav tm="100000">
                                          <p:val>
                                            <p:fltVal val="1"/>
                                          </p:val>
                                        </p:tav>
                                      </p:tavLst>
                                    </p:anim>
                                    <p:anim calcmode="lin" valueType="num">
                                      <p:cBhvr>
                                        <p:cTn id="33" dur="5000" fill="hold"/>
                                        <p:tgtEl>
                                          <p:spTgt spid="72708"/>
                                        </p:tgtEl>
                                        <p:attrNameLst>
                                          <p:attrName>ppt_h</p:attrName>
                                        </p:attrNameLst>
                                      </p:cBhvr>
                                      <p:tavLst>
                                        <p:tav tm="0">
                                          <p:val>
                                            <p:strVal val="#ppt_h"/>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35" presetClass="entr" presetSubtype="0" fill="hold" grpId="0" nodeType="clickEffect">
                                  <p:stCondLst>
                                    <p:cond delay="0"/>
                                  </p:stCondLst>
                                  <p:childTnLst>
                                    <p:set>
                                      <p:cBhvr>
                                        <p:cTn id="37" dur="1" fill="hold">
                                          <p:stCondLst>
                                            <p:cond delay="0"/>
                                          </p:stCondLst>
                                        </p:cTn>
                                        <p:tgtEl>
                                          <p:spTgt spid="72711"/>
                                        </p:tgtEl>
                                        <p:attrNameLst>
                                          <p:attrName>style.visibility</p:attrName>
                                        </p:attrNameLst>
                                      </p:cBhvr>
                                      <p:to>
                                        <p:strVal val="visible"/>
                                      </p:to>
                                    </p:set>
                                    <p:animEffect transition="in" filter="fade">
                                      <p:cBhvr>
                                        <p:cTn id="38" dur="2000"/>
                                        <p:tgtEl>
                                          <p:spTgt spid="72711"/>
                                        </p:tgtEl>
                                      </p:cBhvr>
                                    </p:animEffect>
                                    <p:anim calcmode="lin" valueType="num">
                                      <p:cBhvr>
                                        <p:cTn id="39" dur="2000" fill="hold"/>
                                        <p:tgtEl>
                                          <p:spTgt spid="72711"/>
                                        </p:tgtEl>
                                        <p:attrNameLst>
                                          <p:attrName>style.rotation</p:attrName>
                                        </p:attrNameLst>
                                      </p:cBhvr>
                                      <p:tavLst>
                                        <p:tav tm="0">
                                          <p:val>
                                            <p:fltVal val="720"/>
                                          </p:val>
                                        </p:tav>
                                        <p:tav tm="100000">
                                          <p:val>
                                            <p:fltVal val="0"/>
                                          </p:val>
                                        </p:tav>
                                      </p:tavLst>
                                    </p:anim>
                                    <p:anim calcmode="lin" valueType="num">
                                      <p:cBhvr>
                                        <p:cTn id="40" dur="2000" fill="hold"/>
                                        <p:tgtEl>
                                          <p:spTgt spid="72711"/>
                                        </p:tgtEl>
                                        <p:attrNameLst>
                                          <p:attrName>ppt_h</p:attrName>
                                        </p:attrNameLst>
                                      </p:cBhvr>
                                      <p:tavLst>
                                        <p:tav tm="0">
                                          <p:val>
                                            <p:fltVal val="0"/>
                                          </p:val>
                                        </p:tav>
                                        <p:tav tm="100000">
                                          <p:val>
                                            <p:strVal val="#ppt_h"/>
                                          </p:val>
                                        </p:tav>
                                      </p:tavLst>
                                    </p:anim>
                                    <p:anim calcmode="lin" valueType="num">
                                      <p:cBhvr>
                                        <p:cTn id="41" dur="2000" fill="hold"/>
                                        <p:tgtEl>
                                          <p:spTgt spid="72711"/>
                                        </p:tgtEl>
                                        <p:attrNameLst>
                                          <p:attrName>ppt_w</p:attrName>
                                        </p:attrNameLst>
                                      </p:cBhvr>
                                      <p:tavLst>
                                        <p:tav tm="0">
                                          <p:val>
                                            <p:fltVal val="0"/>
                                          </p:val>
                                        </p:tav>
                                        <p:tav tm="100000">
                                          <p:val>
                                            <p:strVal val="#ppt_w"/>
                                          </p:val>
                                        </p:tav>
                                      </p:tavLst>
                                    </p:anim>
                                  </p:childTnLst>
                                </p:cTn>
                              </p:par>
                            </p:childTnLst>
                          </p:cTn>
                        </p:par>
                      </p:childTnLst>
                    </p:cTn>
                  </p:par>
                  <p:par>
                    <p:cTn id="42" fill="hold">
                      <p:stCondLst>
                        <p:cond delay="indefinite"/>
                      </p:stCondLst>
                      <p:childTnLst>
                        <p:par>
                          <p:cTn id="43" fill="hold">
                            <p:stCondLst>
                              <p:cond delay="0"/>
                            </p:stCondLst>
                            <p:childTnLst>
                              <p:par>
                                <p:cTn id="44" presetID="48" presetClass="entr" presetSubtype="0" accel="50000" fill="hold" nodeType="clickEffect">
                                  <p:stCondLst>
                                    <p:cond delay="0"/>
                                  </p:stCondLst>
                                  <p:childTnLst>
                                    <p:set>
                                      <p:cBhvr>
                                        <p:cTn id="45" dur="1" fill="hold">
                                          <p:stCondLst>
                                            <p:cond delay="0"/>
                                          </p:stCondLst>
                                        </p:cTn>
                                        <p:tgtEl>
                                          <p:spTgt spid="72707"/>
                                        </p:tgtEl>
                                        <p:attrNameLst>
                                          <p:attrName>style.visibility</p:attrName>
                                        </p:attrNameLst>
                                      </p:cBhvr>
                                      <p:to>
                                        <p:strVal val="visible"/>
                                      </p:to>
                                    </p:set>
                                    <p:anim calcmode="lin" valueType="num">
                                      <p:cBhvr>
                                        <p:cTn id="46" dur="1000" fill="hold"/>
                                        <p:tgtEl>
                                          <p:spTgt spid="7270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7" dur="1000" fill="hold"/>
                                        <p:tgtEl>
                                          <p:spTgt spid="72707"/>
                                        </p:tgtEl>
                                        <p:attrNameLst>
                                          <p:attrName>ppt_x</p:attrName>
                                        </p:attrNameLst>
                                      </p:cBhvr>
                                      <p:tavLst>
                                        <p:tav tm="0">
                                          <p:val>
                                            <p:fltVal val="-1"/>
                                          </p:val>
                                        </p:tav>
                                        <p:tav tm="50000">
                                          <p:val>
                                            <p:fltVal val="0.95"/>
                                          </p:val>
                                        </p:tav>
                                        <p:tav tm="100000">
                                          <p:val>
                                            <p:strVal val="#ppt_x"/>
                                          </p:val>
                                        </p:tav>
                                      </p:tavLst>
                                    </p:anim>
                                    <p:anim calcmode="lin" valueType="num">
                                      <p:cBhvr>
                                        <p:cTn id="48" dur="1000" fill="hold"/>
                                        <p:tgtEl>
                                          <p:spTgt spid="72707"/>
                                        </p:tgtEl>
                                        <p:attrNameLst>
                                          <p:attrName>ppt_y</p:attrName>
                                        </p:attrNameLst>
                                      </p:cBhvr>
                                      <p:tavLst>
                                        <p:tav tm="0">
                                          <p:val>
                                            <p:strVal val="#ppt_y"/>
                                          </p:val>
                                        </p:tav>
                                        <p:tav tm="100000">
                                          <p:val>
                                            <p:strVal val="#ppt_y"/>
                                          </p:val>
                                        </p:tav>
                                      </p:tavLst>
                                    </p:anim>
                                    <p:animEffect transition="in" filter="fade">
                                      <p:cBhvr>
                                        <p:cTn id="49" dur="1000"/>
                                        <p:tgtEl>
                                          <p:spTgt spid="72707"/>
                                        </p:tgtEl>
                                      </p:cBhvr>
                                    </p:animEffect>
                                  </p:childTnLst>
                                </p:cTn>
                              </p:par>
                            </p:childTnLst>
                          </p:cTn>
                        </p:par>
                      </p:childTnLst>
                    </p:cTn>
                  </p:par>
                  <p:par>
                    <p:cTn id="50" fill="hold">
                      <p:stCondLst>
                        <p:cond delay="indefinite"/>
                      </p:stCondLst>
                      <p:childTnLst>
                        <p:par>
                          <p:cTn id="51" fill="hold">
                            <p:stCondLst>
                              <p:cond delay="0"/>
                            </p:stCondLst>
                            <p:childTnLst>
                              <p:par>
                                <p:cTn id="52" presetID="35" presetClass="entr" presetSubtype="0" fill="hold" grpId="0" nodeType="clickEffect">
                                  <p:stCondLst>
                                    <p:cond delay="0"/>
                                  </p:stCondLst>
                                  <p:childTnLst>
                                    <p:set>
                                      <p:cBhvr>
                                        <p:cTn id="53" dur="1" fill="hold">
                                          <p:stCondLst>
                                            <p:cond delay="0"/>
                                          </p:stCondLst>
                                        </p:cTn>
                                        <p:tgtEl>
                                          <p:spTgt spid="72712"/>
                                        </p:tgtEl>
                                        <p:attrNameLst>
                                          <p:attrName>style.visibility</p:attrName>
                                        </p:attrNameLst>
                                      </p:cBhvr>
                                      <p:to>
                                        <p:strVal val="visible"/>
                                      </p:to>
                                    </p:set>
                                    <p:animEffect transition="in" filter="fade">
                                      <p:cBhvr>
                                        <p:cTn id="54" dur="2000"/>
                                        <p:tgtEl>
                                          <p:spTgt spid="72712"/>
                                        </p:tgtEl>
                                      </p:cBhvr>
                                    </p:animEffect>
                                    <p:anim calcmode="lin" valueType="num">
                                      <p:cBhvr>
                                        <p:cTn id="55" dur="2000" fill="hold"/>
                                        <p:tgtEl>
                                          <p:spTgt spid="72712"/>
                                        </p:tgtEl>
                                        <p:attrNameLst>
                                          <p:attrName>style.rotation</p:attrName>
                                        </p:attrNameLst>
                                      </p:cBhvr>
                                      <p:tavLst>
                                        <p:tav tm="0">
                                          <p:val>
                                            <p:fltVal val="720"/>
                                          </p:val>
                                        </p:tav>
                                        <p:tav tm="100000">
                                          <p:val>
                                            <p:fltVal val="0"/>
                                          </p:val>
                                        </p:tav>
                                      </p:tavLst>
                                    </p:anim>
                                    <p:anim calcmode="lin" valueType="num">
                                      <p:cBhvr>
                                        <p:cTn id="56" dur="2000" fill="hold"/>
                                        <p:tgtEl>
                                          <p:spTgt spid="72712"/>
                                        </p:tgtEl>
                                        <p:attrNameLst>
                                          <p:attrName>ppt_h</p:attrName>
                                        </p:attrNameLst>
                                      </p:cBhvr>
                                      <p:tavLst>
                                        <p:tav tm="0">
                                          <p:val>
                                            <p:fltVal val="0"/>
                                          </p:val>
                                        </p:tav>
                                        <p:tav tm="100000">
                                          <p:val>
                                            <p:strVal val="#ppt_h"/>
                                          </p:val>
                                        </p:tav>
                                      </p:tavLst>
                                    </p:anim>
                                    <p:anim calcmode="lin" valueType="num">
                                      <p:cBhvr>
                                        <p:cTn id="57" dur="2000" fill="hold"/>
                                        <p:tgtEl>
                                          <p:spTgt spid="7271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72710" grpId="0" animBg="1"/>
      <p:bldP spid="72711" grpId="0" animBg="1"/>
      <p:bldP spid="72712"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986" name="Picture 2" descr="diverse_children"/>
          <p:cNvPicPr>
            <a:picLocks noChangeAspect="1" noChangeArrowheads="1"/>
          </p:cNvPicPr>
          <p:nvPr/>
        </p:nvPicPr>
        <p:blipFill>
          <a:blip r:embed="rId3"/>
          <a:srcRect/>
          <a:stretch>
            <a:fillRect/>
          </a:stretch>
        </p:blipFill>
        <p:spPr bwMode="auto">
          <a:xfrm>
            <a:off x="838200" y="1676400"/>
            <a:ext cx="2895600" cy="1801813"/>
          </a:xfrm>
          <a:prstGeom prst="rect">
            <a:avLst/>
          </a:prstGeom>
          <a:noFill/>
          <a:ln w="9525">
            <a:noFill/>
            <a:miter lim="800000"/>
            <a:headEnd/>
            <a:tailEnd/>
          </a:ln>
        </p:spPr>
      </p:pic>
      <p:pic>
        <p:nvPicPr>
          <p:cNvPr id="41987" name="Picture 3" descr="DiverseChildren"/>
          <p:cNvPicPr>
            <a:picLocks noChangeAspect="1" noChangeArrowheads="1"/>
          </p:cNvPicPr>
          <p:nvPr/>
        </p:nvPicPr>
        <p:blipFill>
          <a:blip r:embed="rId4"/>
          <a:srcRect/>
          <a:stretch>
            <a:fillRect/>
          </a:stretch>
        </p:blipFill>
        <p:spPr bwMode="auto">
          <a:xfrm>
            <a:off x="5334000" y="1370013"/>
            <a:ext cx="3362325" cy="2230437"/>
          </a:xfrm>
          <a:prstGeom prst="rect">
            <a:avLst/>
          </a:prstGeom>
          <a:noFill/>
          <a:ln w="9525">
            <a:noFill/>
            <a:miter lim="800000"/>
            <a:headEnd/>
            <a:tailEnd/>
          </a:ln>
        </p:spPr>
      </p:pic>
      <p:pic>
        <p:nvPicPr>
          <p:cNvPr id="41988" name="Picture 4" descr="Diverse_Children2"/>
          <p:cNvPicPr>
            <a:picLocks noChangeAspect="1" noChangeArrowheads="1"/>
          </p:cNvPicPr>
          <p:nvPr/>
        </p:nvPicPr>
        <p:blipFill>
          <a:blip r:embed="rId5"/>
          <a:srcRect/>
          <a:stretch>
            <a:fillRect/>
          </a:stretch>
        </p:blipFill>
        <p:spPr bwMode="auto">
          <a:xfrm>
            <a:off x="533400" y="3962400"/>
            <a:ext cx="2359025" cy="2590800"/>
          </a:xfrm>
          <a:prstGeom prst="rect">
            <a:avLst/>
          </a:prstGeom>
          <a:noFill/>
          <a:ln w="9525">
            <a:noFill/>
            <a:miter lim="800000"/>
            <a:headEnd/>
            <a:tailEnd/>
          </a:ln>
        </p:spPr>
      </p:pic>
      <p:pic>
        <p:nvPicPr>
          <p:cNvPr id="41989" name="Picture 5" descr="diverse, diversity, ethnic diversity, ethnically diverse, children, education, elementary school, friends, fun, learning, multi ethnic, school, schoolwork, teach, teaching, third grade"/>
          <p:cNvPicPr>
            <a:picLocks noChangeAspect="1" noChangeArrowheads="1"/>
          </p:cNvPicPr>
          <p:nvPr/>
        </p:nvPicPr>
        <p:blipFill>
          <a:blip r:embed="rId6"/>
          <a:srcRect/>
          <a:stretch>
            <a:fillRect/>
          </a:stretch>
        </p:blipFill>
        <p:spPr bwMode="auto">
          <a:xfrm>
            <a:off x="3276600" y="2971800"/>
            <a:ext cx="2286000" cy="1524000"/>
          </a:xfrm>
          <a:prstGeom prst="rect">
            <a:avLst/>
          </a:prstGeom>
          <a:noFill/>
          <a:ln w="9525">
            <a:noFill/>
            <a:miter lim="800000"/>
            <a:headEnd/>
            <a:tailEnd/>
          </a:ln>
        </p:spPr>
      </p:pic>
      <p:pic>
        <p:nvPicPr>
          <p:cNvPr id="41990" name="Picture 6" descr="diverse, diversity, ethnic diversity, ethnically diverse, children, education, elementary school, friends, fun, learning, multi ethnic, school, schoolwork, teach, teaching, read, reading, report, class, classroom, classmates, teacher, library, learning center, cooperate, practice, students, student, first grade, interior"/>
          <p:cNvPicPr>
            <a:picLocks noChangeAspect="1" noChangeArrowheads="1"/>
          </p:cNvPicPr>
          <p:nvPr/>
        </p:nvPicPr>
        <p:blipFill>
          <a:blip r:embed="rId7"/>
          <a:srcRect/>
          <a:stretch>
            <a:fillRect/>
          </a:stretch>
        </p:blipFill>
        <p:spPr bwMode="auto">
          <a:xfrm>
            <a:off x="3276600" y="4572000"/>
            <a:ext cx="2286000" cy="1524000"/>
          </a:xfrm>
          <a:prstGeom prst="rect">
            <a:avLst/>
          </a:prstGeom>
          <a:noFill/>
          <a:ln w="9525">
            <a:noFill/>
            <a:miter lim="800000"/>
            <a:headEnd/>
            <a:tailEnd/>
          </a:ln>
        </p:spPr>
      </p:pic>
      <p:pic>
        <p:nvPicPr>
          <p:cNvPr id="41991" name="Picture 7" descr="42-15253187"/>
          <p:cNvPicPr>
            <a:picLocks noChangeAspect="1" noChangeArrowheads="1"/>
          </p:cNvPicPr>
          <p:nvPr/>
        </p:nvPicPr>
        <p:blipFill>
          <a:blip r:embed="rId8"/>
          <a:srcRect/>
          <a:stretch>
            <a:fillRect/>
          </a:stretch>
        </p:blipFill>
        <p:spPr bwMode="auto">
          <a:xfrm>
            <a:off x="6096000" y="4191000"/>
            <a:ext cx="2286000" cy="2174875"/>
          </a:xfrm>
          <a:prstGeom prst="rect">
            <a:avLst/>
          </a:prstGeom>
          <a:noFill/>
          <a:ln w="9525">
            <a:noFill/>
            <a:miter lim="800000"/>
            <a:headEnd/>
            <a:tailEnd/>
          </a:ln>
        </p:spPr>
      </p:pic>
      <p:sp>
        <p:nvSpPr>
          <p:cNvPr id="74760" name="WordArt 8"/>
          <p:cNvSpPr>
            <a:spLocks noChangeArrowheads="1" noChangeShapeType="1" noTextEdit="1"/>
          </p:cNvSpPr>
          <p:nvPr/>
        </p:nvSpPr>
        <p:spPr bwMode="auto">
          <a:xfrm>
            <a:off x="4953000" y="3124200"/>
            <a:ext cx="3886200" cy="427038"/>
          </a:xfrm>
          <a:prstGeom prst="rect">
            <a:avLst/>
          </a:prstGeom>
        </p:spPr>
        <p:txBody>
          <a:bodyPr wrap="none" fromWordArt="1">
            <a:prstTxWarp prst="textDoubleWave1">
              <a:avLst>
                <a:gd name="adj1" fmla="val 6500"/>
                <a:gd name="adj2" fmla="val 0"/>
              </a:avLst>
            </a:prstTxWarp>
          </a:bodyPr>
          <a:lstStyle/>
          <a:p>
            <a:pPr algn="ctr"/>
            <a:r>
              <a:rPr lang="en-US" sz="2400" kern="10" dirty="0">
                <a:ln w="10160">
                  <a:solidFill>
                    <a:schemeClr val="accent1"/>
                  </a:solidFill>
                  <a:prstDash val="solid"/>
                </a:ln>
                <a:solidFill>
                  <a:srgbClr val="FFFFFF"/>
                </a:solidFill>
                <a:effectLst>
                  <a:outerShdw blurRad="38100" dist="32000" dir="5400000" algn="tl">
                    <a:srgbClr val="000000">
                      <a:alpha val="30000"/>
                    </a:srgbClr>
                  </a:outerShdw>
                </a:effectLst>
                <a:latin typeface="Impact"/>
              </a:rPr>
              <a:t>Current Student Demographics</a:t>
            </a:r>
          </a:p>
        </p:txBody>
      </p:sp>
      <p:sp>
        <p:nvSpPr>
          <p:cNvPr id="74761" name="WordArt 9"/>
          <p:cNvSpPr>
            <a:spLocks noChangeArrowheads="1" noChangeShapeType="1" noTextEdit="1"/>
          </p:cNvSpPr>
          <p:nvPr/>
        </p:nvSpPr>
        <p:spPr bwMode="auto">
          <a:xfrm>
            <a:off x="609600" y="1600200"/>
            <a:ext cx="3257550" cy="427038"/>
          </a:xfrm>
          <a:prstGeom prst="rect">
            <a:avLst/>
          </a:prstGeom>
        </p:spPr>
        <p:txBody>
          <a:bodyPr wrap="none" fromWordArt="1">
            <a:prstTxWarp prst="textDoubleWave1">
              <a:avLst>
                <a:gd name="adj1" fmla="val 6500"/>
                <a:gd name="adj2" fmla="val 0"/>
              </a:avLst>
            </a:prstTxWarp>
          </a:bodyPr>
          <a:lstStyle/>
          <a:p>
            <a:pPr algn="ctr"/>
            <a:r>
              <a:rPr lang="en-US" sz="2400" kern="1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Impact"/>
              </a:rPr>
              <a:t>Learning Style Differences</a:t>
            </a:r>
          </a:p>
        </p:txBody>
      </p:sp>
      <p:sp>
        <p:nvSpPr>
          <p:cNvPr id="74762" name="WordArt 10"/>
          <p:cNvSpPr>
            <a:spLocks noChangeArrowheads="1" noChangeShapeType="1" noTextEdit="1"/>
          </p:cNvSpPr>
          <p:nvPr/>
        </p:nvSpPr>
        <p:spPr bwMode="auto">
          <a:xfrm>
            <a:off x="2971800" y="6248400"/>
            <a:ext cx="2819400" cy="609600"/>
          </a:xfrm>
          <a:prstGeom prst="rect">
            <a:avLst/>
          </a:prstGeom>
        </p:spPr>
        <p:txBody>
          <a:bodyPr wrap="none" fromWordArt="1">
            <a:prstTxWarp prst="textFadeUp">
              <a:avLst>
                <a:gd name="adj" fmla="val 9991"/>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kern="1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a:rPr>
              <a:t>Achievement Goals</a:t>
            </a:r>
          </a:p>
        </p:txBody>
      </p:sp>
      <p:sp>
        <p:nvSpPr>
          <p:cNvPr id="74763" name="WordArt 11"/>
          <p:cNvSpPr>
            <a:spLocks noChangeArrowheads="1" noChangeShapeType="1" noTextEdit="1"/>
          </p:cNvSpPr>
          <p:nvPr/>
        </p:nvSpPr>
        <p:spPr bwMode="auto">
          <a:xfrm>
            <a:off x="609600" y="3429000"/>
            <a:ext cx="2320925" cy="647700"/>
          </a:xfrm>
          <a:prstGeom prst="rect">
            <a:avLst/>
          </a:prstGeom>
        </p:spPr>
        <p:txBody>
          <a:bodyPr wrap="none" fromWordArt="1">
            <a:prstTxWarp prst="textFadeUp">
              <a:avLst>
                <a:gd name="adj" fmla="val 9991"/>
              </a:avLst>
            </a:prstTxWarp>
          </a:bodyPr>
          <a:lstStyle/>
          <a:p>
            <a:pPr algn="ctr"/>
            <a:r>
              <a:rPr lang="en-US" sz="3600" b="1" kern="1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a:rPr>
              <a:t>Experiences</a:t>
            </a:r>
          </a:p>
        </p:txBody>
      </p:sp>
      <p:sp>
        <p:nvSpPr>
          <p:cNvPr id="41996" name="Rectangle 12"/>
          <p:cNvSpPr>
            <a:spLocks noGrp="1" noChangeArrowheads="1"/>
          </p:cNvSpPr>
          <p:nvPr>
            <p:ph type="title"/>
          </p:nvPr>
        </p:nvSpPr>
        <p:spPr>
          <a:xfrm>
            <a:off x="228600" y="381000"/>
            <a:ext cx="8686800" cy="774700"/>
          </a:xfrm>
        </p:spPr>
        <p:txBody>
          <a:bodyPr/>
          <a:lstStyle/>
          <a:p>
            <a:pPr eaLnBrk="1" hangingPunct="1"/>
            <a:r>
              <a:rPr lang="en-US" sz="3600" dirty="0" smtClean="0"/>
              <a:t>Student’s Learn in a Variety of Ways</a:t>
            </a:r>
            <a:br>
              <a:rPr lang="en-US" sz="3600" dirty="0" smtClean="0"/>
            </a:br>
            <a:endParaRPr lang="en-US" sz="2800" dirty="0" smtClean="0"/>
          </a:p>
        </p:txBody>
      </p:sp>
      <p:sp>
        <p:nvSpPr>
          <p:cNvPr id="74765" name="WordArt 13"/>
          <p:cNvSpPr>
            <a:spLocks noChangeArrowheads="1" noChangeShapeType="1" noTextEdit="1"/>
          </p:cNvSpPr>
          <p:nvPr/>
        </p:nvSpPr>
        <p:spPr bwMode="auto">
          <a:xfrm>
            <a:off x="5867400" y="3657600"/>
            <a:ext cx="1514475" cy="1285875"/>
          </a:xfrm>
          <a:prstGeom prst="rect">
            <a:avLst/>
          </a:prstGeom>
        </p:spPr>
        <p:txBody>
          <a:bodyPr wrap="none" fromWordArt="1">
            <a:prstTxWarp prst="textSlantUp">
              <a:avLst>
                <a:gd name="adj" fmla="val 32056"/>
              </a:avLst>
            </a:prstTxWarp>
          </a:bodyPr>
          <a:lstStyle/>
          <a:p>
            <a:pPr algn="ctr"/>
            <a:r>
              <a:rPr lang="en-US" sz="3600" b="1" kern="1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Impact"/>
              </a:rPr>
              <a:t>Interest</a:t>
            </a:r>
          </a:p>
        </p:txBody>
      </p:sp>
      <p:sp>
        <p:nvSpPr>
          <p:cNvPr id="74766" name="Text Box 14"/>
          <p:cNvSpPr txBox="1">
            <a:spLocks noChangeArrowheads="1"/>
          </p:cNvSpPr>
          <p:nvPr/>
        </p:nvSpPr>
        <p:spPr bwMode="auto">
          <a:xfrm>
            <a:off x="609600" y="990600"/>
            <a:ext cx="4876800" cy="457200"/>
          </a:xfrm>
          <a:prstGeom prst="rect">
            <a:avLst/>
          </a:prstGeom>
          <a:noFill/>
          <a:ln w="9525">
            <a:noFill/>
            <a:miter lim="800000"/>
            <a:headEnd/>
            <a:tailEnd/>
          </a:ln>
          <a:effectLst/>
        </p:spPr>
        <p:txBody>
          <a:bodyPr>
            <a:spAutoFit/>
          </a:bodyPr>
          <a:lstStyle/>
          <a:p>
            <a:pPr>
              <a:spcBef>
                <a:spcPct val="50000"/>
              </a:spcBef>
              <a:defRPr/>
            </a:pPr>
            <a:r>
              <a:rPr lang="en-US" sz="2400">
                <a:solidFill>
                  <a:schemeClr val="tx2"/>
                </a:solidFill>
                <a:effectLst>
                  <a:outerShdw blurRad="38100" dist="38100" dir="2700000" algn="tl">
                    <a:srgbClr val="C0C0C0"/>
                  </a:outerShdw>
                </a:effectLst>
                <a:latin typeface="Tahoma" pitchFamily="34" charset="0"/>
              </a:rPr>
              <a:t>Learning is based on a person’s…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4761"/>
                                        </p:tgtEl>
                                        <p:attrNameLst>
                                          <p:attrName>style.visibility</p:attrName>
                                        </p:attrNameLst>
                                      </p:cBhvr>
                                      <p:to>
                                        <p:strVal val="visible"/>
                                      </p:to>
                                    </p:set>
                                    <p:anim calcmode="lin" valueType="num">
                                      <p:cBhvr additive="base">
                                        <p:cTn id="7" dur="1000" fill="hold"/>
                                        <p:tgtEl>
                                          <p:spTgt spid="74761"/>
                                        </p:tgtEl>
                                        <p:attrNameLst>
                                          <p:attrName>ppt_x</p:attrName>
                                        </p:attrNameLst>
                                      </p:cBhvr>
                                      <p:tavLst>
                                        <p:tav tm="0">
                                          <p:val>
                                            <p:strVal val="#ppt_x"/>
                                          </p:val>
                                        </p:tav>
                                        <p:tav tm="100000">
                                          <p:val>
                                            <p:strVal val="#ppt_x"/>
                                          </p:val>
                                        </p:tav>
                                      </p:tavLst>
                                    </p:anim>
                                    <p:anim calcmode="lin" valueType="num">
                                      <p:cBhvr additive="base">
                                        <p:cTn id="8" dur="1000" fill="hold"/>
                                        <p:tgtEl>
                                          <p:spTgt spid="7476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4760"/>
                                        </p:tgtEl>
                                        <p:attrNameLst>
                                          <p:attrName>style.visibility</p:attrName>
                                        </p:attrNameLst>
                                      </p:cBhvr>
                                      <p:to>
                                        <p:strVal val="visible"/>
                                      </p:to>
                                    </p:set>
                                    <p:anim calcmode="lin" valueType="num">
                                      <p:cBhvr additive="base">
                                        <p:cTn id="13" dur="1000" fill="hold"/>
                                        <p:tgtEl>
                                          <p:spTgt spid="74760"/>
                                        </p:tgtEl>
                                        <p:attrNameLst>
                                          <p:attrName>ppt_x</p:attrName>
                                        </p:attrNameLst>
                                      </p:cBhvr>
                                      <p:tavLst>
                                        <p:tav tm="0">
                                          <p:val>
                                            <p:strVal val="#ppt_x"/>
                                          </p:val>
                                        </p:tav>
                                        <p:tav tm="100000">
                                          <p:val>
                                            <p:strVal val="#ppt_x"/>
                                          </p:val>
                                        </p:tav>
                                      </p:tavLst>
                                    </p:anim>
                                    <p:anim calcmode="lin" valueType="num">
                                      <p:cBhvr additive="base">
                                        <p:cTn id="14" dur="1000" fill="hold"/>
                                        <p:tgtEl>
                                          <p:spTgt spid="7476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4765"/>
                                        </p:tgtEl>
                                        <p:attrNameLst>
                                          <p:attrName>style.visibility</p:attrName>
                                        </p:attrNameLst>
                                      </p:cBhvr>
                                      <p:to>
                                        <p:strVal val="visible"/>
                                      </p:to>
                                    </p:set>
                                    <p:anim calcmode="lin" valueType="num">
                                      <p:cBhvr additive="base">
                                        <p:cTn id="19" dur="1000" fill="hold"/>
                                        <p:tgtEl>
                                          <p:spTgt spid="74765"/>
                                        </p:tgtEl>
                                        <p:attrNameLst>
                                          <p:attrName>ppt_x</p:attrName>
                                        </p:attrNameLst>
                                      </p:cBhvr>
                                      <p:tavLst>
                                        <p:tav tm="0">
                                          <p:val>
                                            <p:strVal val="#ppt_x"/>
                                          </p:val>
                                        </p:tav>
                                        <p:tav tm="100000">
                                          <p:val>
                                            <p:strVal val="#ppt_x"/>
                                          </p:val>
                                        </p:tav>
                                      </p:tavLst>
                                    </p:anim>
                                    <p:anim calcmode="lin" valueType="num">
                                      <p:cBhvr additive="base">
                                        <p:cTn id="20" dur="1000" fill="hold"/>
                                        <p:tgtEl>
                                          <p:spTgt spid="7476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4763"/>
                                        </p:tgtEl>
                                        <p:attrNameLst>
                                          <p:attrName>style.visibility</p:attrName>
                                        </p:attrNameLst>
                                      </p:cBhvr>
                                      <p:to>
                                        <p:strVal val="visible"/>
                                      </p:to>
                                    </p:set>
                                    <p:anim calcmode="lin" valueType="num">
                                      <p:cBhvr additive="base">
                                        <p:cTn id="25" dur="1000" fill="hold"/>
                                        <p:tgtEl>
                                          <p:spTgt spid="74763"/>
                                        </p:tgtEl>
                                        <p:attrNameLst>
                                          <p:attrName>ppt_x</p:attrName>
                                        </p:attrNameLst>
                                      </p:cBhvr>
                                      <p:tavLst>
                                        <p:tav tm="0">
                                          <p:val>
                                            <p:strVal val="#ppt_x"/>
                                          </p:val>
                                        </p:tav>
                                        <p:tav tm="100000">
                                          <p:val>
                                            <p:strVal val="#ppt_x"/>
                                          </p:val>
                                        </p:tav>
                                      </p:tavLst>
                                    </p:anim>
                                    <p:anim calcmode="lin" valueType="num">
                                      <p:cBhvr additive="base">
                                        <p:cTn id="26" dur="1000" fill="hold"/>
                                        <p:tgtEl>
                                          <p:spTgt spid="7476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74762"/>
                                        </p:tgtEl>
                                        <p:attrNameLst>
                                          <p:attrName>style.visibility</p:attrName>
                                        </p:attrNameLst>
                                      </p:cBhvr>
                                      <p:to>
                                        <p:strVal val="visible"/>
                                      </p:to>
                                    </p:set>
                                    <p:animEffect transition="in" filter="dissolve">
                                      <p:cBhvr>
                                        <p:cTn id="31" dur="1000"/>
                                        <p:tgtEl>
                                          <p:spTgt spid="747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0" grpId="0" animBg="1"/>
      <p:bldP spid="74761" grpId="0" animBg="1"/>
      <p:bldP spid="74762" grpId="0" animBg="1"/>
      <p:bldP spid="74763" grpId="0" animBg="1"/>
      <p:bldP spid="74765"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p:nvPr>
        </p:nvSpPr>
        <p:spPr/>
        <p:txBody>
          <a:bodyPr/>
          <a:lstStyle/>
          <a:p>
            <a:pPr eaLnBrk="1" hangingPunct="1"/>
            <a:endParaRPr lang="en-US" smtClean="0"/>
          </a:p>
        </p:txBody>
      </p:sp>
      <p:pic>
        <p:nvPicPr>
          <p:cNvPr id="43011" name="Picture 3" descr="1502D2B5"/>
          <p:cNvPicPr>
            <a:picLocks noChangeAspect="1" noChangeArrowheads="1"/>
          </p:cNvPicPr>
          <p:nvPr/>
        </p:nvPicPr>
        <p:blipFill>
          <a:blip r:embed="rId3"/>
          <a:srcRect/>
          <a:stretch>
            <a:fillRect/>
          </a:stretch>
        </p:blipFill>
        <p:spPr bwMode="auto">
          <a:xfrm>
            <a:off x="457200" y="207963"/>
            <a:ext cx="8153400" cy="6454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762000" y="228600"/>
            <a:ext cx="6870700" cy="685800"/>
          </a:xfrm>
        </p:spPr>
        <p:txBody>
          <a:bodyPr/>
          <a:lstStyle/>
          <a:p>
            <a:pPr eaLnBrk="1" hangingPunct="1"/>
            <a:r>
              <a:rPr lang="en-US" sz="3700" b="1" smtClean="0"/>
              <a:t>Differentiated Instruction</a:t>
            </a:r>
          </a:p>
        </p:txBody>
      </p:sp>
      <p:sp>
        <p:nvSpPr>
          <p:cNvPr id="78851" name="Rectangle 3"/>
          <p:cNvSpPr>
            <a:spLocks noGrp="1" noChangeArrowheads="1"/>
          </p:cNvSpPr>
          <p:nvPr>
            <p:ph type="body" sz="half" idx="1"/>
          </p:nvPr>
        </p:nvSpPr>
        <p:spPr>
          <a:xfrm>
            <a:off x="685800" y="1066800"/>
            <a:ext cx="3771900" cy="5486400"/>
          </a:xfrm>
          <a:noFill/>
          <a:ln w="12700">
            <a:solidFill>
              <a:schemeClr val="tx1"/>
            </a:solidFill>
          </a:ln>
        </p:spPr>
        <p:txBody>
          <a:bodyPr/>
          <a:lstStyle/>
          <a:p>
            <a:pPr algn="ctr" eaLnBrk="1" hangingPunct="1">
              <a:lnSpc>
                <a:spcPct val="80000"/>
              </a:lnSpc>
              <a:buClr>
                <a:schemeClr val="tx1"/>
              </a:buClr>
              <a:buFontTx/>
              <a:buNone/>
            </a:pPr>
            <a:r>
              <a:rPr lang="en-US" sz="2400" b="1" smtClean="0"/>
              <a:t>IS…</a:t>
            </a:r>
          </a:p>
          <a:p>
            <a:pPr eaLnBrk="1" hangingPunct="1">
              <a:lnSpc>
                <a:spcPct val="80000"/>
              </a:lnSpc>
              <a:buClr>
                <a:schemeClr val="tx1"/>
              </a:buClr>
              <a:buSzPct val="80000"/>
            </a:pPr>
            <a:r>
              <a:rPr lang="en-US" sz="2000" smtClean="0"/>
              <a:t>Using assessment data (progress monitoring) to plan instruction and group students.</a:t>
            </a:r>
          </a:p>
          <a:p>
            <a:pPr eaLnBrk="1" hangingPunct="1">
              <a:lnSpc>
                <a:spcPct val="80000"/>
              </a:lnSpc>
              <a:buClr>
                <a:schemeClr val="tx1"/>
              </a:buClr>
              <a:buSzPct val="80000"/>
            </a:pPr>
            <a:r>
              <a:rPr lang="en-US" sz="2000" smtClean="0"/>
              <a:t>Teaching targeted small groups (1:3, 1:5)</a:t>
            </a:r>
          </a:p>
          <a:p>
            <a:pPr eaLnBrk="1" hangingPunct="1">
              <a:lnSpc>
                <a:spcPct val="80000"/>
              </a:lnSpc>
              <a:buClr>
                <a:schemeClr val="tx1"/>
              </a:buClr>
              <a:buSzPct val="80000"/>
            </a:pPr>
            <a:r>
              <a:rPr lang="en-US" sz="2000" smtClean="0"/>
              <a:t>Using flexible grouping (changing group membership based on student progress, interests, and needs).</a:t>
            </a:r>
          </a:p>
          <a:p>
            <a:pPr eaLnBrk="1" hangingPunct="1">
              <a:lnSpc>
                <a:spcPct val="80000"/>
              </a:lnSpc>
              <a:buClr>
                <a:schemeClr val="tx1"/>
              </a:buClr>
              <a:buSzPct val="80000"/>
            </a:pPr>
            <a:r>
              <a:rPr lang="en-US" sz="2000" smtClean="0"/>
              <a:t>Matching instructional materials to student ability.</a:t>
            </a:r>
          </a:p>
          <a:p>
            <a:pPr eaLnBrk="1" hangingPunct="1">
              <a:lnSpc>
                <a:spcPct val="80000"/>
              </a:lnSpc>
              <a:buSzPct val="80000"/>
            </a:pPr>
            <a:r>
              <a:rPr lang="en-US" sz="2000" smtClean="0"/>
              <a:t>Providing students with choices about what and how they learn</a:t>
            </a:r>
          </a:p>
          <a:p>
            <a:pPr eaLnBrk="1" hangingPunct="1">
              <a:lnSpc>
                <a:spcPct val="80000"/>
              </a:lnSpc>
              <a:buClr>
                <a:schemeClr val="tx1"/>
              </a:buClr>
              <a:buSzPct val="80000"/>
            </a:pPr>
            <a:r>
              <a:rPr lang="en-US" sz="2000" smtClean="0"/>
              <a:t>Tailoring instruction to address student needs.</a:t>
            </a:r>
          </a:p>
          <a:p>
            <a:pPr eaLnBrk="1" hangingPunct="1">
              <a:lnSpc>
                <a:spcPct val="80000"/>
              </a:lnSpc>
              <a:buFontTx/>
              <a:buNone/>
            </a:pPr>
            <a:r>
              <a:rPr lang="en-US" sz="2000" smtClean="0"/>
              <a:t> </a:t>
            </a:r>
          </a:p>
          <a:p>
            <a:pPr algn="ctr" eaLnBrk="1" hangingPunct="1">
              <a:lnSpc>
                <a:spcPct val="80000"/>
              </a:lnSpc>
              <a:buClr>
                <a:schemeClr val="tx1"/>
              </a:buClr>
              <a:buFontTx/>
              <a:buNone/>
            </a:pPr>
            <a:endParaRPr lang="en-US" sz="2000" smtClean="0"/>
          </a:p>
        </p:txBody>
      </p:sp>
      <p:sp>
        <p:nvSpPr>
          <p:cNvPr id="78852" name="Rectangle 4"/>
          <p:cNvSpPr>
            <a:spLocks noGrp="1" noChangeArrowheads="1"/>
          </p:cNvSpPr>
          <p:nvPr>
            <p:ph type="body" sz="half" idx="2"/>
          </p:nvPr>
        </p:nvSpPr>
        <p:spPr>
          <a:xfrm>
            <a:off x="4610100" y="1066800"/>
            <a:ext cx="3771900" cy="5562600"/>
          </a:xfrm>
          <a:noFill/>
          <a:ln w="12700">
            <a:solidFill>
              <a:schemeClr val="tx1"/>
            </a:solidFill>
          </a:ln>
        </p:spPr>
        <p:txBody>
          <a:bodyPr/>
          <a:lstStyle/>
          <a:p>
            <a:pPr algn="ctr" eaLnBrk="1" hangingPunct="1">
              <a:lnSpc>
                <a:spcPct val="80000"/>
              </a:lnSpc>
              <a:buClr>
                <a:schemeClr val="tx1"/>
              </a:buClr>
              <a:buFontTx/>
              <a:buNone/>
            </a:pPr>
            <a:r>
              <a:rPr lang="en-US" sz="2400" b="1" smtClean="0"/>
              <a:t>IS NOT…</a:t>
            </a:r>
          </a:p>
          <a:p>
            <a:pPr eaLnBrk="1" hangingPunct="1">
              <a:lnSpc>
                <a:spcPct val="80000"/>
              </a:lnSpc>
              <a:buClr>
                <a:schemeClr val="tx1"/>
              </a:buClr>
            </a:pPr>
            <a:r>
              <a:rPr lang="en-US" sz="2000" smtClean="0"/>
              <a:t>Activities that all students will be able to do</a:t>
            </a:r>
          </a:p>
          <a:p>
            <a:pPr eaLnBrk="1" hangingPunct="1">
              <a:lnSpc>
                <a:spcPct val="80000"/>
              </a:lnSpc>
              <a:buClr>
                <a:schemeClr val="tx1"/>
              </a:buClr>
            </a:pPr>
            <a:endParaRPr lang="en-US" sz="2000" smtClean="0"/>
          </a:p>
          <a:p>
            <a:pPr eaLnBrk="1" hangingPunct="1">
              <a:lnSpc>
                <a:spcPct val="80000"/>
              </a:lnSpc>
              <a:buClr>
                <a:schemeClr val="tx1"/>
              </a:buClr>
            </a:pPr>
            <a:endParaRPr lang="en-US" sz="2000" smtClean="0"/>
          </a:p>
          <a:p>
            <a:pPr eaLnBrk="1" hangingPunct="1">
              <a:lnSpc>
                <a:spcPct val="80000"/>
              </a:lnSpc>
              <a:buClr>
                <a:schemeClr val="tx1"/>
              </a:buClr>
            </a:pPr>
            <a:r>
              <a:rPr lang="en-US" sz="2000" smtClean="0"/>
              <a:t>Getting it on your own</a:t>
            </a:r>
          </a:p>
          <a:p>
            <a:pPr eaLnBrk="1" hangingPunct="1">
              <a:lnSpc>
                <a:spcPct val="80000"/>
              </a:lnSpc>
              <a:buClr>
                <a:schemeClr val="tx1"/>
              </a:buClr>
            </a:pPr>
            <a:endParaRPr lang="en-US" sz="2000" smtClean="0"/>
          </a:p>
          <a:p>
            <a:pPr eaLnBrk="1" hangingPunct="1">
              <a:lnSpc>
                <a:spcPct val="80000"/>
              </a:lnSpc>
              <a:buClr>
                <a:schemeClr val="tx1"/>
              </a:buClr>
            </a:pPr>
            <a:r>
              <a:rPr lang="en-US" sz="2000" smtClean="0"/>
              <a:t>All assignments are the same for every student except for the number of problems</a:t>
            </a:r>
          </a:p>
          <a:p>
            <a:pPr eaLnBrk="1" hangingPunct="1">
              <a:lnSpc>
                <a:spcPct val="80000"/>
              </a:lnSpc>
              <a:buClr>
                <a:schemeClr val="tx1"/>
              </a:buClr>
            </a:pPr>
            <a:r>
              <a:rPr lang="en-US" sz="2000" smtClean="0"/>
              <a:t>Allowing the early finishers computer time</a:t>
            </a:r>
          </a:p>
          <a:p>
            <a:pPr eaLnBrk="1" hangingPunct="1">
              <a:lnSpc>
                <a:spcPct val="80000"/>
              </a:lnSpc>
              <a:buClr>
                <a:schemeClr val="tx1"/>
              </a:buClr>
            </a:pPr>
            <a:r>
              <a:rPr lang="en-US" sz="2000" smtClean="0"/>
              <a:t>Assigning “extra” work for more advanced students</a:t>
            </a:r>
          </a:p>
          <a:p>
            <a:pPr eaLnBrk="1" hangingPunct="1">
              <a:lnSpc>
                <a:spcPct val="80000"/>
              </a:lnSpc>
              <a:buClr>
                <a:schemeClr val="tx1"/>
              </a:buClr>
            </a:pPr>
            <a:endParaRPr lang="en-US" sz="2000" smtClean="0"/>
          </a:p>
          <a:p>
            <a:pPr eaLnBrk="1" hangingPunct="1">
              <a:lnSpc>
                <a:spcPct val="80000"/>
              </a:lnSpc>
              <a:buClr>
                <a:schemeClr val="tx1"/>
              </a:buClr>
            </a:pPr>
            <a:r>
              <a:rPr lang="en-US" sz="2000" smtClean="0"/>
              <a:t>Cooperative learning groups where the “gifted” student gets to be the leader</a:t>
            </a:r>
          </a:p>
          <a:p>
            <a:pPr eaLnBrk="1" hangingPunct="1">
              <a:lnSpc>
                <a:spcPct val="80000"/>
              </a:lnSpc>
            </a:pPr>
            <a:endParaRPr 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8851">
                                            <p:txEl>
                                              <p:pRg st="1" end="1"/>
                                            </p:txEl>
                                          </p:spTgt>
                                        </p:tgtEl>
                                        <p:attrNameLst>
                                          <p:attrName>style.visibility</p:attrName>
                                        </p:attrNameLst>
                                      </p:cBhvr>
                                      <p:to>
                                        <p:strVal val="visible"/>
                                      </p:to>
                                    </p:set>
                                    <p:anim calcmode="lin" valueType="num">
                                      <p:cBhvr additive="base">
                                        <p:cTn id="7" dur="500" fill="hold"/>
                                        <p:tgtEl>
                                          <p:spTgt spid="78851">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88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8852">
                                            <p:txEl>
                                              <p:pRg st="1" end="1"/>
                                            </p:txEl>
                                          </p:spTgt>
                                        </p:tgtEl>
                                        <p:attrNameLst>
                                          <p:attrName>style.visibility</p:attrName>
                                        </p:attrNameLst>
                                      </p:cBhvr>
                                      <p:to>
                                        <p:strVal val="visible"/>
                                      </p:to>
                                    </p:set>
                                    <p:anim calcmode="lin" valueType="num">
                                      <p:cBhvr additive="base">
                                        <p:cTn id="13" dur="500" fill="hold"/>
                                        <p:tgtEl>
                                          <p:spTgt spid="78852">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885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78851">
                                            <p:txEl>
                                              <p:pRg st="2" end="2"/>
                                            </p:txEl>
                                          </p:spTgt>
                                        </p:tgtEl>
                                        <p:attrNameLst>
                                          <p:attrName>style.visibility</p:attrName>
                                        </p:attrNameLst>
                                      </p:cBhvr>
                                      <p:to>
                                        <p:strVal val="visible"/>
                                      </p:to>
                                    </p:set>
                                    <p:anim calcmode="lin" valueType="num">
                                      <p:cBhvr additive="base">
                                        <p:cTn id="19" dur="500" fill="hold"/>
                                        <p:tgtEl>
                                          <p:spTgt spid="78851">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88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78852">
                                            <p:txEl>
                                              <p:pRg st="4" end="4"/>
                                            </p:txEl>
                                          </p:spTgt>
                                        </p:tgtEl>
                                        <p:attrNameLst>
                                          <p:attrName>style.visibility</p:attrName>
                                        </p:attrNameLst>
                                      </p:cBhvr>
                                      <p:to>
                                        <p:strVal val="visible"/>
                                      </p:to>
                                    </p:set>
                                    <p:anim calcmode="lin" valueType="num">
                                      <p:cBhvr additive="base">
                                        <p:cTn id="25" dur="500" fill="hold"/>
                                        <p:tgtEl>
                                          <p:spTgt spid="78852">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7885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78851">
                                            <p:txEl>
                                              <p:pRg st="3" end="3"/>
                                            </p:txEl>
                                          </p:spTgt>
                                        </p:tgtEl>
                                        <p:attrNameLst>
                                          <p:attrName>style.visibility</p:attrName>
                                        </p:attrNameLst>
                                      </p:cBhvr>
                                      <p:to>
                                        <p:strVal val="visible"/>
                                      </p:to>
                                    </p:set>
                                    <p:anim calcmode="lin" valueType="num">
                                      <p:cBhvr additive="base">
                                        <p:cTn id="31" dur="500" fill="hold"/>
                                        <p:tgtEl>
                                          <p:spTgt spid="78851">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7885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78852">
                                            <p:txEl>
                                              <p:pRg st="6" end="6"/>
                                            </p:txEl>
                                          </p:spTgt>
                                        </p:tgtEl>
                                        <p:attrNameLst>
                                          <p:attrName>style.visibility</p:attrName>
                                        </p:attrNameLst>
                                      </p:cBhvr>
                                      <p:to>
                                        <p:strVal val="visible"/>
                                      </p:to>
                                    </p:set>
                                    <p:anim calcmode="lin" valueType="num">
                                      <p:cBhvr additive="base">
                                        <p:cTn id="37" dur="500" fill="hold"/>
                                        <p:tgtEl>
                                          <p:spTgt spid="78852">
                                            <p:txEl>
                                              <p:pRg st="6" end="6"/>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7885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78851">
                                            <p:txEl>
                                              <p:pRg st="4" end="4"/>
                                            </p:txEl>
                                          </p:spTgt>
                                        </p:tgtEl>
                                        <p:attrNameLst>
                                          <p:attrName>style.visibility</p:attrName>
                                        </p:attrNameLst>
                                      </p:cBhvr>
                                      <p:to>
                                        <p:strVal val="visible"/>
                                      </p:to>
                                    </p:set>
                                    <p:anim calcmode="lin" valueType="num">
                                      <p:cBhvr additive="base">
                                        <p:cTn id="43" dur="500" fill="hold"/>
                                        <p:tgtEl>
                                          <p:spTgt spid="78851">
                                            <p:txEl>
                                              <p:pRg st="4" end="4"/>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7885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78852">
                                            <p:txEl>
                                              <p:pRg st="7" end="7"/>
                                            </p:txEl>
                                          </p:spTgt>
                                        </p:tgtEl>
                                        <p:attrNameLst>
                                          <p:attrName>style.visibility</p:attrName>
                                        </p:attrNameLst>
                                      </p:cBhvr>
                                      <p:to>
                                        <p:strVal val="visible"/>
                                      </p:to>
                                    </p:set>
                                    <p:anim calcmode="lin" valueType="num">
                                      <p:cBhvr additive="base">
                                        <p:cTn id="49" dur="500" fill="hold"/>
                                        <p:tgtEl>
                                          <p:spTgt spid="78852">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78852">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nodeType="clickEffect">
                                  <p:stCondLst>
                                    <p:cond delay="0"/>
                                  </p:stCondLst>
                                  <p:childTnLst>
                                    <p:set>
                                      <p:cBhvr>
                                        <p:cTn id="54" dur="1" fill="hold">
                                          <p:stCondLst>
                                            <p:cond delay="0"/>
                                          </p:stCondLst>
                                        </p:cTn>
                                        <p:tgtEl>
                                          <p:spTgt spid="78851">
                                            <p:txEl>
                                              <p:pRg st="5" end="5"/>
                                            </p:txEl>
                                          </p:spTgt>
                                        </p:tgtEl>
                                        <p:attrNameLst>
                                          <p:attrName>style.visibility</p:attrName>
                                        </p:attrNameLst>
                                      </p:cBhvr>
                                      <p:to>
                                        <p:strVal val="visible"/>
                                      </p:to>
                                    </p:set>
                                    <p:anim calcmode="lin" valueType="num">
                                      <p:cBhvr additive="base">
                                        <p:cTn id="55" dur="500" fill="hold"/>
                                        <p:tgtEl>
                                          <p:spTgt spid="78851">
                                            <p:txEl>
                                              <p:pRg st="5" end="5"/>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7885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nodeType="clickEffect">
                                  <p:stCondLst>
                                    <p:cond delay="0"/>
                                  </p:stCondLst>
                                  <p:childTnLst>
                                    <p:set>
                                      <p:cBhvr>
                                        <p:cTn id="60" dur="1" fill="hold">
                                          <p:stCondLst>
                                            <p:cond delay="0"/>
                                          </p:stCondLst>
                                        </p:cTn>
                                        <p:tgtEl>
                                          <p:spTgt spid="78852">
                                            <p:txEl>
                                              <p:pRg st="8" end="8"/>
                                            </p:txEl>
                                          </p:spTgt>
                                        </p:tgtEl>
                                        <p:attrNameLst>
                                          <p:attrName>style.visibility</p:attrName>
                                        </p:attrNameLst>
                                      </p:cBhvr>
                                      <p:to>
                                        <p:strVal val="visible"/>
                                      </p:to>
                                    </p:set>
                                    <p:anim calcmode="lin" valueType="num">
                                      <p:cBhvr additive="base">
                                        <p:cTn id="61" dur="500" fill="hold"/>
                                        <p:tgtEl>
                                          <p:spTgt spid="78852">
                                            <p:txEl>
                                              <p:pRg st="8" end="8"/>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78852">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nodeType="clickEffect">
                                  <p:stCondLst>
                                    <p:cond delay="0"/>
                                  </p:stCondLst>
                                  <p:childTnLst>
                                    <p:set>
                                      <p:cBhvr>
                                        <p:cTn id="66" dur="1" fill="hold">
                                          <p:stCondLst>
                                            <p:cond delay="0"/>
                                          </p:stCondLst>
                                        </p:cTn>
                                        <p:tgtEl>
                                          <p:spTgt spid="78851">
                                            <p:txEl>
                                              <p:pRg st="6" end="6"/>
                                            </p:txEl>
                                          </p:spTgt>
                                        </p:tgtEl>
                                        <p:attrNameLst>
                                          <p:attrName>style.visibility</p:attrName>
                                        </p:attrNameLst>
                                      </p:cBhvr>
                                      <p:to>
                                        <p:strVal val="visible"/>
                                      </p:to>
                                    </p:set>
                                    <p:anim calcmode="lin" valueType="num">
                                      <p:cBhvr additive="base">
                                        <p:cTn id="67" dur="500" fill="hold"/>
                                        <p:tgtEl>
                                          <p:spTgt spid="78851">
                                            <p:txEl>
                                              <p:pRg st="6" end="6"/>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7885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nodeType="clickEffect">
                                  <p:stCondLst>
                                    <p:cond delay="0"/>
                                  </p:stCondLst>
                                  <p:childTnLst>
                                    <p:set>
                                      <p:cBhvr>
                                        <p:cTn id="72" dur="1" fill="hold">
                                          <p:stCondLst>
                                            <p:cond delay="0"/>
                                          </p:stCondLst>
                                        </p:cTn>
                                        <p:tgtEl>
                                          <p:spTgt spid="78852">
                                            <p:txEl>
                                              <p:pRg st="10" end="10"/>
                                            </p:txEl>
                                          </p:spTgt>
                                        </p:tgtEl>
                                        <p:attrNameLst>
                                          <p:attrName>style.visibility</p:attrName>
                                        </p:attrNameLst>
                                      </p:cBhvr>
                                      <p:to>
                                        <p:strVal val="visible"/>
                                      </p:to>
                                    </p:set>
                                    <p:anim calcmode="lin" valueType="num">
                                      <p:cBhvr additive="base">
                                        <p:cTn id="73" dur="500" fill="hold"/>
                                        <p:tgtEl>
                                          <p:spTgt spid="78852">
                                            <p:txEl>
                                              <p:pRg st="10" end="1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78852">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z="2800" smtClean="0"/>
              <a:t>If the diverse characteristics of America’s children were merged into one classroom of 30 students …</a:t>
            </a:r>
          </a:p>
        </p:txBody>
      </p:sp>
      <p:sp>
        <p:nvSpPr>
          <p:cNvPr id="80899" name="Rectangle 3"/>
          <p:cNvSpPr>
            <a:spLocks noGrp="1" noChangeArrowheads="1"/>
          </p:cNvSpPr>
          <p:nvPr>
            <p:ph type="body" sz="half" idx="1"/>
          </p:nvPr>
        </p:nvSpPr>
        <p:spPr>
          <a:xfrm>
            <a:off x="609600" y="1981200"/>
            <a:ext cx="4114800" cy="4419600"/>
          </a:xfrm>
        </p:spPr>
        <p:txBody>
          <a:bodyPr/>
          <a:lstStyle/>
          <a:p>
            <a:pPr eaLnBrk="1" hangingPunct="1">
              <a:lnSpc>
                <a:spcPct val="90000"/>
              </a:lnSpc>
            </a:pPr>
            <a:r>
              <a:rPr lang="en-US" sz="2400" smtClean="0"/>
              <a:t>18 would be White</a:t>
            </a:r>
          </a:p>
          <a:p>
            <a:pPr eaLnBrk="1" hangingPunct="1">
              <a:lnSpc>
                <a:spcPct val="90000"/>
              </a:lnSpc>
            </a:pPr>
            <a:r>
              <a:rPr lang="en-US" sz="2400" smtClean="0"/>
              <a:t>15 would live in a single parent family at some point in childhood</a:t>
            </a:r>
          </a:p>
          <a:p>
            <a:pPr eaLnBrk="1" hangingPunct="1">
              <a:lnSpc>
                <a:spcPct val="90000"/>
              </a:lnSpc>
            </a:pPr>
            <a:r>
              <a:rPr lang="en-US" sz="2400" smtClean="0"/>
              <a:t>10 would be born to unmarried parents</a:t>
            </a:r>
          </a:p>
          <a:p>
            <a:pPr eaLnBrk="1" hangingPunct="1">
              <a:lnSpc>
                <a:spcPct val="90000"/>
              </a:lnSpc>
            </a:pPr>
            <a:r>
              <a:rPr lang="en-US" sz="2400" smtClean="0"/>
              <a:t>7 would be born poor</a:t>
            </a:r>
          </a:p>
          <a:p>
            <a:pPr eaLnBrk="1" hangingPunct="1">
              <a:lnSpc>
                <a:spcPct val="90000"/>
              </a:lnSpc>
            </a:pPr>
            <a:r>
              <a:rPr lang="en-US" sz="2400" smtClean="0"/>
              <a:t>6 would be Hispanic</a:t>
            </a:r>
          </a:p>
          <a:p>
            <a:pPr eaLnBrk="1" hangingPunct="1">
              <a:lnSpc>
                <a:spcPct val="90000"/>
              </a:lnSpc>
            </a:pPr>
            <a:r>
              <a:rPr lang="en-US" sz="2400" smtClean="0"/>
              <a:t>5 would be African American</a:t>
            </a:r>
          </a:p>
        </p:txBody>
      </p:sp>
      <p:sp>
        <p:nvSpPr>
          <p:cNvPr id="80900" name="Rectangle 4"/>
          <p:cNvSpPr>
            <a:spLocks noGrp="1" noChangeArrowheads="1"/>
          </p:cNvSpPr>
          <p:nvPr>
            <p:ph type="body" sz="half" idx="2"/>
          </p:nvPr>
        </p:nvSpPr>
        <p:spPr>
          <a:xfrm>
            <a:off x="4724400" y="1905000"/>
            <a:ext cx="4114800" cy="4530725"/>
          </a:xfrm>
        </p:spPr>
        <p:txBody>
          <a:bodyPr/>
          <a:lstStyle/>
          <a:p>
            <a:pPr eaLnBrk="1" hangingPunct="1"/>
            <a:r>
              <a:rPr lang="en-US" sz="2400" smtClean="0"/>
              <a:t>4 would be born to a teenaged mother </a:t>
            </a:r>
          </a:p>
          <a:p>
            <a:pPr eaLnBrk="1" hangingPunct="1"/>
            <a:r>
              <a:rPr lang="en-US" sz="2400" smtClean="0"/>
              <a:t>3 would never graduate from high school and  live at less than half the poverty level</a:t>
            </a:r>
          </a:p>
          <a:p>
            <a:pPr eaLnBrk="1" hangingPunct="1"/>
            <a:r>
              <a:rPr lang="en-US" sz="2400" smtClean="0"/>
              <a:t>2 would have a disability</a:t>
            </a:r>
          </a:p>
          <a:p>
            <a:pPr eaLnBrk="1" hangingPunct="1"/>
            <a:r>
              <a:rPr lang="en-US" sz="2400" smtClean="0"/>
              <a:t>1 would be Asian American</a:t>
            </a:r>
          </a:p>
          <a:p>
            <a:pPr eaLnBrk="1" hangingPunct="1"/>
            <a:r>
              <a:rPr lang="en-US" sz="2400" smtClean="0"/>
              <a:t>1 would live with neither parent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Effect transition="in" filter="dissolve">
                                      <p:cBhvr>
                                        <p:cTn id="7" dur="500"/>
                                        <p:tgtEl>
                                          <p:spTgt spid="808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0899">
                                            <p:txEl>
                                              <p:pRg st="1" end="1"/>
                                            </p:txEl>
                                          </p:spTgt>
                                        </p:tgtEl>
                                        <p:attrNameLst>
                                          <p:attrName>style.visibility</p:attrName>
                                        </p:attrNameLst>
                                      </p:cBhvr>
                                      <p:to>
                                        <p:strVal val="visible"/>
                                      </p:to>
                                    </p:set>
                                    <p:animEffect transition="in" filter="dissolve">
                                      <p:cBhvr>
                                        <p:cTn id="12" dur="500"/>
                                        <p:tgtEl>
                                          <p:spTgt spid="808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0899">
                                            <p:txEl>
                                              <p:pRg st="2" end="2"/>
                                            </p:txEl>
                                          </p:spTgt>
                                        </p:tgtEl>
                                        <p:attrNameLst>
                                          <p:attrName>style.visibility</p:attrName>
                                        </p:attrNameLst>
                                      </p:cBhvr>
                                      <p:to>
                                        <p:strVal val="visible"/>
                                      </p:to>
                                    </p:set>
                                    <p:animEffect transition="in" filter="dissolve">
                                      <p:cBhvr>
                                        <p:cTn id="17" dur="500"/>
                                        <p:tgtEl>
                                          <p:spTgt spid="808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0899">
                                            <p:txEl>
                                              <p:pRg st="3" end="3"/>
                                            </p:txEl>
                                          </p:spTgt>
                                        </p:tgtEl>
                                        <p:attrNameLst>
                                          <p:attrName>style.visibility</p:attrName>
                                        </p:attrNameLst>
                                      </p:cBhvr>
                                      <p:to>
                                        <p:strVal val="visible"/>
                                      </p:to>
                                    </p:set>
                                    <p:animEffect transition="in" filter="dissolve">
                                      <p:cBhvr>
                                        <p:cTn id="22" dur="500"/>
                                        <p:tgtEl>
                                          <p:spTgt spid="808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80899">
                                            <p:txEl>
                                              <p:pRg st="4" end="4"/>
                                            </p:txEl>
                                          </p:spTgt>
                                        </p:tgtEl>
                                        <p:attrNameLst>
                                          <p:attrName>style.visibility</p:attrName>
                                        </p:attrNameLst>
                                      </p:cBhvr>
                                      <p:to>
                                        <p:strVal val="visible"/>
                                      </p:to>
                                    </p:set>
                                    <p:animEffect transition="in" filter="dissolve">
                                      <p:cBhvr>
                                        <p:cTn id="27" dur="500"/>
                                        <p:tgtEl>
                                          <p:spTgt spid="808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80899">
                                            <p:txEl>
                                              <p:pRg st="5" end="5"/>
                                            </p:txEl>
                                          </p:spTgt>
                                        </p:tgtEl>
                                        <p:attrNameLst>
                                          <p:attrName>style.visibility</p:attrName>
                                        </p:attrNameLst>
                                      </p:cBhvr>
                                      <p:to>
                                        <p:strVal val="visible"/>
                                      </p:to>
                                    </p:set>
                                    <p:animEffect transition="in" filter="dissolve">
                                      <p:cBhvr>
                                        <p:cTn id="32" dur="500"/>
                                        <p:tgtEl>
                                          <p:spTgt spid="808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80900">
                                            <p:txEl>
                                              <p:pRg st="0" end="0"/>
                                            </p:txEl>
                                          </p:spTgt>
                                        </p:tgtEl>
                                        <p:attrNameLst>
                                          <p:attrName>style.visibility</p:attrName>
                                        </p:attrNameLst>
                                      </p:cBhvr>
                                      <p:to>
                                        <p:strVal val="visible"/>
                                      </p:to>
                                    </p:set>
                                    <p:animEffect transition="in" filter="dissolve">
                                      <p:cBhvr>
                                        <p:cTn id="37" dur="500"/>
                                        <p:tgtEl>
                                          <p:spTgt spid="8090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80900">
                                            <p:txEl>
                                              <p:pRg st="1" end="1"/>
                                            </p:txEl>
                                          </p:spTgt>
                                        </p:tgtEl>
                                        <p:attrNameLst>
                                          <p:attrName>style.visibility</p:attrName>
                                        </p:attrNameLst>
                                      </p:cBhvr>
                                      <p:to>
                                        <p:strVal val="visible"/>
                                      </p:to>
                                    </p:set>
                                    <p:animEffect transition="in" filter="dissolve">
                                      <p:cBhvr>
                                        <p:cTn id="42" dur="500"/>
                                        <p:tgtEl>
                                          <p:spTgt spid="80900">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80900">
                                            <p:txEl>
                                              <p:pRg st="2" end="2"/>
                                            </p:txEl>
                                          </p:spTgt>
                                        </p:tgtEl>
                                        <p:attrNameLst>
                                          <p:attrName>style.visibility</p:attrName>
                                        </p:attrNameLst>
                                      </p:cBhvr>
                                      <p:to>
                                        <p:strVal val="visible"/>
                                      </p:to>
                                    </p:set>
                                    <p:animEffect transition="in" filter="dissolve">
                                      <p:cBhvr>
                                        <p:cTn id="47" dur="500"/>
                                        <p:tgtEl>
                                          <p:spTgt spid="80900">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80900">
                                            <p:txEl>
                                              <p:pRg st="3" end="3"/>
                                            </p:txEl>
                                          </p:spTgt>
                                        </p:tgtEl>
                                        <p:attrNameLst>
                                          <p:attrName>style.visibility</p:attrName>
                                        </p:attrNameLst>
                                      </p:cBhvr>
                                      <p:to>
                                        <p:strVal val="visible"/>
                                      </p:to>
                                    </p:set>
                                    <p:animEffect transition="in" filter="dissolve">
                                      <p:cBhvr>
                                        <p:cTn id="52" dur="500"/>
                                        <p:tgtEl>
                                          <p:spTgt spid="80900">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80900">
                                            <p:txEl>
                                              <p:pRg st="4" end="4"/>
                                            </p:txEl>
                                          </p:spTgt>
                                        </p:tgtEl>
                                        <p:attrNameLst>
                                          <p:attrName>style.visibility</p:attrName>
                                        </p:attrNameLst>
                                      </p:cBhvr>
                                      <p:to>
                                        <p:strVal val="visible"/>
                                      </p:to>
                                    </p:set>
                                    <p:animEffect transition="in" filter="dissolve">
                                      <p:cBhvr>
                                        <p:cTn id="57" dur="500"/>
                                        <p:tgtEl>
                                          <p:spTgt spid="8090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p:bldP spid="80900"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1447800" y="2133600"/>
            <a:ext cx="1905000" cy="685800"/>
          </a:xfrm>
          <a:prstGeom prst="rect">
            <a:avLst/>
          </a:prstGeom>
          <a:solidFill>
            <a:srgbClr val="6666FF"/>
          </a:solidFill>
          <a:ln w="9525">
            <a:solidFill>
              <a:schemeClr val="tx1"/>
            </a:solidFill>
            <a:miter lim="800000"/>
            <a:headEnd/>
            <a:tailEnd/>
          </a:ln>
        </p:spPr>
        <p:txBody>
          <a:bodyPr wrap="none" anchor="ctr"/>
          <a:lstStyle/>
          <a:p>
            <a:pPr algn="ctr" eaLnBrk="1" hangingPunct="1"/>
            <a:r>
              <a:rPr lang="en-US" sz="2400">
                <a:latin typeface="Arial" charset="0"/>
              </a:rPr>
              <a:t>Content</a:t>
            </a:r>
          </a:p>
        </p:txBody>
      </p:sp>
      <p:sp>
        <p:nvSpPr>
          <p:cNvPr id="46083" name="Rectangle 3"/>
          <p:cNvSpPr>
            <a:spLocks noChangeArrowheads="1"/>
          </p:cNvSpPr>
          <p:nvPr/>
        </p:nvSpPr>
        <p:spPr bwMode="auto">
          <a:xfrm>
            <a:off x="3810000" y="2133600"/>
            <a:ext cx="1905000" cy="685800"/>
          </a:xfrm>
          <a:prstGeom prst="rect">
            <a:avLst/>
          </a:prstGeom>
          <a:solidFill>
            <a:srgbClr val="6666FF"/>
          </a:solidFill>
          <a:ln w="9525">
            <a:solidFill>
              <a:schemeClr val="tx1"/>
            </a:solidFill>
            <a:miter lim="800000"/>
            <a:headEnd/>
            <a:tailEnd/>
          </a:ln>
        </p:spPr>
        <p:txBody>
          <a:bodyPr wrap="none" anchor="ctr"/>
          <a:lstStyle/>
          <a:p>
            <a:pPr algn="ctr" eaLnBrk="1" hangingPunct="1"/>
            <a:r>
              <a:rPr lang="en-US" sz="2400">
                <a:latin typeface="Arial" charset="0"/>
              </a:rPr>
              <a:t>Process</a:t>
            </a:r>
          </a:p>
        </p:txBody>
      </p:sp>
      <p:sp>
        <p:nvSpPr>
          <p:cNvPr id="46084" name="Rectangle 4"/>
          <p:cNvSpPr>
            <a:spLocks noChangeArrowheads="1"/>
          </p:cNvSpPr>
          <p:nvPr/>
        </p:nvSpPr>
        <p:spPr bwMode="auto">
          <a:xfrm>
            <a:off x="6324600" y="2133600"/>
            <a:ext cx="1905000" cy="685800"/>
          </a:xfrm>
          <a:prstGeom prst="rect">
            <a:avLst/>
          </a:prstGeom>
          <a:solidFill>
            <a:srgbClr val="6666FF"/>
          </a:solidFill>
          <a:ln w="9525">
            <a:solidFill>
              <a:schemeClr val="tx1"/>
            </a:solidFill>
            <a:miter lim="800000"/>
            <a:headEnd/>
            <a:tailEnd/>
          </a:ln>
        </p:spPr>
        <p:txBody>
          <a:bodyPr wrap="none" anchor="ctr"/>
          <a:lstStyle/>
          <a:p>
            <a:pPr algn="ctr" eaLnBrk="1" hangingPunct="1"/>
            <a:r>
              <a:rPr lang="en-US" sz="2400">
                <a:latin typeface="Arial" charset="0"/>
              </a:rPr>
              <a:t>Product</a:t>
            </a:r>
          </a:p>
        </p:txBody>
      </p:sp>
      <p:sp>
        <p:nvSpPr>
          <p:cNvPr id="46085" name="Text Box 5"/>
          <p:cNvSpPr txBox="1">
            <a:spLocks noChangeArrowheads="1"/>
          </p:cNvSpPr>
          <p:nvPr/>
        </p:nvSpPr>
        <p:spPr bwMode="auto">
          <a:xfrm>
            <a:off x="2438400" y="3273425"/>
            <a:ext cx="5267325" cy="701675"/>
          </a:xfrm>
          <a:prstGeom prst="rect">
            <a:avLst/>
          </a:prstGeom>
          <a:noFill/>
          <a:ln w="9525">
            <a:noFill/>
            <a:miter lim="800000"/>
            <a:headEnd/>
            <a:tailEnd/>
          </a:ln>
        </p:spPr>
        <p:txBody>
          <a:bodyPr wrap="none">
            <a:spAutoFit/>
          </a:bodyPr>
          <a:lstStyle/>
          <a:p>
            <a:pPr eaLnBrk="1" hangingPunct="1"/>
            <a:r>
              <a:rPr lang="en-US" sz="4000">
                <a:latin typeface="Arial" charset="0"/>
              </a:rPr>
              <a:t>According to Students’</a:t>
            </a:r>
          </a:p>
        </p:txBody>
      </p:sp>
      <p:sp>
        <p:nvSpPr>
          <p:cNvPr id="46086" name="Rectangle 6"/>
          <p:cNvSpPr>
            <a:spLocks noChangeArrowheads="1"/>
          </p:cNvSpPr>
          <p:nvPr/>
        </p:nvSpPr>
        <p:spPr bwMode="auto">
          <a:xfrm>
            <a:off x="1447800" y="4648200"/>
            <a:ext cx="1905000" cy="685800"/>
          </a:xfrm>
          <a:prstGeom prst="rect">
            <a:avLst/>
          </a:prstGeom>
          <a:solidFill>
            <a:srgbClr val="6666FF"/>
          </a:solidFill>
          <a:ln w="9525">
            <a:solidFill>
              <a:schemeClr val="tx1"/>
            </a:solidFill>
            <a:miter lim="800000"/>
            <a:headEnd/>
            <a:tailEnd/>
          </a:ln>
        </p:spPr>
        <p:txBody>
          <a:bodyPr wrap="none" anchor="ctr"/>
          <a:lstStyle/>
          <a:p>
            <a:pPr algn="ctr" eaLnBrk="1" hangingPunct="1"/>
            <a:r>
              <a:rPr lang="en-US" sz="2400">
                <a:latin typeface="Arial" charset="0"/>
              </a:rPr>
              <a:t>Readiness</a:t>
            </a:r>
          </a:p>
        </p:txBody>
      </p:sp>
      <p:sp>
        <p:nvSpPr>
          <p:cNvPr id="46087" name="Rectangle 7"/>
          <p:cNvSpPr>
            <a:spLocks noChangeArrowheads="1"/>
          </p:cNvSpPr>
          <p:nvPr/>
        </p:nvSpPr>
        <p:spPr bwMode="auto">
          <a:xfrm>
            <a:off x="3811588" y="4643438"/>
            <a:ext cx="1905000" cy="685800"/>
          </a:xfrm>
          <a:prstGeom prst="rect">
            <a:avLst/>
          </a:prstGeom>
          <a:solidFill>
            <a:srgbClr val="6666FF"/>
          </a:solidFill>
          <a:ln w="9525">
            <a:solidFill>
              <a:schemeClr val="tx1"/>
            </a:solidFill>
            <a:miter lim="800000"/>
            <a:headEnd/>
            <a:tailEnd/>
          </a:ln>
        </p:spPr>
        <p:txBody>
          <a:bodyPr wrap="none" anchor="ctr"/>
          <a:lstStyle/>
          <a:p>
            <a:pPr algn="ctr" eaLnBrk="1" hangingPunct="1"/>
            <a:r>
              <a:rPr lang="en-US" sz="2400">
                <a:latin typeface="Arial" charset="0"/>
              </a:rPr>
              <a:t>Interest</a:t>
            </a:r>
          </a:p>
        </p:txBody>
      </p:sp>
      <p:sp>
        <p:nvSpPr>
          <p:cNvPr id="46088" name="Rectangle 8"/>
          <p:cNvSpPr>
            <a:spLocks noChangeArrowheads="1"/>
          </p:cNvSpPr>
          <p:nvPr/>
        </p:nvSpPr>
        <p:spPr bwMode="auto">
          <a:xfrm>
            <a:off x="6324600" y="4643438"/>
            <a:ext cx="1905000" cy="685800"/>
          </a:xfrm>
          <a:prstGeom prst="rect">
            <a:avLst/>
          </a:prstGeom>
          <a:solidFill>
            <a:srgbClr val="6666FF"/>
          </a:solidFill>
          <a:ln w="9525">
            <a:solidFill>
              <a:schemeClr val="tx1"/>
            </a:solidFill>
            <a:miter lim="800000"/>
            <a:headEnd/>
            <a:tailEnd/>
          </a:ln>
        </p:spPr>
        <p:txBody>
          <a:bodyPr wrap="none" anchor="ctr"/>
          <a:lstStyle/>
          <a:p>
            <a:pPr algn="ctr" eaLnBrk="1" hangingPunct="1"/>
            <a:r>
              <a:rPr lang="en-US" sz="2400">
                <a:latin typeface="Arial" charset="0"/>
              </a:rPr>
              <a:t>Learning</a:t>
            </a:r>
          </a:p>
          <a:p>
            <a:pPr algn="ctr" eaLnBrk="1" hangingPunct="1"/>
            <a:r>
              <a:rPr lang="en-US" sz="2400">
                <a:latin typeface="Arial" charset="0"/>
              </a:rPr>
              <a:t>Profile</a:t>
            </a:r>
          </a:p>
        </p:txBody>
      </p:sp>
      <p:sp>
        <p:nvSpPr>
          <p:cNvPr id="46089" name="Text Box 9"/>
          <p:cNvSpPr txBox="1">
            <a:spLocks noChangeArrowheads="1"/>
          </p:cNvSpPr>
          <p:nvPr/>
        </p:nvSpPr>
        <p:spPr bwMode="auto">
          <a:xfrm>
            <a:off x="136525" y="6361113"/>
            <a:ext cx="184150" cy="274637"/>
          </a:xfrm>
          <a:prstGeom prst="rect">
            <a:avLst/>
          </a:prstGeom>
          <a:noFill/>
          <a:ln w="9525">
            <a:noFill/>
            <a:miter lim="800000"/>
            <a:headEnd/>
            <a:tailEnd/>
          </a:ln>
        </p:spPr>
        <p:txBody>
          <a:bodyPr wrap="none">
            <a:spAutoFit/>
          </a:bodyPr>
          <a:lstStyle/>
          <a:p>
            <a:pPr eaLnBrk="1" hangingPunct="1"/>
            <a:endParaRPr lang="en-US" sz="1200"/>
          </a:p>
        </p:txBody>
      </p:sp>
      <p:sp>
        <p:nvSpPr>
          <p:cNvPr id="46090" name="Rectangle 10"/>
          <p:cNvSpPr>
            <a:spLocks noChangeArrowheads="1"/>
          </p:cNvSpPr>
          <p:nvPr/>
        </p:nvSpPr>
        <p:spPr bwMode="auto">
          <a:xfrm>
            <a:off x="838200" y="533400"/>
            <a:ext cx="7772400" cy="1143000"/>
          </a:xfrm>
          <a:prstGeom prst="rect">
            <a:avLst/>
          </a:prstGeom>
          <a:noFill/>
          <a:ln w="9525">
            <a:noFill/>
            <a:miter lim="800000"/>
            <a:headEnd/>
            <a:tailEnd/>
          </a:ln>
        </p:spPr>
        <p:txBody>
          <a:bodyPr anchor="ctr"/>
          <a:lstStyle/>
          <a:p>
            <a:pPr algn="ctr" eaLnBrk="1" hangingPunct="1"/>
            <a:r>
              <a:rPr lang="en-US" sz="4400">
                <a:latin typeface="Arial" charset="0"/>
              </a:rPr>
              <a:t>Teachers Can Differentiate</a:t>
            </a:r>
          </a:p>
        </p:txBody>
      </p:sp>
      <p:sp>
        <p:nvSpPr>
          <p:cNvPr id="46091" name="Text Box 11"/>
          <p:cNvSpPr txBox="1">
            <a:spLocks noChangeArrowheads="1"/>
          </p:cNvSpPr>
          <p:nvPr/>
        </p:nvSpPr>
        <p:spPr bwMode="auto">
          <a:xfrm>
            <a:off x="457200" y="6019800"/>
            <a:ext cx="8356600" cy="581025"/>
          </a:xfrm>
          <a:prstGeom prst="rect">
            <a:avLst/>
          </a:prstGeom>
          <a:noFill/>
          <a:ln w="9525">
            <a:noFill/>
            <a:miter lim="800000"/>
            <a:headEnd/>
            <a:tailEnd/>
          </a:ln>
        </p:spPr>
        <p:txBody>
          <a:bodyPr>
            <a:spAutoFit/>
          </a:bodyPr>
          <a:lstStyle/>
          <a:p>
            <a:pPr eaLnBrk="1" hangingPunct="1"/>
            <a:r>
              <a:rPr lang="en-US" sz="1600">
                <a:latin typeface="Arial" charset="0"/>
              </a:rPr>
              <a:t>Adapted from </a:t>
            </a:r>
            <a:r>
              <a:rPr lang="en-US" sz="1600" i="1">
                <a:latin typeface="Arial" charset="0"/>
              </a:rPr>
              <a:t>The Differentiated Classroom:  Responding to the Needs of All Learners (Tomlinson, 1999).</a:t>
            </a:r>
          </a:p>
        </p:txBody>
      </p:sp>
      <p:sp>
        <p:nvSpPr>
          <p:cNvPr id="46092" name="Line 12"/>
          <p:cNvSpPr>
            <a:spLocks noChangeShapeType="1"/>
          </p:cNvSpPr>
          <p:nvPr/>
        </p:nvSpPr>
        <p:spPr bwMode="auto">
          <a:xfrm flipH="1">
            <a:off x="3048000" y="1447800"/>
            <a:ext cx="1600200" cy="533400"/>
          </a:xfrm>
          <a:prstGeom prst="line">
            <a:avLst/>
          </a:prstGeom>
          <a:noFill/>
          <a:ln w="9525">
            <a:solidFill>
              <a:schemeClr val="tx1"/>
            </a:solidFill>
            <a:round/>
            <a:headEnd/>
            <a:tailEnd/>
          </a:ln>
        </p:spPr>
        <p:txBody>
          <a:bodyPr/>
          <a:lstStyle/>
          <a:p>
            <a:endParaRPr lang="en-US"/>
          </a:p>
        </p:txBody>
      </p:sp>
      <p:sp>
        <p:nvSpPr>
          <p:cNvPr id="46093" name="Line 13"/>
          <p:cNvSpPr>
            <a:spLocks noChangeShapeType="1"/>
          </p:cNvSpPr>
          <p:nvPr/>
        </p:nvSpPr>
        <p:spPr bwMode="auto">
          <a:xfrm>
            <a:off x="4648200" y="1447800"/>
            <a:ext cx="1752600" cy="533400"/>
          </a:xfrm>
          <a:prstGeom prst="line">
            <a:avLst/>
          </a:prstGeom>
          <a:noFill/>
          <a:ln w="9525">
            <a:solidFill>
              <a:schemeClr val="tx1"/>
            </a:solidFill>
            <a:round/>
            <a:headEnd/>
            <a:tailEnd/>
          </a:ln>
        </p:spPr>
        <p:txBody>
          <a:bodyPr/>
          <a:lstStyle/>
          <a:p>
            <a:endParaRPr lang="en-US"/>
          </a:p>
        </p:txBody>
      </p:sp>
      <p:sp>
        <p:nvSpPr>
          <p:cNvPr id="46094" name="Line 14"/>
          <p:cNvSpPr>
            <a:spLocks noChangeShapeType="1"/>
          </p:cNvSpPr>
          <p:nvPr/>
        </p:nvSpPr>
        <p:spPr bwMode="auto">
          <a:xfrm flipH="1">
            <a:off x="3200400" y="4038600"/>
            <a:ext cx="1447800" cy="533400"/>
          </a:xfrm>
          <a:prstGeom prst="line">
            <a:avLst/>
          </a:prstGeom>
          <a:noFill/>
          <a:ln w="9525">
            <a:solidFill>
              <a:schemeClr val="tx1"/>
            </a:solidFill>
            <a:round/>
            <a:headEnd/>
            <a:tailEnd/>
          </a:ln>
        </p:spPr>
        <p:txBody>
          <a:bodyPr/>
          <a:lstStyle/>
          <a:p>
            <a:endParaRPr lang="en-US"/>
          </a:p>
        </p:txBody>
      </p:sp>
      <p:sp>
        <p:nvSpPr>
          <p:cNvPr id="46095" name="Line 15"/>
          <p:cNvSpPr>
            <a:spLocks noChangeShapeType="1"/>
          </p:cNvSpPr>
          <p:nvPr/>
        </p:nvSpPr>
        <p:spPr bwMode="auto">
          <a:xfrm>
            <a:off x="4648200" y="4038600"/>
            <a:ext cx="1600200" cy="457200"/>
          </a:xfrm>
          <a:prstGeom prst="line">
            <a:avLst/>
          </a:prstGeom>
          <a:noFill/>
          <a:ln w="9525">
            <a:solidFill>
              <a:schemeClr val="tx1"/>
            </a:solidFill>
            <a:round/>
            <a:headEnd/>
            <a:tailEnd/>
          </a:ln>
        </p:spPr>
        <p:txBody>
          <a:bodyPr/>
          <a:lstStyle/>
          <a:p>
            <a:endParaRPr lang="en-US"/>
          </a:p>
        </p:txBody>
      </p:sp>
      <p:sp>
        <p:nvSpPr>
          <p:cNvPr id="46096" name="Line 16"/>
          <p:cNvSpPr>
            <a:spLocks noChangeShapeType="1"/>
          </p:cNvSpPr>
          <p:nvPr/>
        </p:nvSpPr>
        <p:spPr bwMode="auto">
          <a:xfrm>
            <a:off x="4648200" y="4038600"/>
            <a:ext cx="0" cy="533400"/>
          </a:xfrm>
          <a:prstGeom prst="line">
            <a:avLst/>
          </a:prstGeom>
          <a:noFill/>
          <a:ln w="9525">
            <a:solidFill>
              <a:schemeClr val="tx1"/>
            </a:solidFill>
            <a:round/>
            <a:headEnd/>
            <a:tailEnd/>
          </a:ln>
        </p:spPr>
        <p:txBody>
          <a:bodyPr/>
          <a:lstStyle/>
          <a:p>
            <a:endParaRPr lang="en-US"/>
          </a:p>
        </p:txBody>
      </p:sp>
      <p:sp>
        <p:nvSpPr>
          <p:cNvPr id="46097" name="Line 17"/>
          <p:cNvSpPr>
            <a:spLocks noChangeShapeType="1"/>
          </p:cNvSpPr>
          <p:nvPr/>
        </p:nvSpPr>
        <p:spPr bwMode="auto">
          <a:xfrm>
            <a:off x="4648200" y="1447800"/>
            <a:ext cx="0" cy="533400"/>
          </a:xfrm>
          <a:prstGeom prst="line">
            <a:avLst/>
          </a:prstGeom>
          <a:noFill/>
          <a:ln w="9525">
            <a:solidFill>
              <a:schemeClr val="tx1"/>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z="3800" b="1" smtClean="0"/>
              <a:t>We know that students learn better if…</a:t>
            </a:r>
          </a:p>
        </p:txBody>
      </p:sp>
      <p:sp>
        <p:nvSpPr>
          <p:cNvPr id="47107" name="Rectangle 3"/>
          <p:cNvSpPr>
            <a:spLocks noGrp="1" noChangeArrowheads="1"/>
          </p:cNvSpPr>
          <p:nvPr>
            <p:ph type="body" idx="1"/>
          </p:nvPr>
        </p:nvSpPr>
        <p:spPr/>
        <p:txBody>
          <a:bodyPr/>
          <a:lstStyle/>
          <a:p>
            <a:pPr eaLnBrk="1" hangingPunct="1"/>
            <a:r>
              <a:rPr lang="en-US" sz="3400" smtClean="0"/>
              <a:t>Tasks are a close match for the skills and understanding of a topic (readiness)</a:t>
            </a:r>
          </a:p>
          <a:p>
            <a:pPr eaLnBrk="1" hangingPunct="1"/>
            <a:r>
              <a:rPr lang="en-US" sz="3400" smtClean="0"/>
              <a:t>Tasks ignite curiosity or passion in a student (interest)</a:t>
            </a:r>
          </a:p>
          <a:p>
            <a:pPr eaLnBrk="1" hangingPunct="1"/>
            <a:r>
              <a:rPr lang="en-US" sz="3400" smtClean="0"/>
              <a:t>The assignment encourages students to work in a preferred manner (learning profile). </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2286000" y="1981200"/>
            <a:ext cx="5410200" cy="457200"/>
          </a:xfrm>
          <a:prstGeom prst="rect">
            <a:avLst/>
          </a:prstGeom>
          <a:noFill/>
          <a:ln w="9525">
            <a:noFill/>
            <a:miter lim="800000"/>
            <a:headEnd/>
            <a:tailEnd/>
          </a:ln>
        </p:spPr>
        <p:txBody>
          <a:bodyPr>
            <a:spAutoFit/>
          </a:bodyPr>
          <a:lstStyle/>
          <a:p>
            <a:pPr eaLnBrk="1" hangingPunct="1">
              <a:spcBef>
                <a:spcPct val="50000"/>
              </a:spcBef>
            </a:pPr>
            <a:endParaRPr lang="en-US" sz="2400"/>
          </a:p>
        </p:txBody>
      </p:sp>
      <p:sp>
        <p:nvSpPr>
          <p:cNvPr id="48131" name="Text Box 3"/>
          <p:cNvSpPr txBox="1">
            <a:spLocks noChangeArrowheads="1"/>
          </p:cNvSpPr>
          <p:nvPr/>
        </p:nvSpPr>
        <p:spPr bwMode="auto">
          <a:xfrm>
            <a:off x="1752600" y="2209800"/>
            <a:ext cx="5638800" cy="2289175"/>
          </a:xfrm>
          <a:prstGeom prst="rect">
            <a:avLst/>
          </a:prstGeom>
          <a:noFill/>
          <a:ln w="25400">
            <a:noFill/>
            <a:miter lim="800000"/>
            <a:headEnd/>
            <a:tailEnd/>
          </a:ln>
        </p:spPr>
        <p:txBody>
          <a:bodyPr>
            <a:spAutoFit/>
          </a:bodyPr>
          <a:lstStyle/>
          <a:p>
            <a:pPr eaLnBrk="1" hangingPunct="1">
              <a:spcBef>
                <a:spcPct val="20000"/>
              </a:spcBef>
            </a:pPr>
            <a:r>
              <a:rPr lang="en-US" sz="3600" b="1">
                <a:solidFill>
                  <a:srgbClr val="333333"/>
                </a:solidFill>
                <a:latin typeface="Arial" charset="0"/>
              </a:rPr>
              <a:t>What are you already doing to differentiate instruction in your classroom?</a:t>
            </a:r>
            <a:endParaRPr lang="en-US" sz="3600" b="1">
              <a:solidFill>
                <a:srgbClr val="333333"/>
              </a:solidFill>
            </a:endParaRPr>
          </a:p>
        </p:txBody>
      </p:sp>
      <p:pic>
        <p:nvPicPr>
          <p:cNvPr id="48132" name="Picture 4" descr="Question Mark 4"/>
          <p:cNvPicPr>
            <a:picLocks noChangeAspect="1" noChangeArrowheads="1"/>
          </p:cNvPicPr>
          <p:nvPr/>
        </p:nvPicPr>
        <p:blipFill>
          <a:blip r:embed="rId3"/>
          <a:srcRect/>
          <a:stretch>
            <a:fillRect/>
          </a:stretch>
        </p:blipFill>
        <p:spPr bwMode="auto">
          <a:xfrm>
            <a:off x="5867400" y="4038600"/>
            <a:ext cx="1874838" cy="2209800"/>
          </a:xfrm>
          <a:prstGeom prst="rect">
            <a:avLst/>
          </a:prstGeom>
          <a:ln>
            <a:noFill/>
          </a:ln>
          <a:effectLst>
            <a:outerShdw blurRad="190500" algn="tl" rotWithShape="0">
              <a:srgbClr val="000000">
                <a:alpha val="70000"/>
              </a:srgbClr>
            </a:outerShdw>
          </a:effectLst>
        </p:spPr>
      </p:pic>
      <p:sp>
        <p:nvSpPr>
          <p:cNvPr id="48133" name="Rectangle 5"/>
          <p:cNvSpPr>
            <a:spLocks noGrp="1" noChangeArrowheads="1"/>
          </p:cNvSpPr>
          <p:nvPr>
            <p:ph type="title"/>
          </p:nvPr>
        </p:nvSpPr>
        <p:spPr/>
        <p:txBody>
          <a:bodyPr/>
          <a:lstStyle/>
          <a:p>
            <a:pPr eaLnBrk="1" hangingPunct="1"/>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Discussion Question</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subTitle" idx="1"/>
          </p:nvPr>
        </p:nvSpPr>
        <p:spPr>
          <a:xfrm>
            <a:off x="2005013" y="4119563"/>
            <a:ext cx="5324475" cy="1492250"/>
          </a:xfrm>
        </p:spPr>
        <p:txBody>
          <a:bodyPr/>
          <a:lstStyle/>
          <a:p>
            <a:pPr eaLnBrk="1" hangingPunct="1">
              <a:lnSpc>
                <a:spcPct val="90000"/>
              </a:lnSpc>
            </a:pPr>
            <a:r>
              <a:rPr lang="en-US" sz="2800" dirty="0" smtClean="0">
                <a:solidFill>
                  <a:srgbClr val="333333"/>
                </a:solidFill>
              </a:rPr>
              <a:t>You will have 1 hour and 30 minutes for lunch. Please make sure you return on time! See you at 12:30</a:t>
            </a:r>
          </a:p>
          <a:p>
            <a:pPr eaLnBrk="1" hangingPunct="1">
              <a:lnSpc>
                <a:spcPct val="90000"/>
              </a:lnSpc>
            </a:pPr>
            <a:r>
              <a:rPr lang="en-US" sz="2800" dirty="0" smtClean="0">
                <a:solidFill>
                  <a:srgbClr val="333333"/>
                </a:solidFill>
              </a:rPr>
              <a:t>Have a great lunch! </a:t>
            </a:r>
            <a:r>
              <a:rPr lang="en-US" sz="2800" dirty="0" smtClean="0">
                <a:solidFill>
                  <a:srgbClr val="333333"/>
                </a:solidFill>
                <a:sym typeface="Wingdings" pitchFamily="2" charset="2"/>
              </a:rPr>
              <a:t></a:t>
            </a:r>
            <a:endParaRPr lang="en-US" sz="2800" dirty="0" smtClean="0">
              <a:solidFill>
                <a:srgbClr val="333333"/>
              </a:solidFill>
            </a:endParaRPr>
          </a:p>
        </p:txBody>
      </p:sp>
      <p:sp>
        <p:nvSpPr>
          <p:cNvPr id="49155" name="WordArt 3"/>
          <p:cNvSpPr>
            <a:spLocks noChangeArrowheads="1" noChangeShapeType="1" noTextEdit="1"/>
          </p:cNvSpPr>
          <p:nvPr/>
        </p:nvSpPr>
        <p:spPr bwMode="auto">
          <a:xfrm>
            <a:off x="1752600" y="838200"/>
            <a:ext cx="5486400" cy="2743200"/>
          </a:xfrm>
          <a:prstGeom prst="rect">
            <a:avLst/>
          </a:prstGeom>
        </p:spPr>
        <p:txBody>
          <a:bodyPr wrap="none" fromWordArt="1">
            <a:prstTxWarp prst="textSlantUp">
              <a:avLst>
                <a:gd name="adj" fmla="val 32056"/>
              </a:avLst>
            </a:prstTxWarp>
          </a:bodyPr>
          <a:lstStyle/>
          <a:p>
            <a:pPr algn="ctr"/>
            <a:r>
              <a:rPr lang="en-US" sz="3600" kern="10">
                <a:ln w="9525">
                  <a:solidFill>
                    <a:srgbClr val="333333"/>
                  </a:solidFill>
                  <a:round/>
                  <a:headEnd/>
                  <a:tailEnd/>
                </a:ln>
                <a:solidFill>
                  <a:schemeClr val="bg2"/>
                </a:solidFill>
                <a:effectLst>
                  <a:outerShdw dist="53882" dir="2700000" algn="ctr" rotWithShape="0">
                    <a:srgbClr val="9999FF">
                      <a:alpha val="79999"/>
                    </a:srgbClr>
                  </a:outerShdw>
                </a:effectLst>
                <a:latin typeface="Impact"/>
              </a:rPr>
              <a:t>Lunch Time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body" idx="1"/>
          </p:nvPr>
        </p:nvSpPr>
        <p:spPr>
          <a:xfrm>
            <a:off x="457200" y="609600"/>
            <a:ext cx="8229600" cy="6781800"/>
          </a:xfrm>
        </p:spPr>
        <p:txBody>
          <a:bodyPr/>
          <a:lstStyle/>
          <a:p>
            <a:pPr eaLnBrk="1" hangingPunct="1">
              <a:lnSpc>
                <a:spcPct val="80000"/>
              </a:lnSpc>
              <a:buFontTx/>
              <a:buNone/>
            </a:pPr>
            <a:r>
              <a:rPr lang="en-US" sz="2400" b="1" smtClean="0"/>
              <a:t>…differentiated mathematics instruction is most successful when teachers:</a:t>
            </a:r>
            <a:endParaRPr lang="en-US" sz="2400" smtClean="0"/>
          </a:p>
          <a:p>
            <a:pPr eaLnBrk="1" hangingPunct="1">
              <a:lnSpc>
                <a:spcPct val="80000"/>
              </a:lnSpc>
            </a:pPr>
            <a:r>
              <a:rPr lang="en-US" sz="2400" b="1" smtClean="0"/>
              <a:t>believe that all students</a:t>
            </a:r>
            <a:r>
              <a:rPr lang="en-US" sz="2400" smtClean="0"/>
              <a:t> have the capacity to succeed at learning mathematics;</a:t>
            </a:r>
          </a:p>
          <a:p>
            <a:pPr eaLnBrk="1" hangingPunct="1">
              <a:lnSpc>
                <a:spcPct val="80000"/>
              </a:lnSpc>
            </a:pPr>
            <a:r>
              <a:rPr lang="en-US" sz="2400" b="1" smtClean="0"/>
              <a:t>recognize</a:t>
            </a:r>
            <a:r>
              <a:rPr lang="en-US" sz="2400" smtClean="0"/>
              <a:t> that </a:t>
            </a:r>
            <a:r>
              <a:rPr lang="en-US" sz="2400" b="1" smtClean="0"/>
              <a:t>multiple perspectives</a:t>
            </a:r>
            <a:r>
              <a:rPr lang="en-US" sz="2400" smtClean="0"/>
              <a:t> are necessary to build important ideas and that </a:t>
            </a:r>
            <a:r>
              <a:rPr lang="en-US" sz="2400" b="1" smtClean="0"/>
              <a:t>diverse thinking</a:t>
            </a:r>
            <a:r>
              <a:rPr lang="en-US" sz="2400" smtClean="0"/>
              <a:t> is an essential and </a:t>
            </a:r>
            <a:r>
              <a:rPr lang="en-US" sz="2400" b="1" smtClean="0"/>
              <a:t>valued resource</a:t>
            </a:r>
            <a:r>
              <a:rPr lang="en-US" sz="2400" smtClean="0"/>
              <a:t> in their classrooms;</a:t>
            </a:r>
          </a:p>
          <a:p>
            <a:pPr eaLnBrk="1" hangingPunct="1">
              <a:lnSpc>
                <a:spcPct val="80000"/>
              </a:lnSpc>
            </a:pPr>
            <a:r>
              <a:rPr lang="en-US" sz="2400" smtClean="0"/>
              <a:t>know and understand mathematics and are confident in their abilities to teach mathematical ideas;</a:t>
            </a:r>
          </a:p>
          <a:p>
            <a:pPr eaLnBrk="1" hangingPunct="1">
              <a:lnSpc>
                <a:spcPct val="80000"/>
              </a:lnSpc>
            </a:pPr>
            <a:r>
              <a:rPr lang="en-US" sz="2400" smtClean="0"/>
              <a:t>develop strong </a:t>
            </a:r>
            <a:r>
              <a:rPr lang="en-US" sz="2400" b="1" smtClean="0"/>
              <a:t>mathematical learning communities</a:t>
            </a:r>
            <a:r>
              <a:rPr lang="en-US" sz="2400" smtClean="0"/>
              <a:t> in their classrooms;</a:t>
            </a:r>
          </a:p>
          <a:p>
            <a:pPr eaLnBrk="1" hangingPunct="1">
              <a:lnSpc>
                <a:spcPct val="80000"/>
              </a:lnSpc>
            </a:pPr>
            <a:r>
              <a:rPr lang="en-US" sz="2400" smtClean="0"/>
              <a:t>focus assessment on gathering evidence that can inform instruction and provide a </a:t>
            </a:r>
            <a:r>
              <a:rPr lang="en-US" sz="2400" b="1" smtClean="0"/>
              <a:t>variety of ways</a:t>
            </a:r>
            <a:r>
              <a:rPr lang="en-US" sz="2400" smtClean="0"/>
              <a:t> for students to demonstrate what they know; and</a:t>
            </a:r>
          </a:p>
          <a:p>
            <a:pPr eaLnBrk="1" hangingPunct="1">
              <a:lnSpc>
                <a:spcPct val="80000"/>
              </a:lnSpc>
            </a:pPr>
            <a:r>
              <a:rPr lang="en-US" sz="2400" b="1" smtClean="0"/>
              <a:t>support each</a:t>
            </a:r>
            <a:r>
              <a:rPr lang="en-US" sz="2400" smtClean="0"/>
              <a:t> other in their </a:t>
            </a:r>
            <a:r>
              <a:rPr lang="en-US" sz="2400" b="1" smtClean="0"/>
              <a:t>efforts</a:t>
            </a:r>
            <a:r>
              <a:rPr lang="en-US" sz="2400" smtClean="0"/>
              <a:t> to create and sustain this type of instruction.</a:t>
            </a:r>
          </a:p>
          <a:p>
            <a:pPr eaLnBrk="1" hangingPunct="1">
              <a:lnSpc>
                <a:spcPct val="80000"/>
              </a:lnSpc>
              <a:buFontTx/>
              <a:buNone/>
            </a:pPr>
            <a:endParaRPr lang="en-US" sz="2400" smtClean="0"/>
          </a:p>
          <a:p>
            <a:pPr eaLnBrk="1" hangingPunct="1">
              <a:lnSpc>
                <a:spcPct val="80000"/>
              </a:lnSpc>
              <a:buFontTx/>
              <a:buNone/>
            </a:pPr>
            <a:r>
              <a:rPr lang="en-US" sz="1400" smtClean="0"/>
              <a:t>Math Solutions Professional Development MATH FOR ALL: Differentiated Instruction Parker, AZ June 1, 2009</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dirty="0" smtClean="0"/>
              <a:t>Session Overview</a:t>
            </a:r>
          </a:p>
        </p:txBody>
      </p:sp>
      <p:sp>
        <p:nvSpPr>
          <p:cNvPr id="24579" name="Rectangle 3"/>
          <p:cNvSpPr>
            <a:spLocks noGrp="1" noChangeArrowheads="1"/>
          </p:cNvSpPr>
          <p:nvPr>
            <p:ph type="body" idx="1"/>
          </p:nvPr>
        </p:nvSpPr>
        <p:spPr>
          <a:xfrm>
            <a:off x="460375" y="1752600"/>
            <a:ext cx="8229600" cy="4373563"/>
          </a:xfrm>
        </p:spPr>
        <p:txBody>
          <a:bodyPr/>
          <a:lstStyle/>
          <a:p>
            <a:pPr algn="ctr" eaLnBrk="1" hangingPunct="1">
              <a:lnSpc>
                <a:spcPct val="80000"/>
              </a:lnSpc>
              <a:spcBef>
                <a:spcPct val="30000"/>
              </a:spcBef>
              <a:spcAft>
                <a:spcPct val="20000"/>
              </a:spcAft>
              <a:buFontTx/>
              <a:buNone/>
            </a:pPr>
            <a:r>
              <a:rPr lang="en-US" sz="4000" dirty="0" smtClean="0"/>
              <a:t>What is Differentiation?</a:t>
            </a:r>
          </a:p>
          <a:p>
            <a:pPr algn="ctr" eaLnBrk="1" hangingPunct="1">
              <a:lnSpc>
                <a:spcPct val="80000"/>
              </a:lnSpc>
              <a:spcBef>
                <a:spcPct val="30000"/>
              </a:spcBef>
              <a:spcAft>
                <a:spcPct val="20000"/>
              </a:spcAft>
              <a:buFontTx/>
              <a:buNone/>
            </a:pPr>
            <a:r>
              <a:rPr lang="en-US" sz="4000" dirty="0" smtClean="0"/>
              <a:t>Why Do it?</a:t>
            </a:r>
          </a:p>
          <a:p>
            <a:pPr algn="ctr" eaLnBrk="1" hangingPunct="1">
              <a:lnSpc>
                <a:spcPct val="80000"/>
              </a:lnSpc>
              <a:spcBef>
                <a:spcPct val="30000"/>
              </a:spcBef>
              <a:spcAft>
                <a:spcPct val="20000"/>
              </a:spcAft>
              <a:buFontTx/>
              <a:buNone/>
            </a:pPr>
            <a:r>
              <a:rPr lang="en-US" sz="4000" dirty="0" smtClean="0"/>
              <a:t>Instructional Strategies</a:t>
            </a:r>
          </a:p>
          <a:p>
            <a:pPr algn="ctr" eaLnBrk="1" hangingPunct="1">
              <a:lnSpc>
                <a:spcPct val="80000"/>
              </a:lnSpc>
              <a:spcBef>
                <a:spcPct val="30000"/>
              </a:spcBef>
              <a:spcAft>
                <a:spcPct val="20000"/>
              </a:spcAft>
              <a:buFontTx/>
              <a:buNone/>
            </a:pPr>
            <a:r>
              <a:rPr lang="en-US" sz="4000" dirty="0" smtClean="0"/>
              <a:t>Tips For Instruction</a:t>
            </a:r>
          </a:p>
          <a:p>
            <a:pPr algn="ctr" eaLnBrk="1" hangingPunct="1">
              <a:lnSpc>
                <a:spcPct val="80000"/>
              </a:lnSpc>
              <a:spcBef>
                <a:spcPct val="30000"/>
              </a:spcBef>
              <a:spcAft>
                <a:spcPct val="20000"/>
              </a:spcAft>
              <a:buFontTx/>
              <a:buNone/>
            </a:pPr>
            <a:r>
              <a:rPr lang="en-US" sz="4000" dirty="0" smtClean="0"/>
              <a:t>Assessment Tools</a:t>
            </a:r>
          </a:p>
          <a:p>
            <a:pPr eaLnBrk="1" hangingPunct="1">
              <a:lnSpc>
                <a:spcPct val="80000"/>
              </a:lnSpc>
              <a:buFontTx/>
              <a:buNone/>
            </a:pPr>
            <a:endParaRPr lang="en-US" sz="4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dissolve">
                                      <p:cBhvr>
                                        <p:cTn id="7" dur="500"/>
                                        <p:tgtEl>
                                          <p:spTgt spid="2457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579">
                                            <p:txEl>
                                              <p:pRg st="0" end="0"/>
                                            </p:txEl>
                                          </p:spTgt>
                                        </p:tgtEl>
                                        <p:attrNameLst>
                                          <p:attrName>style.visibility</p:attrName>
                                        </p:attrNameLst>
                                      </p:cBhvr>
                                      <p:to>
                                        <p:strVal val="visible"/>
                                      </p:to>
                                    </p:set>
                                    <p:animEffect transition="in" filter="dissolve">
                                      <p:cBhvr>
                                        <p:cTn id="12" dur="500"/>
                                        <p:tgtEl>
                                          <p:spTgt spid="2457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4579">
                                            <p:txEl>
                                              <p:pRg st="1" end="1"/>
                                            </p:txEl>
                                          </p:spTgt>
                                        </p:tgtEl>
                                        <p:attrNameLst>
                                          <p:attrName>style.visibility</p:attrName>
                                        </p:attrNameLst>
                                      </p:cBhvr>
                                      <p:to>
                                        <p:strVal val="visible"/>
                                      </p:to>
                                    </p:set>
                                    <p:animEffect transition="in" filter="dissolve">
                                      <p:cBhvr>
                                        <p:cTn id="17" dur="500"/>
                                        <p:tgtEl>
                                          <p:spTgt spid="2457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4579">
                                            <p:txEl>
                                              <p:pRg st="2" end="2"/>
                                            </p:txEl>
                                          </p:spTgt>
                                        </p:tgtEl>
                                        <p:attrNameLst>
                                          <p:attrName>style.visibility</p:attrName>
                                        </p:attrNameLst>
                                      </p:cBhvr>
                                      <p:to>
                                        <p:strVal val="visible"/>
                                      </p:to>
                                    </p:set>
                                    <p:animEffect transition="in" filter="dissolve">
                                      <p:cBhvr>
                                        <p:cTn id="22" dur="500"/>
                                        <p:tgtEl>
                                          <p:spTgt spid="2457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4579">
                                            <p:txEl>
                                              <p:pRg st="3" end="3"/>
                                            </p:txEl>
                                          </p:spTgt>
                                        </p:tgtEl>
                                        <p:attrNameLst>
                                          <p:attrName>style.visibility</p:attrName>
                                        </p:attrNameLst>
                                      </p:cBhvr>
                                      <p:to>
                                        <p:strVal val="visible"/>
                                      </p:to>
                                    </p:set>
                                    <p:animEffect transition="in" filter="dissolve">
                                      <p:cBhvr>
                                        <p:cTn id="27" dur="500"/>
                                        <p:tgtEl>
                                          <p:spTgt spid="2457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4579">
                                            <p:txEl>
                                              <p:pRg st="4" end="4"/>
                                            </p:txEl>
                                          </p:spTgt>
                                        </p:tgtEl>
                                        <p:attrNameLst>
                                          <p:attrName>style.visibility</p:attrName>
                                        </p:attrNameLst>
                                      </p:cBhvr>
                                      <p:to>
                                        <p:strVal val="visible"/>
                                      </p:to>
                                    </p:set>
                                    <p:animEffect transition="in" filter="dissolve">
                                      <p:cBhvr>
                                        <p:cTn id="32" dur="500"/>
                                        <p:tgtEl>
                                          <p:spTgt spid="245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79"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toonvirs"/>
          <p:cNvPicPr>
            <a:picLocks noChangeAspect="1" noChangeArrowheads="1"/>
          </p:cNvPicPr>
          <p:nvPr/>
        </p:nvPicPr>
        <p:blipFill>
          <a:blip r:embed="rId3"/>
          <a:srcRect/>
          <a:stretch>
            <a:fillRect/>
          </a:stretch>
        </p:blipFill>
        <p:spPr bwMode="auto">
          <a:xfrm>
            <a:off x="838200" y="304800"/>
            <a:ext cx="7848600"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p:txBody>
          <a:bodyPr/>
          <a:lstStyle/>
          <a:p>
            <a:pPr eaLnBrk="1" hangingPunct="1"/>
            <a:r>
              <a:rPr lang="en-US" b="1" smtClean="0"/>
              <a:t>Math Talks</a:t>
            </a:r>
          </a:p>
        </p:txBody>
      </p:sp>
      <p:sp>
        <p:nvSpPr>
          <p:cNvPr id="53251" name="Rectangle 3"/>
          <p:cNvSpPr>
            <a:spLocks noGrp="1" noChangeArrowheads="1"/>
          </p:cNvSpPr>
          <p:nvPr>
            <p:ph type="subTitle" idx="1"/>
          </p:nvPr>
        </p:nvSpPr>
        <p:spPr>
          <a:xfrm>
            <a:off x="1219200" y="3429000"/>
            <a:ext cx="6400800" cy="1752600"/>
          </a:xfrm>
        </p:spPr>
        <p:txBody>
          <a:bodyPr/>
          <a:lstStyle/>
          <a:p>
            <a:pPr eaLnBrk="1" hangingPunct="1"/>
            <a:r>
              <a:rPr lang="en-US" smtClean="0"/>
              <a:t>More than one way to do the same thing. Open your eyes and mind to new ways.</a:t>
            </a:r>
          </a:p>
        </p:txBody>
      </p:sp>
      <p:pic>
        <p:nvPicPr>
          <p:cNvPr id="53252" name="Picture 4" descr="one"/>
          <p:cNvPicPr>
            <a:picLocks noChangeAspect="1" noChangeArrowheads="1"/>
          </p:cNvPicPr>
          <p:nvPr/>
        </p:nvPicPr>
        <p:blipFill>
          <a:blip r:embed="rId2"/>
          <a:srcRect/>
          <a:stretch>
            <a:fillRect/>
          </a:stretch>
        </p:blipFill>
        <p:spPr bwMode="auto">
          <a:xfrm>
            <a:off x="381000" y="838200"/>
            <a:ext cx="1066800" cy="1295400"/>
          </a:xfrm>
          <a:prstGeom prst="rect">
            <a:avLst/>
          </a:prstGeom>
          <a:noFill/>
          <a:ln w="9525">
            <a:noFill/>
            <a:miter lim="800000"/>
            <a:headEnd/>
            <a:tailEnd/>
          </a:ln>
        </p:spPr>
      </p:pic>
      <p:pic>
        <p:nvPicPr>
          <p:cNvPr id="53253" name="Picture 5" descr="three"/>
          <p:cNvPicPr>
            <a:picLocks noChangeAspect="1" noChangeArrowheads="1"/>
          </p:cNvPicPr>
          <p:nvPr/>
        </p:nvPicPr>
        <p:blipFill>
          <a:blip r:embed="rId3"/>
          <a:srcRect/>
          <a:stretch>
            <a:fillRect/>
          </a:stretch>
        </p:blipFill>
        <p:spPr bwMode="auto">
          <a:xfrm>
            <a:off x="2895600" y="381000"/>
            <a:ext cx="1066800" cy="1219200"/>
          </a:xfrm>
          <a:prstGeom prst="rect">
            <a:avLst/>
          </a:prstGeom>
          <a:noFill/>
          <a:ln w="9525">
            <a:noFill/>
            <a:miter lim="800000"/>
            <a:headEnd/>
            <a:tailEnd/>
          </a:ln>
        </p:spPr>
      </p:pic>
      <p:pic>
        <p:nvPicPr>
          <p:cNvPr id="53254" name="Picture 6" descr="two"/>
          <p:cNvPicPr>
            <a:picLocks noChangeAspect="1" noChangeArrowheads="1"/>
          </p:cNvPicPr>
          <p:nvPr/>
        </p:nvPicPr>
        <p:blipFill>
          <a:blip r:embed="rId4"/>
          <a:srcRect/>
          <a:stretch>
            <a:fillRect/>
          </a:stretch>
        </p:blipFill>
        <p:spPr bwMode="auto">
          <a:xfrm>
            <a:off x="1600200" y="533400"/>
            <a:ext cx="9906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ctrTitle"/>
          </p:nvPr>
        </p:nvSpPr>
        <p:spPr>
          <a:xfrm>
            <a:off x="685800" y="152400"/>
            <a:ext cx="7772400" cy="1933575"/>
          </a:xfrm>
        </p:spPr>
        <p:txBody>
          <a:bodyPr/>
          <a:lstStyle/>
          <a:p>
            <a:pPr eaLnBrk="1" hangingPunct="1"/>
            <a:r>
              <a:rPr lang="en-US" sz="6300" b="1" smtClean="0"/>
              <a:t>Question Strategies</a:t>
            </a:r>
          </a:p>
        </p:txBody>
      </p:sp>
      <p:sp>
        <p:nvSpPr>
          <p:cNvPr id="54275" name="Rectangle 3"/>
          <p:cNvSpPr>
            <a:spLocks noGrp="1" noChangeArrowheads="1"/>
          </p:cNvSpPr>
          <p:nvPr>
            <p:ph type="subTitle" idx="1"/>
          </p:nvPr>
        </p:nvSpPr>
        <p:spPr>
          <a:xfrm>
            <a:off x="1371600" y="1676400"/>
            <a:ext cx="6400800" cy="1143000"/>
          </a:xfrm>
        </p:spPr>
        <p:txBody>
          <a:bodyPr/>
          <a:lstStyle/>
          <a:p>
            <a:pPr eaLnBrk="1" hangingPunct="1"/>
            <a:r>
              <a:rPr lang="en-US" smtClean="0"/>
              <a:t>Think of your questioning through Bloom’s Taxonomy…</a:t>
            </a:r>
          </a:p>
          <a:p>
            <a:pPr eaLnBrk="1" hangingPunct="1"/>
            <a:endParaRPr lang="en-US" smtClean="0"/>
          </a:p>
        </p:txBody>
      </p:sp>
      <p:pic>
        <p:nvPicPr>
          <p:cNvPr id="54276" name="Picture 4" descr="questioning-terrier"/>
          <p:cNvPicPr>
            <a:picLocks noChangeAspect="1" noChangeArrowheads="1"/>
          </p:cNvPicPr>
          <p:nvPr/>
        </p:nvPicPr>
        <p:blipFill>
          <a:blip r:embed="rId2"/>
          <a:srcRect/>
          <a:stretch>
            <a:fillRect/>
          </a:stretch>
        </p:blipFill>
        <p:spPr bwMode="auto">
          <a:xfrm>
            <a:off x="2971800" y="2743200"/>
            <a:ext cx="320040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262" name="Group 30"/>
          <p:cNvGraphicFramePr>
            <a:graphicFrameLocks noGrp="1"/>
          </p:cNvGraphicFramePr>
          <p:nvPr/>
        </p:nvGraphicFramePr>
        <p:xfrm>
          <a:off x="609600" y="381000"/>
          <a:ext cx="7848600" cy="6050280"/>
        </p:xfrm>
        <a:graphic>
          <a:graphicData uri="http://schemas.openxmlformats.org/drawingml/2006/table">
            <a:tbl>
              <a:tblPr/>
              <a:tblGrid>
                <a:gridCol w="2209800"/>
                <a:gridCol w="5638800"/>
              </a:tblGrid>
              <a:tr h="677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Arial" charset="0"/>
                        </a:rPr>
                        <a:t>Knowledge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Arial" charset="0"/>
                        </a:rPr>
                        <a:t>To know is to recall information that has been learned. Sample activities include telling, listening, naming and redirecting.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Arial" charset="0"/>
                        </a:rPr>
                        <a:t>Comprehension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Arial" charset="0"/>
                        </a:rPr>
                        <a:t>To comprehend is to understand. Sample activities include explaining, summarizing, paraphrasing, retelling and showing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Arial" charset="0"/>
                        </a:rPr>
                        <a:t>Application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Arial" charset="0"/>
                        </a:rPr>
                        <a:t>To apply is to use what has been learned. Sample activities include demonstrating, illustrating, solving, adapting and incorporating.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Arial" charset="0"/>
                        </a:rPr>
                        <a:t>Analysis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Arial" charset="0"/>
                        </a:rPr>
                        <a:t>To analyze is to examine an idea critically. Sample activities include comparing, categorizing, and deducing.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Arial" charset="0"/>
                        </a:rPr>
                        <a:t>Synthesis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Arial" charset="0"/>
                        </a:rPr>
                        <a:t>Means to put together in a new car or different way. Sample activities include creating, inventing, formulating, and producing.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Arial" charset="0"/>
                        </a:rPr>
                        <a:t>Evaluation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Arial" charset="0"/>
                        </a:rPr>
                        <a:t>To evaluate is to determine the worth or value based on a set of criteria. Sample activities include making judgment, predictions, decisions and estimates.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z="7600" smtClean="0"/>
              <a:t>Materials</a:t>
            </a:r>
          </a:p>
        </p:txBody>
      </p:sp>
      <p:sp>
        <p:nvSpPr>
          <p:cNvPr id="57347" name="Rectangle 3"/>
          <p:cNvSpPr>
            <a:spLocks noGrp="1" noChangeArrowheads="1"/>
          </p:cNvSpPr>
          <p:nvPr>
            <p:ph type="body" idx="1"/>
          </p:nvPr>
        </p:nvSpPr>
        <p:spPr/>
        <p:txBody>
          <a:bodyPr/>
          <a:lstStyle/>
          <a:p>
            <a:pPr algn="ctr" eaLnBrk="1" hangingPunct="1">
              <a:lnSpc>
                <a:spcPct val="90000"/>
              </a:lnSpc>
              <a:buFontTx/>
              <a:buNone/>
            </a:pPr>
            <a:r>
              <a:rPr lang="en-US" sz="4000" smtClean="0"/>
              <a:t>Teachers have long recognized that children operate on a variety of levels in terms of their needs for concrete models. Therefore, the types of materials available may make the difference as to whether a problem is accessible.</a:t>
            </a:r>
          </a:p>
          <a:p>
            <a:pPr algn="r" eaLnBrk="1" hangingPunct="1">
              <a:lnSpc>
                <a:spcPct val="90000"/>
              </a:lnSpc>
              <a:buFontTx/>
              <a:buNone/>
            </a:pPr>
            <a:r>
              <a:rPr lang="en-US" sz="1800" smtClean="0"/>
              <a:t>-Linda Dacey and Rebeka Eston Salemi</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838200" y="2209800"/>
            <a:ext cx="7623175" cy="1752600"/>
          </a:xfrm>
        </p:spPr>
        <p:txBody>
          <a:bodyPr/>
          <a:lstStyle/>
          <a:p>
            <a:pPr eaLnBrk="1" hangingPunct="1"/>
            <a:r>
              <a:rPr lang="en-US" sz="4600" b="1" smtClean="0"/>
              <a:t>Musical Problem Solving</a:t>
            </a:r>
          </a:p>
        </p:txBody>
      </p:sp>
      <p:sp>
        <p:nvSpPr>
          <p:cNvPr id="58371" name="Rectangle 3"/>
          <p:cNvSpPr>
            <a:spLocks noGrp="1" noChangeArrowheads="1"/>
          </p:cNvSpPr>
          <p:nvPr>
            <p:ph type="subTitle" idx="1"/>
          </p:nvPr>
        </p:nvSpPr>
        <p:spPr>
          <a:xfrm>
            <a:off x="1371600" y="3657600"/>
            <a:ext cx="6400800" cy="1752600"/>
          </a:xfrm>
        </p:spPr>
        <p:txBody>
          <a:bodyPr/>
          <a:lstStyle/>
          <a:p>
            <a:pPr eaLnBrk="1" hangingPunct="1"/>
            <a:r>
              <a:rPr lang="en-US" sz="2400" smtClean="0"/>
              <a:t>This activity allows students to work cooperatively with their classmates to solve math word problems. Students mix around the room while music is being played. When the music stops, they will solve a problem with their partner.</a:t>
            </a:r>
          </a:p>
        </p:txBody>
      </p:sp>
      <p:pic>
        <p:nvPicPr>
          <p:cNvPr id="58372" name="Picture 4" descr="33302"/>
          <p:cNvPicPr>
            <a:picLocks noChangeAspect="1" noChangeArrowheads="1"/>
          </p:cNvPicPr>
          <p:nvPr/>
        </p:nvPicPr>
        <p:blipFill>
          <a:blip r:embed="rId2"/>
          <a:srcRect/>
          <a:stretch>
            <a:fillRect/>
          </a:stretch>
        </p:blipFill>
        <p:spPr bwMode="auto">
          <a:xfrm>
            <a:off x="155575" y="46038"/>
            <a:ext cx="2740025" cy="2849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sz="5700" b="1" smtClean="0">
                <a:hlinkClick r:id="rId2" action="ppaction://hlinkfile"/>
              </a:rPr>
              <a:t>Musical Problem Solving</a:t>
            </a:r>
            <a:endParaRPr lang="en-US" sz="5700" b="1" smtClean="0"/>
          </a:p>
        </p:txBody>
      </p:sp>
      <p:sp>
        <p:nvSpPr>
          <p:cNvPr id="59395" name="Rectangle 3"/>
          <p:cNvSpPr>
            <a:spLocks noGrp="1" noChangeArrowheads="1"/>
          </p:cNvSpPr>
          <p:nvPr>
            <p:ph type="body" idx="1"/>
          </p:nvPr>
        </p:nvSpPr>
        <p:spPr/>
        <p:txBody>
          <a:bodyPr/>
          <a:lstStyle/>
          <a:p>
            <a:pPr eaLnBrk="1" hangingPunct="1">
              <a:lnSpc>
                <a:spcPct val="80000"/>
              </a:lnSpc>
              <a:buFontTx/>
              <a:buNone/>
            </a:pPr>
            <a:r>
              <a:rPr lang="en-US" sz="2800" smtClean="0"/>
              <a:t>1</a:t>
            </a:r>
            <a:r>
              <a:rPr lang="en-US" sz="2800" baseline="30000" smtClean="0"/>
              <a:t>st</a:t>
            </a:r>
            <a:r>
              <a:rPr lang="en-US" sz="2800" smtClean="0"/>
              <a:t>=Read the first problem and think about how you would solve it. DO NOT write anything yet.</a:t>
            </a:r>
          </a:p>
          <a:p>
            <a:pPr eaLnBrk="1" hangingPunct="1">
              <a:lnSpc>
                <a:spcPct val="80000"/>
              </a:lnSpc>
              <a:buFontTx/>
              <a:buNone/>
            </a:pPr>
            <a:r>
              <a:rPr lang="en-US" sz="2800" smtClean="0"/>
              <a:t>2</a:t>
            </a:r>
            <a:r>
              <a:rPr lang="en-US" sz="2800" baseline="30000" smtClean="0"/>
              <a:t>nd</a:t>
            </a:r>
            <a:r>
              <a:rPr lang="en-US" sz="2800" smtClean="0"/>
              <a:t>=I will play music and you will mingle around until you find a partner.</a:t>
            </a:r>
          </a:p>
          <a:p>
            <a:pPr eaLnBrk="1" hangingPunct="1">
              <a:lnSpc>
                <a:spcPct val="80000"/>
              </a:lnSpc>
              <a:buFontTx/>
              <a:buNone/>
            </a:pPr>
            <a:r>
              <a:rPr lang="en-US" sz="2800" smtClean="0"/>
              <a:t>3</a:t>
            </a:r>
            <a:r>
              <a:rPr lang="en-US" sz="2800" baseline="30000" smtClean="0"/>
              <a:t>rd</a:t>
            </a:r>
            <a:r>
              <a:rPr lang="en-US" sz="2800" smtClean="0"/>
              <a:t>=Discuss the first problem with your partner, describe how to solve it and each of you write the solution on your paper. You must show your work, which could include drawing, charts, or number sentences. If you finish early you can discuss the next question with your partner, but do not write anything on your paper.</a:t>
            </a:r>
          </a:p>
          <a:p>
            <a:pPr eaLnBrk="1" hangingPunct="1">
              <a:lnSpc>
                <a:spcPct val="80000"/>
              </a:lnSpc>
              <a:buFontTx/>
              <a:buNone/>
            </a:pPr>
            <a:r>
              <a:rPr lang="en-US" sz="2800" smtClean="0"/>
              <a:t>4</a:t>
            </a:r>
            <a:r>
              <a:rPr lang="en-US" sz="2800" baseline="30000" smtClean="0"/>
              <a:t>th</a:t>
            </a:r>
            <a:r>
              <a:rPr lang="en-US" sz="2800" smtClean="0"/>
              <a:t>=Discuss the previous question with your new partner before moving onto the next question.</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mathgene"/>
          <p:cNvPicPr>
            <a:picLocks noChangeAspect="1" noChangeArrowheads="1"/>
          </p:cNvPicPr>
          <p:nvPr/>
        </p:nvPicPr>
        <p:blipFill>
          <a:blip r:embed="rId3"/>
          <a:srcRect/>
          <a:stretch>
            <a:fillRect/>
          </a:stretch>
        </p:blipFill>
        <p:spPr bwMode="auto">
          <a:xfrm>
            <a:off x="838200" y="533400"/>
            <a:ext cx="7696200"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sz="4000" b="1" smtClean="0"/>
              <a:t>Making sure students understand what the problem is asking.</a:t>
            </a:r>
          </a:p>
        </p:txBody>
      </p:sp>
      <p:sp>
        <p:nvSpPr>
          <p:cNvPr id="62467" name="Rectangle 3"/>
          <p:cNvSpPr>
            <a:spLocks noGrp="1" noChangeArrowheads="1"/>
          </p:cNvSpPr>
          <p:nvPr>
            <p:ph type="body" idx="1"/>
          </p:nvPr>
        </p:nvSpPr>
        <p:spPr/>
        <p:txBody>
          <a:bodyPr/>
          <a:lstStyle/>
          <a:p>
            <a:pPr eaLnBrk="1" hangingPunct="1"/>
            <a:r>
              <a:rPr lang="en-US" sz="2800" smtClean="0"/>
              <a:t>Have students </a:t>
            </a:r>
            <a:r>
              <a:rPr lang="en-US" sz="2800" b="1" smtClean="0">
                <a:solidFill>
                  <a:schemeClr val="hlink"/>
                </a:solidFill>
              </a:rPr>
              <a:t>read the task repeatedly</a:t>
            </a:r>
            <a:r>
              <a:rPr lang="en-US" sz="2800" smtClean="0"/>
              <a:t>, as in a choral reading format.</a:t>
            </a:r>
          </a:p>
          <a:p>
            <a:pPr eaLnBrk="1" hangingPunct="1"/>
            <a:r>
              <a:rPr lang="en-US" sz="2800" b="1" smtClean="0">
                <a:solidFill>
                  <a:schemeClr val="hlink"/>
                </a:solidFill>
              </a:rPr>
              <a:t>Encourage</a:t>
            </a:r>
            <a:r>
              <a:rPr lang="en-US" sz="2800" smtClean="0"/>
              <a:t> students to </a:t>
            </a:r>
            <a:r>
              <a:rPr lang="en-US" sz="2800" b="1" smtClean="0">
                <a:solidFill>
                  <a:schemeClr val="hlink"/>
                </a:solidFill>
              </a:rPr>
              <a:t>dramatize</a:t>
            </a:r>
            <a:r>
              <a:rPr lang="en-US" sz="2800" smtClean="0"/>
              <a:t> story problems.</a:t>
            </a:r>
          </a:p>
          <a:p>
            <a:pPr eaLnBrk="1" hangingPunct="1"/>
            <a:r>
              <a:rPr lang="en-US" sz="2800" smtClean="0"/>
              <a:t>Ask students to </a:t>
            </a:r>
            <a:r>
              <a:rPr lang="en-US" sz="2800" b="1" smtClean="0">
                <a:solidFill>
                  <a:schemeClr val="hlink"/>
                </a:solidFill>
              </a:rPr>
              <a:t>summarize the task</a:t>
            </a:r>
            <a:r>
              <a:rPr lang="en-US" sz="2800" smtClean="0"/>
              <a:t> in there own words.</a:t>
            </a:r>
          </a:p>
          <a:p>
            <a:pPr eaLnBrk="1" hangingPunct="1"/>
            <a:r>
              <a:rPr lang="en-US" sz="2800" smtClean="0"/>
              <a:t>Use </a:t>
            </a:r>
            <a:r>
              <a:rPr lang="en-US" sz="2800" b="1" smtClean="0">
                <a:solidFill>
                  <a:schemeClr val="hlink"/>
                </a:solidFill>
              </a:rPr>
              <a:t>pictures, models, and gestures</a:t>
            </a:r>
            <a:r>
              <a:rPr lang="en-US" sz="2800" smtClean="0"/>
              <a:t> to clarify ideas whenever possible; </a:t>
            </a:r>
          </a:p>
          <a:p>
            <a:pPr eaLnBrk="1" hangingPunct="1"/>
            <a:r>
              <a:rPr lang="en-US" sz="2800" smtClean="0"/>
              <a:t>Have students try out there thinking in </a:t>
            </a:r>
            <a:r>
              <a:rPr lang="en-US" sz="2800" b="1" smtClean="0">
                <a:solidFill>
                  <a:schemeClr val="hlink"/>
                </a:solidFill>
              </a:rPr>
              <a:t>pairs or small groups</a:t>
            </a:r>
            <a:r>
              <a:rPr lang="en-US" sz="2800" b="1" smtClean="0"/>
              <a:t>,</a:t>
            </a:r>
            <a:r>
              <a:rPr lang="en-US" sz="2800" smtClean="0"/>
              <a:t> before speaking in front of the whole class.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sz="6300" b="1" smtClean="0"/>
              <a:t>A Perfect Match!</a:t>
            </a:r>
          </a:p>
        </p:txBody>
      </p:sp>
      <p:sp>
        <p:nvSpPr>
          <p:cNvPr id="63491" name="Rectangle 3"/>
          <p:cNvSpPr>
            <a:spLocks noGrp="1" noChangeArrowheads="1"/>
          </p:cNvSpPr>
          <p:nvPr>
            <p:ph type="body" idx="1"/>
          </p:nvPr>
        </p:nvSpPr>
        <p:spPr>
          <a:xfrm>
            <a:off x="457200" y="1600200"/>
            <a:ext cx="8229600" cy="4186238"/>
          </a:xfrm>
        </p:spPr>
        <p:txBody>
          <a:bodyPr/>
          <a:lstStyle/>
          <a:p>
            <a:pPr algn="ctr" eaLnBrk="1" hangingPunct="1">
              <a:buFontTx/>
              <a:buNone/>
            </a:pPr>
            <a:r>
              <a:rPr lang="en-US" sz="4000" smtClean="0"/>
              <a:t>The combination of mathematics and literature allows children to discover mathematical concepts in a meaningful context and makes the learning experience more personal.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6627" name="Picture 3" descr="pair"/>
          <p:cNvPicPr>
            <a:picLocks noGrp="1" noChangeAspect="1" noChangeArrowheads="1"/>
          </p:cNvPicPr>
          <p:nvPr>
            <p:ph idx="1"/>
          </p:nvPr>
        </p:nvPicPr>
        <p:blipFill>
          <a:blip r:embed="rId3"/>
          <a:srcRect/>
          <a:stretch>
            <a:fillRect/>
          </a:stretch>
        </p:blipFill>
        <p:spPr>
          <a:xfrm>
            <a:off x="2286000" y="1978025"/>
            <a:ext cx="4572000" cy="3770313"/>
          </a:xfrm>
          <a:solidFill>
            <a:srgbClr val="FFFFFF">
              <a:shade val="85000"/>
            </a:srgbClr>
          </a:solidFill>
          <a:ln w="190500" cap="sq">
            <a:solidFill>
              <a:srgbClr val="FFFFFF"/>
            </a:solidFill>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TextBox 5"/>
          <p:cNvSpPr txBox="1"/>
          <p:nvPr/>
        </p:nvSpPr>
        <p:spPr>
          <a:xfrm>
            <a:off x="762000" y="381000"/>
            <a:ext cx="7467600" cy="923330"/>
          </a:xfrm>
          <a:prstGeom prst="rect">
            <a:avLst/>
          </a:prstGeom>
          <a:noFill/>
        </p:spPr>
        <p:txBody>
          <a:bodyPr>
            <a:spAutoFit/>
          </a:bodyPr>
          <a:lstStyle/>
          <a:p>
            <a:pPr algn="ctr">
              <a:defRPr/>
            </a:pPr>
            <a:r>
              <a:rPr lang="en-US" sz="5400" dirty="0">
                <a:effectLst>
                  <a:glow rad="139700">
                    <a:schemeClr val="accent5">
                      <a:satMod val="175000"/>
                      <a:alpha val="40000"/>
                    </a:schemeClr>
                  </a:glow>
                  <a:reflection blurRad="6350" stA="55000" endA="300" endPos="45500" dir="5400000" sy="-100000" algn="bl" rotWithShape="0"/>
                </a:effectLst>
                <a:latin typeface="Britannic Bold" pitchFamily="34" charset="0"/>
              </a:rPr>
              <a:t>Pair and Share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ChangeArrowheads="1"/>
          </p:cNvSpPr>
          <p:nvPr/>
        </p:nvSpPr>
        <p:spPr bwMode="auto">
          <a:xfrm>
            <a:off x="914400" y="1676400"/>
            <a:ext cx="6477000" cy="4935538"/>
          </a:xfrm>
          <a:prstGeom prst="rect">
            <a:avLst/>
          </a:prstGeom>
          <a:noFill/>
          <a:ln w="9525">
            <a:noFill/>
            <a:miter lim="800000"/>
            <a:headEnd/>
            <a:tailEnd/>
          </a:ln>
        </p:spPr>
        <p:txBody>
          <a:bodyPr>
            <a:spAutoFit/>
          </a:bodyPr>
          <a:lstStyle/>
          <a:p>
            <a:pPr lvl="2" defTabSz="457200" eaLnBrk="1" hangingPunct="1"/>
            <a:r>
              <a:rPr lang="en-US" sz="4400">
                <a:latin typeface="Arial" charset="0"/>
                <a:ea typeface="ＭＳ Ｐゴシック" pitchFamily="-112" charset="-128"/>
              </a:rPr>
              <a:t>Connecting math to literature can help bridge the gap for students who are not strong in math, but love to read.</a:t>
            </a:r>
          </a:p>
          <a:p>
            <a:pPr lvl="2" defTabSz="457200" eaLnBrk="1" hangingPunct="1"/>
            <a:endParaRPr lang="en-US">
              <a:latin typeface="Times" pitchFamily="18" charset="0"/>
              <a:ea typeface="ＭＳ Ｐゴシック" pitchFamily="-112" charset="-128"/>
            </a:endParaRPr>
          </a:p>
          <a:p>
            <a:pPr lvl="2" defTabSz="457200" eaLnBrk="1" hangingPunct="1"/>
            <a:r>
              <a:rPr lang="en-US">
                <a:latin typeface="Times" pitchFamily="18" charset="0"/>
                <a:ea typeface="ＭＳ Ｐゴシック" pitchFamily="-112" charset="-128"/>
              </a:rPr>
              <a:t>Marilyn Burns (2005) </a:t>
            </a:r>
          </a:p>
          <a:p>
            <a:pPr lvl="2" defTabSz="457200" eaLnBrk="1" hangingPunct="1"/>
            <a:r>
              <a:rPr lang="en-US">
                <a:latin typeface="Times" pitchFamily="18" charset="0"/>
                <a:ea typeface="ＭＳ Ｐゴシック" pitchFamily="-112" charset="-128"/>
              </a:rPr>
              <a:t>Using storybooks to teach math. </a:t>
            </a:r>
            <a:r>
              <a:rPr lang="en-US" i="1">
                <a:latin typeface="Times" pitchFamily="18" charset="0"/>
                <a:ea typeface="ＭＳ Ｐゴシック" pitchFamily="-112" charset="-128"/>
              </a:rPr>
              <a:t>Instructor, </a:t>
            </a:r>
            <a:r>
              <a:rPr lang="en-US">
                <a:latin typeface="Times" pitchFamily="18" charset="0"/>
                <a:ea typeface="ＭＳ Ｐゴシック" pitchFamily="-112" charset="-128"/>
              </a:rPr>
              <a:t>27-30.</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
          <p:cNvSpPr>
            <a:spLocks noChangeArrowheads="1"/>
          </p:cNvSpPr>
          <p:nvPr/>
        </p:nvSpPr>
        <p:spPr bwMode="auto">
          <a:xfrm>
            <a:off x="1447800" y="1676400"/>
            <a:ext cx="6172200" cy="4538663"/>
          </a:xfrm>
          <a:prstGeom prst="rect">
            <a:avLst/>
          </a:prstGeom>
          <a:noFill/>
          <a:ln w="9525">
            <a:noFill/>
            <a:miter lim="800000"/>
            <a:headEnd/>
            <a:tailEnd/>
          </a:ln>
        </p:spPr>
        <p:txBody>
          <a:bodyPr>
            <a:spAutoFit/>
          </a:bodyPr>
          <a:lstStyle/>
          <a:p>
            <a:pPr defTabSz="457200" eaLnBrk="1" hangingPunct="1"/>
            <a:r>
              <a:rPr lang="en-US" sz="4400">
                <a:latin typeface="Arial" charset="0"/>
                <a:ea typeface="ＭＳ Ｐゴシック" pitchFamily="-112" charset="-128"/>
              </a:rPr>
              <a:t>Students who are </a:t>
            </a:r>
          </a:p>
          <a:p>
            <a:pPr defTabSz="457200" eaLnBrk="1" hangingPunct="1"/>
            <a:r>
              <a:rPr lang="en-US" sz="4400">
                <a:latin typeface="Arial" charset="0"/>
                <a:ea typeface="ＭＳ Ｐゴシック" pitchFamily="-112" charset="-128"/>
              </a:rPr>
              <a:t>good in math learn to</a:t>
            </a:r>
          </a:p>
          <a:p>
            <a:pPr defTabSz="457200" eaLnBrk="1" hangingPunct="1"/>
            <a:r>
              <a:rPr lang="en-US" sz="4400">
                <a:latin typeface="Arial" charset="0"/>
                <a:ea typeface="ＭＳ Ｐゴシック" pitchFamily="-112" charset="-128"/>
              </a:rPr>
              <a:t>appreciate literature </a:t>
            </a:r>
          </a:p>
          <a:p>
            <a:pPr defTabSz="457200" eaLnBrk="1" hangingPunct="1"/>
            <a:r>
              <a:rPr lang="en-US" sz="4400">
                <a:latin typeface="Arial" charset="0"/>
                <a:ea typeface="ＭＳ Ｐゴシック" pitchFamily="-112" charset="-128"/>
              </a:rPr>
              <a:t>in a new way.</a:t>
            </a:r>
          </a:p>
          <a:p>
            <a:pPr defTabSz="457200" eaLnBrk="1" hangingPunct="1"/>
            <a:endParaRPr lang="en-US" sz="4400">
              <a:latin typeface="Arial" charset="0"/>
              <a:ea typeface="ＭＳ Ｐゴシック" pitchFamily="-112" charset="-128"/>
            </a:endParaRPr>
          </a:p>
          <a:p>
            <a:pPr defTabSz="457200" eaLnBrk="1" hangingPunct="1"/>
            <a:endParaRPr lang="en-US" sz="1200">
              <a:latin typeface="Arial" charset="0"/>
              <a:ea typeface="ＭＳ Ｐゴシック" pitchFamily="-112" charset="-128"/>
            </a:endParaRPr>
          </a:p>
          <a:p>
            <a:pPr defTabSz="457200" eaLnBrk="1" hangingPunct="1"/>
            <a:endParaRPr lang="en-US" sz="1200">
              <a:latin typeface="Arial" charset="0"/>
              <a:ea typeface="ＭＳ Ｐゴシック" pitchFamily="-112" charset="-128"/>
            </a:endParaRPr>
          </a:p>
          <a:p>
            <a:pPr defTabSz="457200" eaLnBrk="1" hangingPunct="1"/>
            <a:endParaRPr lang="en-US" sz="1200">
              <a:latin typeface="Arial" charset="0"/>
              <a:ea typeface="ＭＳ Ｐゴシック" pitchFamily="-112" charset="-128"/>
            </a:endParaRPr>
          </a:p>
          <a:p>
            <a:pPr defTabSz="457200" eaLnBrk="1" hangingPunct="1"/>
            <a:r>
              <a:rPr lang="en-US">
                <a:latin typeface="Times" pitchFamily="18" charset="0"/>
                <a:ea typeface="ＭＳ Ｐゴシック" pitchFamily="-112" charset="-128"/>
              </a:rPr>
              <a:t>Marilyn Burns. (2005). </a:t>
            </a:r>
          </a:p>
          <a:p>
            <a:pPr defTabSz="457200" eaLnBrk="1" hangingPunct="1"/>
            <a:r>
              <a:rPr lang="en-US">
                <a:latin typeface="Times" pitchFamily="18" charset="0"/>
                <a:ea typeface="ＭＳ Ｐゴシック" pitchFamily="-112" charset="-128"/>
              </a:rPr>
              <a:t>Using storybooks to teach math. </a:t>
            </a:r>
            <a:r>
              <a:rPr lang="en-US" i="1">
                <a:latin typeface="Times" pitchFamily="18" charset="0"/>
                <a:ea typeface="ＭＳ Ｐゴシック" pitchFamily="-112" charset="-128"/>
              </a:rPr>
              <a:t>Instructor, </a:t>
            </a:r>
            <a:r>
              <a:rPr lang="en-US">
                <a:latin typeface="Times" pitchFamily="18" charset="0"/>
                <a:ea typeface="ＭＳ Ｐゴシック" pitchFamily="-112" charset="-128"/>
              </a:rPr>
              <a:t>27-30.</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sz="4600" smtClean="0"/>
              <a:t>Reasons To Connect </a:t>
            </a:r>
            <a:br>
              <a:rPr lang="en-US" sz="4600" smtClean="0"/>
            </a:br>
            <a:r>
              <a:rPr lang="en-US" sz="4600" smtClean="0"/>
              <a:t>Literature to Math</a:t>
            </a:r>
          </a:p>
        </p:txBody>
      </p:sp>
      <p:sp>
        <p:nvSpPr>
          <p:cNvPr id="66563" name="Rectangle 3"/>
          <p:cNvSpPr>
            <a:spLocks noGrp="1" noChangeArrowheads="1"/>
          </p:cNvSpPr>
          <p:nvPr>
            <p:ph type="body" idx="1"/>
          </p:nvPr>
        </p:nvSpPr>
        <p:spPr>
          <a:xfrm>
            <a:off x="457200" y="1600200"/>
            <a:ext cx="8229600" cy="5257800"/>
          </a:xfrm>
        </p:spPr>
        <p:txBody>
          <a:bodyPr/>
          <a:lstStyle/>
          <a:p>
            <a:pPr eaLnBrk="1" hangingPunct="1">
              <a:lnSpc>
                <a:spcPct val="90000"/>
              </a:lnSpc>
              <a:buFontTx/>
              <a:buNone/>
            </a:pPr>
            <a:r>
              <a:rPr lang="en-US" sz="2700" b="1" i="1" smtClean="0"/>
              <a:t>Children’s literature:</a:t>
            </a:r>
          </a:p>
          <a:p>
            <a:pPr eaLnBrk="1" hangingPunct="1">
              <a:lnSpc>
                <a:spcPct val="90000"/>
              </a:lnSpc>
              <a:buFontTx/>
              <a:buNone/>
            </a:pPr>
            <a:r>
              <a:rPr lang="en-US" sz="2600" smtClean="0"/>
              <a:t>1. provides a meaningful context for mathematics.</a:t>
            </a:r>
          </a:p>
          <a:p>
            <a:pPr eaLnBrk="1" hangingPunct="1">
              <a:lnSpc>
                <a:spcPct val="90000"/>
              </a:lnSpc>
              <a:buFontTx/>
              <a:buNone/>
            </a:pPr>
            <a:r>
              <a:rPr lang="en-US" sz="2600" smtClean="0"/>
              <a:t>2. demonstrates that mathematics develops out of</a:t>
            </a:r>
          </a:p>
          <a:p>
            <a:pPr eaLnBrk="1" hangingPunct="1">
              <a:lnSpc>
                <a:spcPct val="90000"/>
              </a:lnSpc>
              <a:buFontTx/>
              <a:buNone/>
            </a:pPr>
            <a:r>
              <a:rPr lang="en-US" sz="2600" smtClean="0"/>
              <a:t>human experience.</a:t>
            </a:r>
          </a:p>
          <a:p>
            <a:pPr eaLnBrk="1" hangingPunct="1">
              <a:lnSpc>
                <a:spcPct val="90000"/>
              </a:lnSpc>
              <a:buFontTx/>
              <a:buNone/>
            </a:pPr>
            <a:r>
              <a:rPr lang="en-US" sz="2600" smtClean="0"/>
              <a:t>3. celebrates mathematics as a language.</a:t>
            </a:r>
          </a:p>
          <a:p>
            <a:pPr eaLnBrk="1" hangingPunct="1">
              <a:lnSpc>
                <a:spcPct val="90000"/>
              </a:lnSpc>
              <a:buFontTx/>
              <a:buNone/>
            </a:pPr>
            <a:r>
              <a:rPr lang="en-US" sz="2600" smtClean="0"/>
              <a:t>4. integrates mathematics into other curriculum areas.</a:t>
            </a:r>
          </a:p>
          <a:p>
            <a:pPr eaLnBrk="1" hangingPunct="1">
              <a:lnSpc>
                <a:spcPct val="90000"/>
              </a:lnSpc>
              <a:buFontTx/>
              <a:buNone/>
            </a:pPr>
            <a:r>
              <a:rPr lang="en-US" sz="2600" smtClean="0"/>
              <a:t>5. fosters the development of number sense.</a:t>
            </a:r>
          </a:p>
          <a:p>
            <a:pPr eaLnBrk="1" hangingPunct="1">
              <a:lnSpc>
                <a:spcPct val="90000"/>
              </a:lnSpc>
              <a:buFontTx/>
              <a:buNone/>
            </a:pPr>
            <a:r>
              <a:rPr lang="en-US" sz="2600" smtClean="0"/>
              <a:t>6. supports the art of problem posing and solving.</a:t>
            </a:r>
          </a:p>
          <a:p>
            <a:pPr eaLnBrk="1" hangingPunct="1">
              <a:lnSpc>
                <a:spcPct val="90000"/>
              </a:lnSpc>
              <a:buFontTx/>
              <a:buNone/>
            </a:pPr>
            <a:r>
              <a:rPr lang="en-US" sz="2600" smtClean="0"/>
              <a:t>7. reinforces the idea that MATH IS EVERYWHERE</a:t>
            </a:r>
          </a:p>
          <a:p>
            <a:pPr algn="r" eaLnBrk="1" hangingPunct="1">
              <a:lnSpc>
                <a:spcPct val="90000"/>
              </a:lnSpc>
              <a:buFontTx/>
              <a:buNone/>
            </a:pPr>
            <a:r>
              <a:rPr lang="en-US" sz="2400" i="1" smtClean="0"/>
              <a:t>Marilyn Burns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sz="3600" b="1" smtClean="0"/>
              <a:t>Criteria for selecting Math related</a:t>
            </a:r>
            <a:br>
              <a:rPr lang="en-US" sz="3600" b="1" smtClean="0"/>
            </a:br>
            <a:r>
              <a:rPr lang="en-US" sz="3600" b="1" smtClean="0"/>
              <a:t>Books for Children</a:t>
            </a:r>
          </a:p>
        </p:txBody>
      </p:sp>
      <p:sp>
        <p:nvSpPr>
          <p:cNvPr id="67587" name="Rectangle 3"/>
          <p:cNvSpPr>
            <a:spLocks noGrp="1" noChangeArrowheads="1"/>
          </p:cNvSpPr>
          <p:nvPr>
            <p:ph type="body" idx="1"/>
          </p:nvPr>
        </p:nvSpPr>
        <p:spPr>
          <a:xfrm>
            <a:off x="457200" y="1447800"/>
            <a:ext cx="8229600" cy="4525963"/>
          </a:xfrm>
        </p:spPr>
        <p:txBody>
          <a:bodyPr/>
          <a:lstStyle/>
          <a:p>
            <a:pPr eaLnBrk="1" hangingPunct="1"/>
            <a:r>
              <a:rPr lang="en-US" smtClean="0"/>
              <a:t>An engaging storyline</a:t>
            </a:r>
          </a:p>
          <a:p>
            <a:pPr eaLnBrk="1" hangingPunct="1"/>
            <a:r>
              <a:rPr lang="en-US" smtClean="0"/>
              <a:t>A sense of wonder about the world</a:t>
            </a:r>
          </a:p>
          <a:p>
            <a:pPr eaLnBrk="1" hangingPunct="1"/>
            <a:r>
              <a:rPr lang="en-US" smtClean="0"/>
              <a:t>A framework that meets mathematical criteria</a:t>
            </a:r>
          </a:p>
          <a:p>
            <a:pPr eaLnBrk="1" hangingPunct="1"/>
            <a:r>
              <a:rPr lang="en-US" smtClean="0"/>
              <a:t>One that presents math concepts accurately</a:t>
            </a:r>
          </a:p>
          <a:p>
            <a:pPr eaLnBrk="1" hangingPunct="1"/>
            <a:r>
              <a:rPr lang="en-US" smtClean="0"/>
              <a:t>Has visual and verbal appeal</a:t>
            </a:r>
          </a:p>
          <a:p>
            <a:pPr eaLnBrk="1" hangingPunct="1"/>
            <a:r>
              <a:rPr lang="en-US" smtClean="0"/>
              <a:t>Has evidence of real-world connections-One that builds on students prior knowledge</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sz="6900" smtClean="0"/>
              <a:t>Examples</a:t>
            </a:r>
          </a:p>
        </p:txBody>
      </p:sp>
      <p:pic>
        <p:nvPicPr>
          <p:cNvPr id="68611" name="Picture 3" descr="The Odds Get Even: The Day Odd Numbers Went on Strike">
            <a:hlinkClick r:id="rId2"/>
          </p:cNvPr>
          <p:cNvPicPr>
            <a:picLocks noChangeAspect="1" noChangeArrowheads="1"/>
          </p:cNvPicPr>
          <p:nvPr/>
        </p:nvPicPr>
        <p:blipFill>
          <a:blip r:embed="rId3"/>
          <a:srcRect/>
          <a:stretch>
            <a:fillRect/>
          </a:stretch>
        </p:blipFill>
        <p:spPr bwMode="auto">
          <a:xfrm>
            <a:off x="533400" y="1600200"/>
            <a:ext cx="2286000" cy="2286000"/>
          </a:xfrm>
          <a:prstGeom prst="rect">
            <a:avLst/>
          </a:prstGeom>
          <a:noFill/>
          <a:ln w="9525">
            <a:noFill/>
            <a:miter lim="800000"/>
            <a:headEnd/>
            <a:tailEnd/>
          </a:ln>
        </p:spPr>
      </p:pic>
      <p:pic>
        <p:nvPicPr>
          <p:cNvPr id="68612" name="Picture 4" descr="Math-terpieces">
            <a:hlinkClick r:id="rId4"/>
          </p:cNvPr>
          <p:cNvPicPr>
            <a:picLocks noChangeAspect="1" noChangeArrowheads="1"/>
          </p:cNvPicPr>
          <p:nvPr/>
        </p:nvPicPr>
        <p:blipFill>
          <a:blip r:embed="rId5"/>
          <a:srcRect/>
          <a:stretch>
            <a:fillRect/>
          </a:stretch>
        </p:blipFill>
        <p:spPr bwMode="auto">
          <a:xfrm>
            <a:off x="6172200" y="1295400"/>
            <a:ext cx="2286000" cy="2286000"/>
          </a:xfrm>
          <a:prstGeom prst="rect">
            <a:avLst/>
          </a:prstGeom>
          <a:noFill/>
          <a:ln w="9525">
            <a:noFill/>
            <a:miter lim="800000"/>
            <a:headEnd/>
            <a:tailEnd/>
          </a:ln>
        </p:spPr>
      </p:pic>
      <p:pic>
        <p:nvPicPr>
          <p:cNvPr id="68613" name="Picture 5" descr="Math Fables: Lessons That Count"/>
          <p:cNvPicPr>
            <a:picLocks noChangeAspect="1" noChangeArrowheads="1"/>
          </p:cNvPicPr>
          <p:nvPr/>
        </p:nvPicPr>
        <p:blipFill>
          <a:blip r:embed="rId6"/>
          <a:srcRect/>
          <a:stretch>
            <a:fillRect/>
          </a:stretch>
        </p:blipFill>
        <p:spPr bwMode="auto">
          <a:xfrm>
            <a:off x="609600" y="4343400"/>
            <a:ext cx="2105025" cy="2105025"/>
          </a:xfrm>
          <a:prstGeom prst="rect">
            <a:avLst/>
          </a:prstGeom>
          <a:noFill/>
          <a:ln w="9525">
            <a:noFill/>
            <a:miter lim="800000"/>
            <a:headEnd/>
            <a:tailEnd/>
          </a:ln>
        </p:spPr>
      </p:pic>
      <p:pic>
        <p:nvPicPr>
          <p:cNvPr id="68614" name="Picture 6" descr="Math Potatoes"/>
          <p:cNvPicPr>
            <a:picLocks noChangeAspect="1" noChangeArrowheads="1"/>
          </p:cNvPicPr>
          <p:nvPr/>
        </p:nvPicPr>
        <p:blipFill>
          <a:blip r:embed="rId7"/>
          <a:srcRect/>
          <a:stretch>
            <a:fillRect/>
          </a:stretch>
        </p:blipFill>
        <p:spPr bwMode="auto">
          <a:xfrm>
            <a:off x="3429000" y="1600200"/>
            <a:ext cx="2286000" cy="2286000"/>
          </a:xfrm>
          <a:prstGeom prst="rect">
            <a:avLst/>
          </a:prstGeom>
          <a:noFill/>
          <a:ln w="9525">
            <a:noFill/>
            <a:miter lim="800000"/>
            <a:headEnd/>
            <a:tailEnd/>
          </a:ln>
        </p:spPr>
      </p:pic>
      <p:pic>
        <p:nvPicPr>
          <p:cNvPr id="68615" name="Picture 7" descr="The Grapes of Math: Mind-stretching Math Riddles">
            <a:hlinkClick r:id="rId8"/>
          </p:cNvPr>
          <p:cNvPicPr>
            <a:picLocks noChangeAspect="1" noChangeArrowheads="1"/>
          </p:cNvPicPr>
          <p:nvPr/>
        </p:nvPicPr>
        <p:blipFill>
          <a:blip r:embed="rId9"/>
          <a:srcRect/>
          <a:stretch>
            <a:fillRect/>
          </a:stretch>
        </p:blipFill>
        <p:spPr bwMode="auto">
          <a:xfrm>
            <a:off x="6096000" y="3886200"/>
            <a:ext cx="2286000" cy="2286000"/>
          </a:xfrm>
          <a:prstGeom prst="rect">
            <a:avLst/>
          </a:prstGeom>
          <a:noFill/>
          <a:ln w="9525">
            <a:noFill/>
            <a:miter lim="800000"/>
            <a:headEnd/>
            <a:tailEnd/>
          </a:ln>
        </p:spPr>
      </p:pic>
      <p:pic>
        <p:nvPicPr>
          <p:cNvPr id="68616" name="Picture 8" descr="Greedy Triangle (Scholastic Bookshelf)">
            <a:hlinkClick r:id="rId10"/>
          </p:cNvPr>
          <p:cNvPicPr>
            <a:picLocks noChangeAspect="1" noChangeArrowheads="1"/>
          </p:cNvPicPr>
          <p:nvPr/>
        </p:nvPicPr>
        <p:blipFill>
          <a:blip r:embed="rId11"/>
          <a:srcRect/>
          <a:stretch>
            <a:fillRect/>
          </a:stretch>
        </p:blipFill>
        <p:spPr bwMode="auto">
          <a:xfrm>
            <a:off x="3429000" y="4191000"/>
            <a:ext cx="22860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1026"/>
          <p:cNvSpPr>
            <a:spLocks noGrp="1" noChangeArrowheads="1"/>
          </p:cNvSpPr>
          <p:nvPr>
            <p:ph type="title" idx="4294967295"/>
          </p:nvPr>
        </p:nvSpPr>
        <p:spPr>
          <a:xfrm>
            <a:off x="838200" y="1143000"/>
            <a:ext cx="7772400" cy="1295400"/>
          </a:xfrm>
        </p:spPr>
        <p:txBody>
          <a:bodyPr anchor="b"/>
          <a:lstStyle/>
          <a:p>
            <a:pPr eaLnBrk="1" hangingPunct="1"/>
            <a:r>
              <a:rPr lang="en-US" smtClean="0"/>
              <a:t>Suggestions for working with struggling learners </a:t>
            </a:r>
            <a:br>
              <a:rPr lang="en-US" smtClean="0"/>
            </a:br>
            <a:endParaRPr lang="en-US" smtClean="0"/>
          </a:p>
        </p:txBody>
      </p:sp>
      <p:sp>
        <p:nvSpPr>
          <p:cNvPr id="234499" name="Text Box 1027"/>
          <p:cNvSpPr txBox="1">
            <a:spLocks noChangeArrowheads="1"/>
          </p:cNvSpPr>
          <p:nvPr/>
        </p:nvSpPr>
        <p:spPr bwMode="auto">
          <a:xfrm>
            <a:off x="762000" y="2057400"/>
            <a:ext cx="7772400" cy="4291013"/>
          </a:xfrm>
          <a:prstGeom prst="rect">
            <a:avLst/>
          </a:prstGeom>
          <a:noFill/>
          <a:ln w="9525">
            <a:noFill/>
            <a:miter lim="800000"/>
            <a:headEnd/>
            <a:tailEnd/>
          </a:ln>
        </p:spPr>
        <p:txBody>
          <a:bodyPr>
            <a:spAutoFit/>
          </a:bodyPr>
          <a:lstStyle/>
          <a:p>
            <a:pPr marL="457200" indent="-457200">
              <a:spcBef>
                <a:spcPct val="50000"/>
              </a:spcBef>
              <a:buFont typeface="Wingdings" pitchFamily="2" charset="2"/>
              <a:buChar char="q"/>
            </a:pPr>
            <a:r>
              <a:rPr lang="en-US" sz="2400">
                <a:latin typeface="Arial" charset="0"/>
                <a:ea typeface="ＭＳ Ｐゴシック" pitchFamily="-112" charset="-128"/>
              </a:rPr>
              <a:t>Look for the learner’s positives.</a:t>
            </a:r>
          </a:p>
          <a:p>
            <a:pPr marL="457200" indent="-457200">
              <a:spcBef>
                <a:spcPct val="50000"/>
              </a:spcBef>
              <a:buFont typeface="Wingdings" pitchFamily="2" charset="2"/>
              <a:buChar char="q"/>
            </a:pPr>
            <a:r>
              <a:rPr lang="en-US" sz="2400">
                <a:latin typeface="Arial" charset="0"/>
                <a:ea typeface="ＭＳ Ｐゴシック" pitchFamily="-112" charset="-128"/>
              </a:rPr>
              <a:t>Don’t let what’s broken extinguish what works.</a:t>
            </a:r>
          </a:p>
          <a:p>
            <a:pPr marL="457200" indent="-457200">
              <a:spcBef>
                <a:spcPct val="50000"/>
              </a:spcBef>
              <a:buFont typeface="Wingdings" pitchFamily="2" charset="2"/>
              <a:buChar char="q"/>
            </a:pPr>
            <a:r>
              <a:rPr lang="en-US" sz="2400">
                <a:latin typeface="Arial" charset="0"/>
                <a:ea typeface="ＭＳ Ｐゴシック" pitchFamily="-112" charset="-128"/>
              </a:rPr>
              <a:t>Pay attention to relevance.</a:t>
            </a:r>
          </a:p>
          <a:p>
            <a:pPr marL="457200" indent="-457200">
              <a:spcBef>
                <a:spcPct val="50000"/>
              </a:spcBef>
              <a:buFont typeface="Wingdings" pitchFamily="2" charset="2"/>
              <a:buChar char="q"/>
            </a:pPr>
            <a:r>
              <a:rPr lang="en-US" sz="2400">
                <a:latin typeface="Arial" charset="0"/>
                <a:ea typeface="ＭＳ Ｐゴシック" pitchFamily="-112" charset="-128"/>
              </a:rPr>
              <a:t>Go for powerful learning.</a:t>
            </a:r>
          </a:p>
          <a:p>
            <a:pPr marL="457200" indent="-457200">
              <a:spcBef>
                <a:spcPct val="50000"/>
              </a:spcBef>
              <a:buFont typeface="Wingdings" pitchFamily="2" charset="2"/>
              <a:buChar char="q"/>
            </a:pPr>
            <a:r>
              <a:rPr lang="en-US" sz="2400">
                <a:latin typeface="Arial" charset="0"/>
                <a:ea typeface="ＭＳ Ｐゴシック" pitchFamily="-112" charset="-128"/>
              </a:rPr>
              <a:t>Teach up.</a:t>
            </a:r>
          </a:p>
          <a:p>
            <a:pPr marL="457200" indent="-457200">
              <a:spcBef>
                <a:spcPct val="50000"/>
              </a:spcBef>
              <a:buFont typeface="Wingdings" pitchFamily="2" charset="2"/>
              <a:buChar char="q"/>
            </a:pPr>
            <a:r>
              <a:rPr lang="en-US" sz="2400">
                <a:latin typeface="Arial" charset="0"/>
                <a:ea typeface="ＭＳ Ｐゴシック" pitchFamily="-112" charset="-128"/>
              </a:rPr>
              <a:t>Use many avenues to learning.</a:t>
            </a:r>
          </a:p>
          <a:p>
            <a:pPr marL="457200" indent="-457200">
              <a:spcBef>
                <a:spcPct val="50000"/>
              </a:spcBef>
              <a:buFont typeface="Wingdings" pitchFamily="2" charset="2"/>
              <a:buChar char="q"/>
            </a:pPr>
            <a:r>
              <a:rPr lang="en-US" sz="2400">
                <a:latin typeface="Arial" charset="0"/>
                <a:ea typeface="ＭＳ Ｐゴシック" pitchFamily="-112" charset="-128"/>
              </a:rPr>
              <a:t>See with the eyes of love.</a:t>
            </a:r>
          </a:p>
          <a:p>
            <a:pPr marL="457200" indent="-457200">
              <a:spcBef>
                <a:spcPct val="50000"/>
              </a:spcBef>
              <a:buFont typeface="Arial" charset="0"/>
              <a:buAutoNum type="arabicPeriod"/>
            </a:pPr>
            <a:endParaRPr lang="en-US" sz="2400">
              <a:latin typeface="Arial" charset="0"/>
              <a:ea typeface="ＭＳ Ｐゴシック" pitchFamily="-112" charset="-128"/>
            </a:endParaRPr>
          </a:p>
        </p:txBody>
      </p:sp>
      <p:sp>
        <p:nvSpPr>
          <p:cNvPr id="69636" name="Text Box 1028"/>
          <p:cNvSpPr txBox="1">
            <a:spLocks noChangeArrowheads="1"/>
          </p:cNvSpPr>
          <p:nvPr/>
        </p:nvSpPr>
        <p:spPr bwMode="auto">
          <a:xfrm>
            <a:off x="1371600" y="6248400"/>
            <a:ext cx="6858000" cy="304800"/>
          </a:xfrm>
          <a:prstGeom prst="rect">
            <a:avLst/>
          </a:prstGeom>
          <a:noFill/>
          <a:ln w="9525">
            <a:noFill/>
            <a:miter lim="800000"/>
            <a:headEnd/>
            <a:tailEnd/>
          </a:ln>
        </p:spPr>
        <p:txBody>
          <a:bodyPr>
            <a:spAutoFit/>
          </a:bodyPr>
          <a:lstStyle/>
          <a:p>
            <a:pPr>
              <a:spcBef>
                <a:spcPct val="50000"/>
              </a:spcBef>
            </a:pPr>
            <a:r>
              <a:rPr lang="en-US" sz="1400">
                <a:latin typeface="Arial" charset="0"/>
                <a:ea typeface="ＭＳ Ｐゴシック" pitchFamily="-112" charset="-128"/>
              </a:rPr>
              <a:t>Tomlinson, </a:t>
            </a:r>
            <a:r>
              <a:rPr lang="en-US" sz="1400" u="sng">
                <a:latin typeface="Arial" charset="0"/>
                <a:ea typeface="ＭＳ Ｐゴシック" pitchFamily="-112" charset="-128"/>
              </a:rPr>
              <a:t>How to Differentiate Instruction in Mixed-Ability Classrooms</a:t>
            </a:r>
            <a:r>
              <a:rPr lang="en-US" sz="1400">
                <a:latin typeface="Arial" charset="0"/>
                <a:ea typeface="ＭＳ Ｐゴシック" pitchFamily="-112" charset="-128"/>
              </a:rPr>
              <a:t>, ASCD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44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44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498" grpId="0"/>
      <p:bldP spid="234499" grpId="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smtClean="0"/>
              <a:t>Instructional Strategies </a:t>
            </a:r>
          </a:p>
        </p:txBody>
      </p:sp>
      <p:pic>
        <p:nvPicPr>
          <p:cNvPr id="70659" name="Picture 3" descr="how we teach"/>
          <p:cNvPicPr>
            <a:picLocks noGrp="1" noChangeAspect="1" noChangeArrowheads="1"/>
          </p:cNvPicPr>
          <p:nvPr>
            <p:ph idx="1"/>
          </p:nvPr>
        </p:nvPicPr>
        <p:blipFill>
          <a:blip r:embed="rId2"/>
          <a:srcRect/>
          <a:stretch>
            <a:fillRect/>
          </a:stretch>
        </p:blipFill>
        <p:spPr>
          <a:xfrm>
            <a:off x="914400" y="1600200"/>
            <a:ext cx="7162800" cy="47244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ctrTitle"/>
          </p:nvPr>
        </p:nvSpPr>
        <p:spPr>
          <a:xfrm>
            <a:off x="609600" y="838200"/>
            <a:ext cx="7772400" cy="1470025"/>
          </a:xfrm>
        </p:spPr>
        <p:txBody>
          <a:bodyPr/>
          <a:lstStyle/>
          <a:p>
            <a:pPr eaLnBrk="1" hangingPunct="1"/>
            <a:r>
              <a:rPr lang="en-US" sz="5400" smtClean="0"/>
              <a:t>A little more…</a:t>
            </a:r>
          </a:p>
        </p:txBody>
      </p:sp>
      <p:sp>
        <p:nvSpPr>
          <p:cNvPr id="71683" name="Rectangle 3"/>
          <p:cNvSpPr>
            <a:spLocks noGrp="1" noChangeArrowheads="1"/>
          </p:cNvSpPr>
          <p:nvPr>
            <p:ph type="subTitle" idx="1"/>
          </p:nvPr>
        </p:nvSpPr>
        <p:spPr>
          <a:xfrm>
            <a:off x="1295400" y="2438400"/>
            <a:ext cx="6400800" cy="1752600"/>
          </a:xfrm>
        </p:spPr>
        <p:txBody>
          <a:bodyPr/>
          <a:lstStyle/>
          <a:p>
            <a:pPr eaLnBrk="1" hangingPunct="1"/>
            <a:r>
              <a:rPr lang="en-US" smtClean="0"/>
              <a:t>Hands on approaches…</a:t>
            </a:r>
          </a:p>
        </p:txBody>
      </p:sp>
      <p:pic>
        <p:nvPicPr>
          <p:cNvPr id="71684" name="Picture 4" descr="fist">
            <a:hlinkClick r:id="rId2"/>
          </p:cNvPr>
          <p:cNvPicPr>
            <a:picLocks noChangeAspect="1" noChangeArrowheads="1"/>
          </p:cNvPicPr>
          <p:nvPr/>
        </p:nvPicPr>
        <p:blipFill>
          <a:blip r:embed="rId3"/>
          <a:srcRect/>
          <a:stretch>
            <a:fillRect/>
          </a:stretch>
        </p:blipFill>
        <p:spPr bwMode="auto">
          <a:xfrm>
            <a:off x="5105400" y="3657600"/>
            <a:ext cx="28956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ctrTitle"/>
          </p:nvPr>
        </p:nvSpPr>
        <p:spPr>
          <a:xfrm>
            <a:off x="762000" y="1066800"/>
            <a:ext cx="7772400" cy="838200"/>
          </a:xfrm>
        </p:spPr>
        <p:txBody>
          <a:bodyPr/>
          <a:lstStyle/>
          <a:p>
            <a:pPr eaLnBrk="1" hangingPunct="1"/>
            <a:r>
              <a:rPr lang="en-US" sz="4800" smtClean="0"/>
              <a:t>Drawing and Artwork</a:t>
            </a:r>
          </a:p>
        </p:txBody>
      </p:sp>
      <p:pic>
        <p:nvPicPr>
          <p:cNvPr id="72707" name="Picture 3" descr="arts_art_supplies"/>
          <p:cNvPicPr>
            <a:picLocks noChangeAspect="1" noChangeArrowheads="1"/>
          </p:cNvPicPr>
          <p:nvPr/>
        </p:nvPicPr>
        <p:blipFill>
          <a:blip r:embed="rId2"/>
          <a:srcRect/>
          <a:stretch>
            <a:fillRect/>
          </a:stretch>
        </p:blipFill>
        <p:spPr bwMode="auto">
          <a:xfrm>
            <a:off x="2133600" y="2438400"/>
            <a:ext cx="5257800"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457200" y="411163"/>
            <a:ext cx="8153400" cy="503237"/>
          </a:xfrm>
        </p:spPr>
        <p:txBody>
          <a:bodyPr/>
          <a:lstStyle/>
          <a:p>
            <a:pPr eaLnBrk="1" hangingPunct="1"/>
            <a:r>
              <a:rPr lang="en-US" sz="4000" b="1" smtClean="0">
                <a:solidFill>
                  <a:schemeClr val="tx1"/>
                </a:solidFill>
              </a:rPr>
              <a:t>Research</a:t>
            </a:r>
          </a:p>
        </p:txBody>
      </p:sp>
      <p:sp>
        <p:nvSpPr>
          <p:cNvPr id="126979" name="Rectangle 3"/>
          <p:cNvSpPr>
            <a:spLocks noGrp="1" noChangeArrowheads="1"/>
          </p:cNvSpPr>
          <p:nvPr>
            <p:ph type="body" idx="1"/>
          </p:nvPr>
        </p:nvSpPr>
        <p:spPr>
          <a:xfrm>
            <a:off x="457200" y="1295400"/>
            <a:ext cx="8229600" cy="4648200"/>
          </a:xfrm>
        </p:spPr>
        <p:txBody>
          <a:bodyPr/>
          <a:lstStyle/>
          <a:p>
            <a:pPr eaLnBrk="1" hangingPunct="1">
              <a:lnSpc>
                <a:spcPct val="90000"/>
              </a:lnSpc>
              <a:buFontTx/>
              <a:buNone/>
            </a:pPr>
            <a:r>
              <a:rPr lang="en-US" sz="3600" b="1" smtClean="0"/>
              <a:t>Did you know …</a:t>
            </a:r>
          </a:p>
          <a:p>
            <a:pPr eaLnBrk="1" hangingPunct="1">
              <a:lnSpc>
                <a:spcPct val="90000"/>
              </a:lnSpc>
            </a:pPr>
            <a:r>
              <a:rPr lang="en-US" sz="2800" smtClean="0"/>
              <a:t>Based on 1999 and 2000 test results, students who took studio art, art appreciation and art design scored 47 points higher in mathematics and 31 points higher on the verbal portion of college entrance exams than did students who were not enrolled in visual arts classes </a:t>
            </a:r>
            <a:r>
              <a:rPr lang="en-US" sz="2800" i="1" smtClean="0"/>
              <a:t>(College Board, 2000).</a:t>
            </a:r>
          </a:p>
          <a:p>
            <a:pPr eaLnBrk="1" hangingPunct="1">
              <a:lnSpc>
                <a:spcPct val="90000"/>
              </a:lnSpc>
            </a:pPr>
            <a:r>
              <a:rPr lang="en-US" sz="2800" smtClean="0"/>
              <a:t>Drawing figures helped improve critical thinking and verbal skills in learning-disabled children </a:t>
            </a:r>
            <a:r>
              <a:rPr lang="en-US" sz="2800" i="1" smtClean="0"/>
              <a:t>(Jing, Yuan, &amp; Liu, 1999).</a:t>
            </a: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6978"/>
                                        </p:tgtEl>
                                        <p:attrNameLst>
                                          <p:attrName>style.visibility</p:attrName>
                                        </p:attrNameLst>
                                      </p:cBhvr>
                                      <p:to>
                                        <p:strVal val="visible"/>
                                      </p:to>
                                    </p:set>
                                    <p:animEffect transition="in" filter="randombar(horizontal)">
                                      <p:cBhvr>
                                        <p:cTn id="7" dur="600">
                                          <p:stCondLst>
                                            <p:cond delay="0"/>
                                          </p:stCondLst>
                                        </p:cTn>
                                        <p:tgtEl>
                                          <p:spTgt spid="12697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6979">
                                            <p:txEl>
                                              <p:pRg st="0" end="0"/>
                                            </p:txEl>
                                          </p:spTgt>
                                        </p:tgtEl>
                                        <p:attrNameLst>
                                          <p:attrName>style.visibility</p:attrName>
                                        </p:attrNameLst>
                                      </p:cBhvr>
                                      <p:to>
                                        <p:strVal val="visible"/>
                                      </p:to>
                                    </p:set>
                                    <p:animEffect transition="in" filter="randombar(horizontal)">
                                      <p:cBhvr>
                                        <p:cTn id="12" dur="500"/>
                                        <p:tgtEl>
                                          <p:spTgt spid="12697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26979">
                                            <p:txEl>
                                              <p:pRg st="1" end="1"/>
                                            </p:txEl>
                                          </p:spTgt>
                                        </p:tgtEl>
                                        <p:attrNameLst>
                                          <p:attrName>style.visibility</p:attrName>
                                        </p:attrNameLst>
                                      </p:cBhvr>
                                      <p:to>
                                        <p:strVal val="visible"/>
                                      </p:to>
                                    </p:set>
                                    <p:animEffect transition="in" filter="randombar(horizontal)">
                                      <p:cBhvr>
                                        <p:cTn id="17" dur="500"/>
                                        <p:tgtEl>
                                          <p:spTgt spid="12697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6979">
                                            <p:txEl>
                                              <p:pRg st="2" end="2"/>
                                            </p:txEl>
                                          </p:spTgt>
                                        </p:tgtEl>
                                        <p:attrNameLst>
                                          <p:attrName>style.visibility</p:attrName>
                                        </p:attrNameLst>
                                      </p:cBhvr>
                                      <p:to>
                                        <p:strVal val="visible"/>
                                      </p:to>
                                    </p:set>
                                    <p:animEffect transition="in" filter="randombar(horizontal)">
                                      <p:cBhvr>
                                        <p:cTn id="22" dur="500"/>
                                        <p:tgtEl>
                                          <p:spTgt spid="1269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8" grpId="0"/>
      <p:bldP spid="12697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Same or Different </a:t>
            </a:r>
            <a:br>
              <a:rPr lang="en-US" smtClean="0"/>
            </a:br>
            <a:r>
              <a:rPr lang="en-US" sz="2800" smtClean="0"/>
              <a:t>“Ice Breaker”</a:t>
            </a:r>
          </a:p>
        </p:txBody>
      </p:sp>
      <p:sp>
        <p:nvSpPr>
          <p:cNvPr id="12291" name="Rectangle 3"/>
          <p:cNvSpPr>
            <a:spLocks noGrp="1" noChangeArrowheads="1"/>
          </p:cNvSpPr>
          <p:nvPr>
            <p:ph type="body" idx="1"/>
          </p:nvPr>
        </p:nvSpPr>
        <p:spPr/>
        <p:txBody>
          <a:bodyPr/>
          <a:lstStyle/>
          <a:p>
            <a:pPr eaLnBrk="1" hangingPunct="1">
              <a:buFont typeface="Wingdings" pitchFamily="2" charset="2"/>
              <a:buChar char="q"/>
            </a:pPr>
            <a:r>
              <a:rPr lang="en-US" smtClean="0"/>
              <a:t>In your packet there is a Venn Diagram</a:t>
            </a:r>
          </a:p>
          <a:p>
            <a:pPr eaLnBrk="1" hangingPunct="1">
              <a:buFont typeface="Wingdings" pitchFamily="2" charset="2"/>
              <a:buChar char="q"/>
            </a:pPr>
            <a:r>
              <a:rPr lang="en-US" smtClean="0"/>
              <a:t>Within your group figure out how you are same and how you are different.</a:t>
            </a:r>
          </a:p>
          <a:p>
            <a:pPr eaLnBrk="1" hangingPunct="1">
              <a:buFont typeface="Wingdings" pitchFamily="2" charset="2"/>
              <a:buChar char="q"/>
            </a:pPr>
            <a:r>
              <a:rPr lang="en-US" smtClean="0"/>
              <a:t>Share Out: 1 same and 1 different with the group.</a:t>
            </a:r>
          </a:p>
        </p:txBody>
      </p:sp>
      <p:pic>
        <p:nvPicPr>
          <p:cNvPr id="12292" name="Picture 4" descr="jeb4sp_edu_venn_diagram_blank"/>
          <p:cNvPicPr>
            <a:picLocks noChangeAspect="1" noChangeArrowheads="1"/>
          </p:cNvPicPr>
          <p:nvPr/>
        </p:nvPicPr>
        <p:blipFill>
          <a:blip r:embed="rId3">
            <a:lum bright="70000" contrast="-70000"/>
          </a:blip>
          <a:srcRect/>
          <a:stretch>
            <a:fillRect/>
          </a:stretch>
        </p:blipFill>
        <p:spPr bwMode="auto">
          <a:xfrm>
            <a:off x="2514600" y="4114800"/>
            <a:ext cx="4029075" cy="2514600"/>
          </a:xfrm>
          <a:prstGeom prst="rect">
            <a:avLst/>
          </a:prstGeom>
          <a:noFill/>
          <a:ln w="9525">
            <a:solidFill>
              <a:srgbClr val="CC99FF"/>
            </a:solidFill>
            <a:miter lim="800000"/>
            <a:headEnd/>
            <a:tailEnd/>
          </a:ln>
        </p:spPr>
      </p:pic>
      <p:sp>
        <p:nvSpPr>
          <p:cNvPr id="12293" name="Text Box 5"/>
          <p:cNvSpPr txBox="1">
            <a:spLocks noChangeArrowheads="1"/>
          </p:cNvSpPr>
          <p:nvPr/>
        </p:nvSpPr>
        <p:spPr bwMode="auto">
          <a:xfrm>
            <a:off x="4114800" y="4572000"/>
            <a:ext cx="1066800" cy="366713"/>
          </a:xfrm>
          <a:prstGeom prst="rect">
            <a:avLst/>
          </a:prstGeom>
          <a:noFill/>
          <a:ln w="9525">
            <a:noFill/>
            <a:miter lim="800000"/>
            <a:headEnd/>
            <a:tailEnd/>
          </a:ln>
        </p:spPr>
        <p:txBody>
          <a:bodyPr>
            <a:spAutoFit/>
          </a:bodyPr>
          <a:lstStyle/>
          <a:p>
            <a:pPr>
              <a:spcBef>
                <a:spcPct val="50000"/>
              </a:spcBef>
            </a:pPr>
            <a:r>
              <a:rPr lang="en-US">
                <a:latin typeface="Arial" charset="0"/>
              </a:rPr>
              <a:t>Same</a:t>
            </a:r>
          </a:p>
        </p:txBody>
      </p:sp>
      <p:sp>
        <p:nvSpPr>
          <p:cNvPr id="12294" name="Text Box 6"/>
          <p:cNvSpPr txBox="1">
            <a:spLocks noChangeArrowheads="1"/>
          </p:cNvSpPr>
          <p:nvPr/>
        </p:nvSpPr>
        <p:spPr bwMode="auto">
          <a:xfrm>
            <a:off x="5105400" y="4572000"/>
            <a:ext cx="1219200" cy="366713"/>
          </a:xfrm>
          <a:prstGeom prst="rect">
            <a:avLst/>
          </a:prstGeom>
          <a:noFill/>
          <a:ln w="9525">
            <a:noFill/>
            <a:miter lim="800000"/>
            <a:headEnd/>
            <a:tailEnd/>
          </a:ln>
        </p:spPr>
        <p:txBody>
          <a:bodyPr>
            <a:spAutoFit/>
          </a:bodyPr>
          <a:lstStyle/>
          <a:p>
            <a:pPr>
              <a:spcBef>
                <a:spcPct val="50000"/>
              </a:spcBef>
            </a:pPr>
            <a:r>
              <a:rPr lang="en-US">
                <a:latin typeface="Arial" charset="0"/>
              </a:rPr>
              <a:t>Different</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4754" name="Picture 2" descr="carton - peanuts - she's happy, we're happy"/>
          <p:cNvPicPr>
            <a:picLocks noChangeAspect="1" noChangeArrowheads="1"/>
          </p:cNvPicPr>
          <p:nvPr/>
        </p:nvPicPr>
        <p:blipFill>
          <a:blip r:embed="rId3"/>
          <a:srcRect/>
          <a:stretch>
            <a:fillRect/>
          </a:stretch>
        </p:blipFill>
        <p:spPr bwMode="auto">
          <a:xfrm>
            <a:off x="457200" y="1477963"/>
            <a:ext cx="8153400" cy="40084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body" sz="half" idx="1"/>
          </p:nvPr>
        </p:nvSpPr>
        <p:spPr>
          <a:xfrm>
            <a:off x="228600" y="1143000"/>
            <a:ext cx="8686800" cy="838200"/>
          </a:xfrm>
        </p:spPr>
        <p:txBody>
          <a:bodyPr/>
          <a:lstStyle/>
          <a:p>
            <a:pPr algn="ctr" eaLnBrk="1" hangingPunct="1">
              <a:lnSpc>
                <a:spcPct val="80000"/>
              </a:lnSpc>
              <a:buFontTx/>
              <a:buNone/>
            </a:pPr>
            <a:r>
              <a:rPr lang="en-US" sz="2200" smtClean="0">
                <a:solidFill>
                  <a:srgbClr val="4D4D4D"/>
                </a:solidFill>
              </a:rPr>
              <a:t>Differentiated Instruction is like a sailing adventure </a:t>
            </a:r>
            <a:r>
              <a:rPr lang="en-US" sz="1800" smtClean="0">
                <a:solidFill>
                  <a:srgbClr val="4D4D4D"/>
                </a:solidFill>
              </a:rPr>
              <a:t>because</a:t>
            </a:r>
          </a:p>
          <a:p>
            <a:pPr algn="ctr" eaLnBrk="1" hangingPunct="1">
              <a:lnSpc>
                <a:spcPct val="80000"/>
              </a:lnSpc>
              <a:buFontTx/>
              <a:buNone/>
            </a:pPr>
            <a:r>
              <a:rPr lang="en-US" sz="1800" smtClean="0">
                <a:solidFill>
                  <a:srgbClr val="4D4D4D"/>
                </a:solidFill>
              </a:rPr>
              <a:t>the captain must identify each crew member’s specialty and talents so assignments can be made.</a:t>
            </a:r>
            <a:endParaRPr lang="en-US" sz="4000" smtClean="0">
              <a:solidFill>
                <a:srgbClr val="4D4D4D"/>
              </a:solidFill>
            </a:endParaRPr>
          </a:p>
          <a:p>
            <a:pPr algn="ctr" eaLnBrk="1" hangingPunct="1">
              <a:lnSpc>
                <a:spcPct val="80000"/>
              </a:lnSpc>
              <a:buFontTx/>
              <a:buNone/>
            </a:pPr>
            <a:endParaRPr lang="en-US" sz="2200" smtClean="0">
              <a:solidFill>
                <a:srgbClr val="4D4D4D"/>
              </a:solidFill>
            </a:endParaRPr>
          </a:p>
        </p:txBody>
      </p:sp>
      <p:graphicFrame>
        <p:nvGraphicFramePr>
          <p:cNvPr id="99331" name="Group 3"/>
          <p:cNvGraphicFramePr>
            <a:graphicFrameLocks noGrp="1"/>
          </p:cNvGraphicFramePr>
          <p:nvPr>
            <p:ph sz="half" idx="2"/>
          </p:nvPr>
        </p:nvGraphicFramePr>
        <p:xfrm>
          <a:off x="457200" y="2209800"/>
          <a:ext cx="8229600" cy="3854451"/>
        </p:xfrm>
        <a:graphic>
          <a:graphicData uri="http://schemas.openxmlformats.org/drawingml/2006/table">
            <a:tbl>
              <a:tblPr/>
              <a:tblGrid>
                <a:gridCol w="8229600"/>
              </a:tblGrid>
              <a:tr h="985838">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2800" b="1" i="0" u="none" strike="noStrike" cap="none" normalizeH="0" baseline="0" smtClean="0">
                          <a:ln>
                            <a:noFill/>
                          </a:ln>
                          <a:solidFill>
                            <a:srgbClr val="333333"/>
                          </a:solidFill>
                          <a:effectLst/>
                          <a:latin typeface="Arial" charset="0"/>
                        </a:rPr>
                        <a:t>Brainstorm</a:t>
                      </a:r>
                      <a:r>
                        <a:rPr kumimoji="0" lang="en-US" sz="2800" b="0" i="0" u="none" strike="noStrike" cap="none" normalizeH="0" baseline="0" smtClean="0">
                          <a:ln>
                            <a:noFill/>
                          </a:ln>
                          <a:solidFill>
                            <a:srgbClr val="333333"/>
                          </a:solidFill>
                          <a:effectLst/>
                          <a:latin typeface="Arial" charset="0"/>
                        </a:rPr>
                        <a:t> - What is DI?</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35100">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2800" b="0" i="0" u="none" strike="noStrike" cap="none" normalizeH="0" baseline="0" smtClean="0">
                          <a:ln>
                            <a:noFill/>
                          </a:ln>
                          <a:solidFill>
                            <a:srgbClr val="333333"/>
                          </a:solidFill>
                          <a:effectLst/>
                          <a:latin typeface="Arial" charset="0"/>
                        </a:rPr>
                        <a:t>DI is like __________ because __________.</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33513">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2800" b="0" i="0" u="none" strike="noStrike" cap="none" normalizeH="0" baseline="0" smtClean="0">
                          <a:ln>
                            <a:noFill/>
                          </a:ln>
                          <a:solidFill>
                            <a:srgbClr val="333333"/>
                          </a:solidFill>
                          <a:effectLst/>
                          <a:latin typeface="Arial" charset="0"/>
                        </a:rPr>
                        <a:t>Illustrate and label the simile.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5789" name="WordArt 13"/>
          <p:cNvSpPr>
            <a:spLocks noChangeArrowheads="1" noChangeShapeType="1" noTextEdit="1"/>
          </p:cNvSpPr>
          <p:nvPr/>
        </p:nvSpPr>
        <p:spPr bwMode="auto">
          <a:xfrm>
            <a:off x="1066800" y="381000"/>
            <a:ext cx="7010400" cy="571500"/>
          </a:xfrm>
          <a:prstGeom prst="rect">
            <a:avLst/>
          </a:prstGeom>
        </p:spPr>
        <p:txBody>
          <a:bodyPr wrap="none" fromWordArt="1">
            <a:prstTxWarp prst="textPlain">
              <a:avLst>
                <a:gd name="adj" fmla="val 50000"/>
              </a:avLst>
            </a:prstTxWarp>
          </a:bodyPr>
          <a:lstStyle/>
          <a:p>
            <a:pPr algn="ctr"/>
            <a:r>
              <a:rPr lang="en-US" sz="3600" kern="10">
                <a:ln w="19050">
                  <a:solidFill>
                    <a:srgbClr val="333333"/>
                  </a:solidFill>
                  <a:round/>
                  <a:headEnd/>
                  <a:tailEnd/>
                </a:ln>
                <a:solidFill>
                  <a:srgbClr val="3366FF"/>
                </a:solidFill>
                <a:effectLst>
                  <a:outerShdw dist="35921" dir="2700000" algn="ctr" rotWithShape="0">
                    <a:srgbClr val="990000"/>
                  </a:outerShdw>
                </a:effectLst>
                <a:latin typeface="Impact"/>
              </a:rPr>
              <a:t>Define It</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r>
              <a:rPr lang="en-US" smtClean="0"/>
              <a:t>Differentiated Instruction…</a:t>
            </a:r>
          </a:p>
        </p:txBody>
      </p:sp>
      <p:sp>
        <p:nvSpPr>
          <p:cNvPr id="101379" name="Rectangle 3"/>
          <p:cNvSpPr>
            <a:spLocks noGrp="1" noChangeArrowheads="1"/>
          </p:cNvSpPr>
          <p:nvPr>
            <p:ph type="body" sz="half" idx="1"/>
          </p:nvPr>
        </p:nvSpPr>
        <p:spPr/>
        <p:txBody>
          <a:bodyPr/>
          <a:lstStyle/>
          <a:p>
            <a:pPr eaLnBrk="1" hangingPunct="1">
              <a:lnSpc>
                <a:spcPct val="90000"/>
              </a:lnSpc>
              <a:buFontTx/>
              <a:buNone/>
            </a:pPr>
            <a:r>
              <a:rPr lang="en-US" sz="4400" smtClean="0"/>
              <a:t>Is Like</a:t>
            </a:r>
          </a:p>
          <a:p>
            <a:pPr eaLnBrk="1" hangingPunct="1">
              <a:lnSpc>
                <a:spcPct val="90000"/>
              </a:lnSpc>
              <a:buFontTx/>
              <a:buNone/>
            </a:pPr>
            <a:r>
              <a:rPr lang="en-US" sz="4400" smtClean="0"/>
              <a:t>   A Sailing</a:t>
            </a:r>
          </a:p>
          <a:p>
            <a:pPr eaLnBrk="1" hangingPunct="1">
              <a:lnSpc>
                <a:spcPct val="90000"/>
              </a:lnSpc>
              <a:buFontTx/>
              <a:buNone/>
            </a:pPr>
            <a:r>
              <a:rPr lang="en-US" sz="4400" smtClean="0"/>
              <a:t>      Adventure!</a:t>
            </a:r>
          </a:p>
          <a:p>
            <a:pPr eaLnBrk="1" hangingPunct="1">
              <a:lnSpc>
                <a:spcPct val="90000"/>
              </a:lnSpc>
              <a:buFontTx/>
              <a:buNone/>
            </a:pPr>
            <a:r>
              <a:rPr lang="en-US" sz="2800" smtClean="0"/>
              <a:t>           </a:t>
            </a:r>
            <a:r>
              <a:rPr lang="en-US" sz="2200" smtClean="0"/>
              <a:t>because</a:t>
            </a:r>
          </a:p>
          <a:p>
            <a:pPr eaLnBrk="1" hangingPunct="1">
              <a:lnSpc>
                <a:spcPct val="90000"/>
              </a:lnSpc>
              <a:buFontTx/>
              <a:buNone/>
            </a:pPr>
            <a:r>
              <a:rPr lang="en-US" sz="2200" smtClean="0"/>
              <a:t>Teachers set the course for the journey to deciding how each one will travel and what each will learn along the way.</a:t>
            </a:r>
          </a:p>
          <a:p>
            <a:pPr eaLnBrk="1" hangingPunct="1">
              <a:lnSpc>
                <a:spcPct val="90000"/>
              </a:lnSpc>
            </a:pPr>
            <a:endParaRPr lang="en-US" sz="2200" smtClean="0"/>
          </a:p>
        </p:txBody>
      </p:sp>
      <p:grpSp>
        <p:nvGrpSpPr>
          <p:cNvPr id="2" name="Group 4"/>
          <p:cNvGrpSpPr>
            <a:grpSpLocks/>
          </p:cNvGrpSpPr>
          <p:nvPr/>
        </p:nvGrpSpPr>
        <p:grpSpPr bwMode="auto">
          <a:xfrm>
            <a:off x="4876800" y="1600200"/>
            <a:ext cx="3581400" cy="4267200"/>
            <a:chOff x="3072" y="1008"/>
            <a:chExt cx="2256" cy="2688"/>
          </a:xfrm>
        </p:grpSpPr>
        <p:sp>
          <p:nvSpPr>
            <p:cNvPr id="76805" name="AutoShape 5"/>
            <p:cNvSpPr>
              <a:spLocks noChangeAspect="1" noChangeArrowheads="1" noTextEdit="1"/>
            </p:cNvSpPr>
            <p:nvPr/>
          </p:nvSpPr>
          <p:spPr bwMode="auto">
            <a:xfrm>
              <a:off x="3072" y="1008"/>
              <a:ext cx="2256" cy="2688"/>
            </a:xfrm>
            <a:prstGeom prst="rect">
              <a:avLst/>
            </a:prstGeom>
            <a:noFill/>
            <a:ln w="9525">
              <a:noFill/>
              <a:miter lim="800000"/>
              <a:headEnd/>
              <a:tailEnd/>
            </a:ln>
          </p:spPr>
          <p:txBody>
            <a:bodyPr/>
            <a:lstStyle/>
            <a:p>
              <a:endParaRPr lang="en-US"/>
            </a:p>
          </p:txBody>
        </p:sp>
        <p:sp>
          <p:nvSpPr>
            <p:cNvPr id="76806" name="Rectangle 6"/>
            <p:cNvSpPr>
              <a:spLocks noChangeArrowheads="1"/>
            </p:cNvSpPr>
            <p:nvPr/>
          </p:nvSpPr>
          <p:spPr bwMode="auto">
            <a:xfrm>
              <a:off x="3072" y="1008"/>
              <a:ext cx="2256" cy="2650"/>
            </a:xfrm>
            <a:prstGeom prst="rect">
              <a:avLst/>
            </a:prstGeom>
            <a:noFill/>
            <a:ln w="9525">
              <a:noFill/>
              <a:miter lim="800000"/>
              <a:headEnd/>
              <a:tailEnd/>
            </a:ln>
          </p:spPr>
          <p:txBody>
            <a:bodyPr/>
            <a:lstStyle/>
            <a:p>
              <a:endParaRPr lang="en-US"/>
            </a:p>
          </p:txBody>
        </p:sp>
        <p:sp>
          <p:nvSpPr>
            <p:cNvPr id="76807" name="Freeform 7"/>
            <p:cNvSpPr>
              <a:spLocks/>
            </p:cNvSpPr>
            <p:nvPr/>
          </p:nvSpPr>
          <p:spPr bwMode="auto">
            <a:xfrm>
              <a:off x="4030" y="1308"/>
              <a:ext cx="675" cy="1972"/>
            </a:xfrm>
            <a:custGeom>
              <a:avLst/>
              <a:gdLst>
                <a:gd name="T0" fmla="*/ 675 w 675"/>
                <a:gd name="T1" fmla="*/ 0 h 1972"/>
                <a:gd name="T2" fmla="*/ 22 w 675"/>
                <a:gd name="T3" fmla="*/ 1961 h 1972"/>
                <a:gd name="T4" fmla="*/ 0 w 675"/>
                <a:gd name="T5" fmla="*/ 1972 h 1972"/>
                <a:gd name="T6" fmla="*/ 630 w 675"/>
                <a:gd name="T7" fmla="*/ 100 h 1972"/>
                <a:gd name="T8" fmla="*/ 675 w 675"/>
                <a:gd name="T9" fmla="*/ 0 h 1972"/>
                <a:gd name="T10" fmla="*/ 0 60000 65536"/>
                <a:gd name="T11" fmla="*/ 0 60000 65536"/>
                <a:gd name="T12" fmla="*/ 0 60000 65536"/>
                <a:gd name="T13" fmla="*/ 0 60000 65536"/>
                <a:gd name="T14" fmla="*/ 0 60000 65536"/>
                <a:gd name="T15" fmla="*/ 0 w 675"/>
                <a:gd name="T16" fmla="*/ 0 h 1972"/>
                <a:gd name="T17" fmla="*/ 675 w 675"/>
                <a:gd name="T18" fmla="*/ 1972 h 1972"/>
              </a:gdLst>
              <a:ahLst/>
              <a:cxnLst>
                <a:cxn ang="T10">
                  <a:pos x="T0" y="T1"/>
                </a:cxn>
                <a:cxn ang="T11">
                  <a:pos x="T2" y="T3"/>
                </a:cxn>
                <a:cxn ang="T12">
                  <a:pos x="T4" y="T5"/>
                </a:cxn>
                <a:cxn ang="T13">
                  <a:pos x="T6" y="T7"/>
                </a:cxn>
                <a:cxn ang="T14">
                  <a:pos x="T8" y="T9"/>
                </a:cxn>
              </a:cxnLst>
              <a:rect l="T15" t="T16" r="T17" b="T18"/>
              <a:pathLst>
                <a:path w="675" h="1972">
                  <a:moveTo>
                    <a:pt x="675" y="0"/>
                  </a:moveTo>
                  <a:lnTo>
                    <a:pt x="22" y="1961"/>
                  </a:lnTo>
                  <a:lnTo>
                    <a:pt x="0" y="1972"/>
                  </a:lnTo>
                  <a:lnTo>
                    <a:pt x="630" y="100"/>
                  </a:lnTo>
                  <a:lnTo>
                    <a:pt x="675" y="0"/>
                  </a:lnTo>
                  <a:close/>
                </a:path>
              </a:pathLst>
            </a:custGeom>
            <a:solidFill>
              <a:srgbClr val="B2AFAA"/>
            </a:solidFill>
            <a:ln w="9525">
              <a:noFill/>
              <a:round/>
              <a:headEnd/>
              <a:tailEnd/>
            </a:ln>
          </p:spPr>
          <p:txBody>
            <a:bodyPr/>
            <a:lstStyle/>
            <a:p>
              <a:endParaRPr lang="en-US"/>
            </a:p>
          </p:txBody>
        </p:sp>
        <p:sp>
          <p:nvSpPr>
            <p:cNvPr id="76808" name="Freeform 8"/>
            <p:cNvSpPr>
              <a:spLocks/>
            </p:cNvSpPr>
            <p:nvPr/>
          </p:nvSpPr>
          <p:spPr bwMode="auto">
            <a:xfrm>
              <a:off x="4127" y="3206"/>
              <a:ext cx="739" cy="140"/>
            </a:xfrm>
            <a:custGeom>
              <a:avLst/>
              <a:gdLst>
                <a:gd name="T0" fmla="*/ 70 w 739"/>
                <a:gd name="T1" fmla="*/ 0 h 140"/>
                <a:gd name="T2" fmla="*/ 739 w 739"/>
                <a:gd name="T3" fmla="*/ 101 h 140"/>
                <a:gd name="T4" fmla="*/ 739 w 739"/>
                <a:gd name="T5" fmla="*/ 140 h 140"/>
                <a:gd name="T6" fmla="*/ 607 w 739"/>
                <a:gd name="T7" fmla="*/ 109 h 140"/>
                <a:gd name="T8" fmla="*/ 0 w 739"/>
                <a:gd name="T9" fmla="*/ 15 h 140"/>
                <a:gd name="T10" fmla="*/ 70 w 739"/>
                <a:gd name="T11" fmla="*/ 0 h 140"/>
                <a:gd name="T12" fmla="*/ 0 60000 65536"/>
                <a:gd name="T13" fmla="*/ 0 60000 65536"/>
                <a:gd name="T14" fmla="*/ 0 60000 65536"/>
                <a:gd name="T15" fmla="*/ 0 60000 65536"/>
                <a:gd name="T16" fmla="*/ 0 60000 65536"/>
                <a:gd name="T17" fmla="*/ 0 60000 65536"/>
                <a:gd name="T18" fmla="*/ 0 w 739"/>
                <a:gd name="T19" fmla="*/ 0 h 140"/>
                <a:gd name="T20" fmla="*/ 739 w 739"/>
                <a:gd name="T21" fmla="*/ 140 h 140"/>
              </a:gdLst>
              <a:ahLst/>
              <a:cxnLst>
                <a:cxn ang="T12">
                  <a:pos x="T0" y="T1"/>
                </a:cxn>
                <a:cxn ang="T13">
                  <a:pos x="T2" y="T3"/>
                </a:cxn>
                <a:cxn ang="T14">
                  <a:pos x="T4" y="T5"/>
                </a:cxn>
                <a:cxn ang="T15">
                  <a:pos x="T6" y="T7"/>
                </a:cxn>
                <a:cxn ang="T16">
                  <a:pos x="T8" y="T9"/>
                </a:cxn>
                <a:cxn ang="T17">
                  <a:pos x="T10" y="T11"/>
                </a:cxn>
              </a:cxnLst>
              <a:rect l="T18" t="T19" r="T20" b="T21"/>
              <a:pathLst>
                <a:path w="739" h="140">
                  <a:moveTo>
                    <a:pt x="70" y="0"/>
                  </a:moveTo>
                  <a:lnTo>
                    <a:pt x="739" y="101"/>
                  </a:lnTo>
                  <a:lnTo>
                    <a:pt x="739" y="140"/>
                  </a:lnTo>
                  <a:lnTo>
                    <a:pt x="607" y="109"/>
                  </a:lnTo>
                  <a:lnTo>
                    <a:pt x="0" y="15"/>
                  </a:lnTo>
                  <a:lnTo>
                    <a:pt x="70" y="0"/>
                  </a:lnTo>
                  <a:close/>
                </a:path>
              </a:pathLst>
            </a:custGeom>
            <a:solidFill>
              <a:srgbClr val="511600"/>
            </a:solidFill>
            <a:ln w="9525">
              <a:noFill/>
              <a:round/>
              <a:headEnd/>
              <a:tailEnd/>
            </a:ln>
          </p:spPr>
          <p:txBody>
            <a:bodyPr/>
            <a:lstStyle/>
            <a:p>
              <a:endParaRPr lang="en-US"/>
            </a:p>
          </p:txBody>
        </p:sp>
        <p:sp>
          <p:nvSpPr>
            <p:cNvPr id="76809" name="Freeform 9"/>
            <p:cNvSpPr>
              <a:spLocks/>
            </p:cNvSpPr>
            <p:nvPr/>
          </p:nvSpPr>
          <p:spPr bwMode="auto">
            <a:xfrm>
              <a:off x="4343" y="3036"/>
              <a:ext cx="153" cy="372"/>
            </a:xfrm>
            <a:custGeom>
              <a:avLst/>
              <a:gdLst>
                <a:gd name="T0" fmla="*/ 8 w 153"/>
                <a:gd name="T1" fmla="*/ 310 h 372"/>
                <a:gd name="T2" fmla="*/ 153 w 153"/>
                <a:gd name="T3" fmla="*/ 0 h 372"/>
                <a:gd name="T4" fmla="*/ 147 w 153"/>
                <a:gd name="T5" fmla="*/ 92 h 372"/>
                <a:gd name="T6" fmla="*/ 0 w 153"/>
                <a:gd name="T7" fmla="*/ 372 h 372"/>
                <a:gd name="T8" fmla="*/ 8 w 153"/>
                <a:gd name="T9" fmla="*/ 310 h 372"/>
                <a:gd name="T10" fmla="*/ 0 60000 65536"/>
                <a:gd name="T11" fmla="*/ 0 60000 65536"/>
                <a:gd name="T12" fmla="*/ 0 60000 65536"/>
                <a:gd name="T13" fmla="*/ 0 60000 65536"/>
                <a:gd name="T14" fmla="*/ 0 60000 65536"/>
                <a:gd name="T15" fmla="*/ 0 w 153"/>
                <a:gd name="T16" fmla="*/ 0 h 372"/>
                <a:gd name="T17" fmla="*/ 153 w 153"/>
                <a:gd name="T18" fmla="*/ 372 h 372"/>
              </a:gdLst>
              <a:ahLst/>
              <a:cxnLst>
                <a:cxn ang="T10">
                  <a:pos x="T0" y="T1"/>
                </a:cxn>
                <a:cxn ang="T11">
                  <a:pos x="T2" y="T3"/>
                </a:cxn>
                <a:cxn ang="T12">
                  <a:pos x="T4" y="T5"/>
                </a:cxn>
                <a:cxn ang="T13">
                  <a:pos x="T6" y="T7"/>
                </a:cxn>
                <a:cxn ang="T14">
                  <a:pos x="T8" y="T9"/>
                </a:cxn>
              </a:cxnLst>
              <a:rect l="T15" t="T16" r="T17" b="T18"/>
              <a:pathLst>
                <a:path w="153" h="372">
                  <a:moveTo>
                    <a:pt x="8" y="310"/>
                  </a:moveTo>
                  <a:lnTo>
                    <a:pt x="153" y="0"/>
                  </a:lnTo>
                  <a:lnTo>
                    <a:pt x="147" y="92"/>
                  </a:lnTo>
                  <a:lnTo>
                    <a:pt x="0" y="372"/>
                  </a:lnTo>
                  <a:lnTo>
                    <a:pt x="8" y="310"/>
                  </a:lnTo>
                  <a:close/>
                </a:path>
              </a:pathLst>
            </a:custGeom>
            <a:solidFill>
              <a:srgbClr val="511600"/>
            </a:solidFill>
            <a:ln w="9525">
              <a:noFill/>
              <a:round/>
              <a:headEnd/>
              <a:tailEnd/>
            </a:ln>
          </p:spPr>
          <p:txBody>
            <a:bodyPr/>
            <a:lstStyle/>
            <a:p>
              <a:endParaRPr lang="en-US"/>
            </a:p>
          </p:txBody>
        </p:sp>
        <p:sp>
          <p:nvSpPr>
            <p:cNvPr id="76810" name="Freeform 10"/>
            <p:cNvSpPr>
              <a:spLocks/>
            </p:cNvSpPr>
            <p:nvPr/>
          </p:nvSpPr>
          <p:spPr bwMode="auto">
            <a:xfrm>
              <a:off x="4372" y="1769"/>
              <a:ext cx="936" cy="522"/>
            </a:xfrm>
            <a:custGeom>
              <a:avLst/>
              <a:gdLst>
                <a:gd name="T0" fmla="*/ 14 w 936"/>
                <a:gd name="T1" fmla="*/ 493 h 522"/>
                <a:gd name="T2" fmla="*/ 922 w 936"/>
                <a:gd name="T3" fmla="*/ 0 h 522"/>
                <a:gd name="T4" fmla="*/ 936 w 936"/>
                <a:gd name="T5" fmla="*/ 28 h 522"/>
                <a:gd name="T6" fmla="*/ 0 w 936"/>
                <a:gd name="T7" fmla="*/ 522 h 522"/>
                <a:gd name="T8" fmla="*/ 14 w 936"/>
                <a:gd name="T9" fmla="*/ 493 h 522"/>
                <a:gd name="T10" fmla="*/ 0 60000 65536"/>
                <a:gd name="T11" fmla="*/ 0 60000 65536"/>
                <a:gd name="T12" fmla="*/ 0 60000 65536"/>
                <a:gd name="T13" fmla="*/ 0 60000 65536"/>
                <a:gd name="T14" fmla="*/ 0 60000 65536"/>
                <a:gd name="T15" fmla="*/ 0 w 936"/>
                <a:gd name="T16" fmla="*/ 0 h 522"/>
                <a:gd name="T17" fmla="*/ 936 w 936"/>
                <a:gd name="T18" fmla="*/ 522 h 522"/>
              </a:gdLst>
              <a:ahLst/>
              <a:cxnLst>
                <a:cxn ang="T10">
                  <a:pos x="T0" y="T1"/>
                </a:cxn>
                <a:cxn ang="T11">
                  <a:pos x="T2" y="T3"/>
                </a:cxn>
                <a:cxn ang="T12">
                  <a:pos x="T4" y="T5"/>
                </a:cxn>
                <a:cxn ang="T13">
                  <a:pos x="T6" y="T7"/>
                </a:cxn>
                <a:cxn ang="T14">
                  <a:pos x="T8" y="T9"/>
                </a:cxn>
              </a:cxnLst>
              <a:rect l="T15" t="T16" r="T17" b="T18"/>
              <a:pathLst>
                <a:path w="936" h="522">
                  <a:moveTo>
                    <a:pt x="14" y="493"/>
                  </a:moveTo>
                  <a:lnTo>
                    <a:pt x="922" y="0"/>
                  </a:lnTo>
                  <a:lnTo>
                    <a:pt x="936" y="28"/>
                  </a:lnTo>
                  <a:lnTo>
                    <a:pt x="0" y="522"/>
                  </a:lnTo>
                  <a:lnTo>
                    <a:pt x="14" y="493"/>
                  </a:lnTo>
                  <a:close/>
                </a:path>
              </a:pathLst>
            </a:custGeom>
            <a:solidFill>
              <a:srgbClr val="511600"/>
            </a:solidFill>
            <a:ln w="9525">
              <a:noFill/>
              <a:round/>
              <a:headEnd/>
              <a:tailEnd/>
            </a:ln>
          </p:spPr>
          <p:txBody>
            <a:bodyPr/>
            <a:lstStyle/>
            <a:p>
              <a:endParaRPr lang="en-US"/>
            </a:p>
          </p:txBody>
        </p:sp>
        <p:sp>
          <p:nvSpPr>
            <p:cNvPr id="76811" name="Freeform 11"/>
            <p:cNvSpPr>
              <a:spLocks/>
            </p:cNvSpPr>
            <p:nvPr/>
          </p:nvSpPr>
          <p:spPr bwMode="auto">
            <a:xfrm>
              <a:off x="4191" y="1847"/>
              <a:ext cx="1057" cy="1473"/>
            </a:xfrm>
            <a:custGeom>
              <a:avLst/>
              <a:gdLst>
                <a:gd name="T0" fmla="*/ 295 w 1057"/>
                <a:gd name="T1" fmla="*/ 409 h 1473"/>
                <a:gd name="T2" fmla="*/ 1057 w 1057"/>
                <a:gd name="T3" fmla="*/ 0 h 1473"/>
                <a:gd name="T4" fmla="*/ 1057 w 1057"/>
                <a:gd name="T5" fmla="*/ 184 h 1473"/>
                <a:gd name="T6" fmla="*/ 1046 w 1057"/>
                <a:gd name="T7" fmla="*/ 258 h 1473"/>
                <a:gd name="T8" fmla="*/ 1034 w 1057"/>
                <a:gd name="T9" fmla="*/ 337 h 1473"/>
                <a:gd name="T10" fmla="*/ 1020 w 1057"/>
                <a:gd name="T11" fmla="*/ 422 h 1473"/>
                <a:gd name="T12" fmla="*/ 1006 w 1057"/>
                <a:gd name="T13" fmla="*/ 510 h 1473"/>
                <a:gd name="T14" fmla="*/ 988 w 1057"/>
                <a:gd name="T15" fmla="*/ 600 h 1473"/>
                <a:gd name="T16" fmla="*/ 968 w 1057"/>
                <a:gd name="T17" fmla="*/ 691 h 1473"/>
                <a:gd name="T18" fmla="*/ 947 w 1057"/>
                <a:gd name="T19" fmla="*/ 784 h 1473"/>
                <a:gd name="T20" fmla="*/ 923 w 1057"/>
                <a:gd name="T21" fmla="*/ 876 h 1473"/>
                <a:gd name="T22" fmla="*/ 894 w 1057"/>
                <a:gd name="T23" fmla="*/ 966 h 1473"/>
                <a:gd name="T24" fmla="*/ 864 w 1057"/>
                <a:gd name="T25" fmla="*/ 1055 h 1473"/>
                <a:gd name="T26" fmla="*/ 829 w 1057"/>
                <a:gd name="T27" fmla="*/ 1138 h 1473"/>
                <a:gd name="T28" fmla="*/ 791 w 1057"/>
                <a:gd name="T29" fmla="*/ 1219 h 1473"/>
                <a:gd name="T30" fmla="*/ 748 w 1057"/>
                <a:gd name="T31" fmla="*/ 1293 h 1473"/>
                <a:gd name="T32" fmla="*/ 703 w 1057"/>
                <a:gd name="T33" fmla="*/ 1360 h 1473"/>
                <a:gd name="T34" fmla="*/ 652 w 1057"/>
                <a:gd name="T35" fmla="*/ 1421 h 1473"/>
                <a:gd name="T36" fmla="*/ 595 w 1057"/>
                <a:gd name="T37" fmla="*/ 1473 h 1473"/>
                <a:gd name="T38" fmla="*/ 559 w 1057"/>
                <a:gd name="T39" fmla="*/ 1465 h 1473"/>
                <a:gd name="T40" fmla="*/ 523 w 1057"/>
                <a:gd name="T41" fmla="*/ 1456 h 1473"/>
                <a:gd name="T42" fmla="*/ 487 w 1057"/>
                <a:gd name="T43" fmla="*/ 1447 h 1473"/>
                <a:gd name="T44" fmla="*/ 449 w 1057"/>
                <a:gd name="T45" fmla="*/ 1436 h 1473"/>
                <a:gd name="T46" fmla="*/ 412 w 1057"/>
                <a:gd name="T47" fmla="*/ 1425 h 1473"/>
                <a:gd name="T48" fmla="*/ 374 w 1057"/>
                <a:gd name="T49" fmla="*/ 1413 h 1473"/>
                <a:gd name="T50" fmla="*/ 335 w 1057"/>
                <a:gd name="T51" fmla="*/ 1401 h 1473"/>
                <a:gd name="T52" fmla="*/ 298 w 1057"/>
                <a:gd name="T53" fmla="*/ 1389 h 1473"/>
                <a:gd name="T54" fmla="*/ 260 w 1057"/>
                <a:gd name="T55" fmla="*/ 1377 h 1473"/>
                <a:gd name="T56" fmla="*/ 221 w 1057"/>
                <a:gd name="T57" fmla="*/ 1366 h 1473"/>
                <a:gd name="T58" fmla="*/ 184 w 1057"/>
                <a:gd name="T59" fmla="*/ 1354 h 1473"/>
                <a:gd name="T60" fmla="*/ 146 w 1057"/>
                <a:gd name="T61" fmla="*/ 1343 h 1473"/>
                <a:gd name="T62" fmla="*/ 109 w 1057"/>
                <a:gd name="T63" fmla="*/ 1332 h 1473"/>
                <a:gd name="T64" fmla="*/ 73 w 1057"/>
                <a:gd name="T65" fmla="*/ 1321 h 1473"/>
                <a:gd name="T66" fmla="*/ 36 w 1057"/>
                <a:gd name="T67" fmla="*/ 1312 h 1473"/>
                <a:gd name="T68" fmla="*/ 0 w 1057"/>
                <a:gd name="T69" fmla="*/ 1304 h 1473"/>
                <a:gd name="T70" fmla="*/ 102 w 1057"/>
                <a:gd name="T71" fmla="*/ 1078 h 1473"/>
                <a:gd name="T72" fmla="*/ 234 w 1057"/>
                <a:gd name="T73" fmla="*/ 748 h 1473"/>
                <a:gd name="T74" fmla="*/ 272 w 1057"/>
                <a:gd name="T75" fmla="*/ 496 h 1473"/>
                <a:gd name="T76" fmla="*/ 295 w 1057"/>
                <a:gd name="T77" fmla="*/ 409 h 147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57"/>
                <a:gd name="T118" fmla="*/ 0 h 1473"/>
                <a:gd name="T119" fmla="*/ 1057 w 1057"/>
                <a:gd name="T120" fmla="*/ 1473 h 147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57" h="1473">
                  <a:moveTo>
                    <a:pt x="295" y="409"/>
                  </a:moveTo>
                  <a:lnTo>
                    <a:pt x="1057" y="0"/>
                  </a:lnTo>
                  <a:lnTo>
                    <a:pt x="1057" y="184"/>
                  </a:lnTo>
                  <a:lnTo>
                    <a:pt x="1046" y="258"/>
                  </a:lnTo>
                  <a:lnTo>
                    <a:pt x="1034" y="337"/>
                  </a:lnTo>
                  <a:lnTo>
                    <a:pt x="1020" y="422"/>
                  </a:lnTo>
                  <a:lnTo>
                    <a:pt x="1006" y="510"/>
                  </a:lnTo>
                  <a:lnTo>
                    <a:pt x="988" y="600"/>
                  </a:lnTo>
                  <a:lnTo>
                    <a:pt x="968" y="691"/>
                  </a:lnTo>
                  <a:lnTo>
                    <a:pt x="947" y="784"/>
                  </a:lnTo>
                  <a:lnTo>
                    <a:pt x="923" y="876"/>
                  </a:lnTo>
                  <a:lnTo>
                    <a:pt x="894" y="966"/>
                  </a:lnTo>
                  <a:lnTo>
                    <a:pt x="864" y="1055"/>
                  </a:lnTo>
                  <a:lnTo>
                    <a:pt x="829" y="1138"/>
                  </a:lnTo>
                  <a:lnTo>
                    <a:pt x="791" y="1219"/>
                  </a:lnTo>
                  <a:lnTo>
                    <a:pt x="748" y="1293"/>
                  </a:lnTo>
                  <a:lnTo>
                    <a:pt x="703" y="1360"/>
                  </a:lnTo>
                  <a:lnTo>
                    <a:pt x="652" y="1421"/>
                  </a:lnTo>
                  <a:lnTo>
                    <a:pt x="595" y="1473"/>
                  </a:lnTo>
                  <a:lnTo>
                    <a:pt x="559" y="1465"/>
                  </a:lnTo>
                  <a:lnTo>
                    <a:pt x="523" y="1456"/>
                  </a:lnTo>
                  <a:lnTo>
                    <a:pt x="487" y="1447"/>
                  </a:lnTo>
                  <a:lnTo>
                    <a:pt x="449" y="1436"/>
                  </a:lnTo>
                  <a:lnTo>
                    <a:pt x="412" y="1425"/>
                  </a:lnTo>
                  <a:lnTo>
                    <a:pt x="374" y="1413"/>
                  </a:lnTo>
                  <a:lnTo>
                    <a:pt x="335" y="1401"/>
                  </a:lnTo>
                  <a:lnTo>
                    <a:pt x="298" y="1389"/>
                  </a:lnTo>
                  <a:lnTo>
                    <a:pt x="260" y="1377"/>
                  </a:lnTo>
                  <a:lnTo>
                    <a:pt x="221" y="1366"/>
                  </a:lnTo>
                  <a:lnTo>
                    <a:pt x="184" y="1354"/>
                  </a:lnTo>
                  <a:lnTo>
                    <a:pt x="146" y="1343"/>
                  </a:lnTo>
                  <a:lnTo>
                    <a:pt x="109" y="1332"/>
                  </a:lnTo>
                  <a:lnTo>
                    <a:pt x="73" y="1321"/>
                  </a:lnTo>
                  <a:lnTo>
                    <a:pt x="36" y="1312"/>
                  </a:lnTo>
                  <a:lnTo>
                    <a:pt x="0" y="1304"/>
                  </a:lnTo>
                  <a:lnTo>
                    <a:pt x="102" y="1078"/>
                  </a:lnTo>
                  <a:lnTo>
                    <a:pt x="234" y="748"/>
                  </a:lnTo>
                  <a:lnTo>
                    <a:pt x="272" y="496"/>
                  </a:lnTo>
                  <a:lnTo>
                    <a:pt x="295" y="409"/>
                  </a:lnTo>
                  <a:close/>
                </a:path>
              </a:pathLst>
            </a:custGeom>
            <a:solidFill>
              <a:srgbClr val="632D00"/>
            </a:solidFill>
            <a:ln w="9525">
              <a:noFill/>
              <a:round/>
              <a:headEnd/>
              <a:tailEnd/>
            </a:ln>
          </p:spPr>
          <p:txBody>
            <a:bodyPr/>
            <a:lstStyle/>
            <a:p>
              <a:endParaRPr lang="en-US"/>
            </a:p>
          </p:txBody>
        </p:sp>
        <p:sp>
          <p:nvSpPr>
            <p:cNvPr id="76812" name="Freeform 12"/>
            <p:cNvSpPr>
              <a:spLocks/>
            </p:cNvSpPr>
            <p:nvPr/>
          </p:nvSpPr>
          <p:spPr bwMode="auto">
            <a:xfrm>
              <a:off x="4207" y="2170"/>
              <a:ext cx="428" cy="1044"/>
            </a:xfrm>
            <a:custGeom>
              <a:avLst/>
              <a:gdLst>
                <a:gd name="T0" fmla="*/ 295 w 428"/>
                <a:gd name="T1" fmla="*/ 0 h 1044"/>
                <a:gd name="T2" fmla="*/ 365 w 428"/>
                <a:gd name="T3" fmla="*/ 141 h 1044"/>
                <a:gd name="T4" fmla="*/ 428 w 428"/>
                <a:gd name="T5" fmla="*/ 542 h 1044"/>
                <a:gd name="T6" fmla="*/ 373 w 428"/>
                <a:gd name="T7" fmla="*/ 771 h 1044"/>
                <a:gd name="T8" fmla="*/ 272 w 428"/>
                <a:gd name="T9" fmla="*/ 1044 h 1044"/>
                <a:gd name="T10" fmla="*/ 156 w 428"/>
                <a:gd name="T11" fmla="*/ 950 h 1044"/>
                <a:gd name="T12" fmla="*/ 0 w 428"/>
                <a:gd name="T13" fmla="*/ 926 h 1044"/>
                <a:gd name="T14" fmla="*/ 125 w 428"/>
                <a:gd name="T15" fmla="*/ 740 h 1044"/>
                <a:gd name="T16" fmla="*/ 240 w 428"/>
                <a:gd name="T17" fmla="*/ 417 h 1044"/>
                <a:gd name="T18" fmla="*/ 279 w 428"/>
                <a:gd name="T19" fmla="*/ 180 h 1044"/>
                <a:gd name="T20" fmla="*/ 295 w 428"/>
                <a:gd name="T21" fmla="*/ 0 h 10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8"/>
                <a:gd name="T34" fmla="*/ 0 h 1044"/>
                <a:gd name="T35" fmla="*/ 428 w 428"/>
                <a:gd name="T36" fmla="*/ 1044 h 10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8" h="1044">
                  <a:moveTo>
                    <a:pt x="295" y="0"/>
                  </a:moveTo>
                  <a:lnTo>
                    <a:pt x="365" y="141"/>
                  </a:lnTo>
                  <a:lnTo>
                    <a:pt x="428" y="542"/>
                  </a:lnTo>
                  <a:lnTo>
                    <a:pt x="373" y="771"/>
                  </a:lnTo>
                  <a:lnTo>
                    <a:pt x="272" y="1044"/>
                  </a:lnTo>
                  <a:lnTo>
                    <a:pt x="156" y="950"/>
                  </a:lnTo>
                  <a:lnTo>
                    <a:pt x="0" y="926"/>
                  </a:lnTo>
                  <a:lnTo>
                    <a:pt x="125" y="740"/>
                  </a:lnTo>
                  <a:lnTo>
                    <a:pt x="240" y="417"/>
                  </a:lnTo>
                  <a:lnTo>
                    <a:pt x="279" y="180"/>
                  </a:lnTo>
                  <a:lnTo>
                    <a:pt x="295" y="0"/>
                  </a:lnTo>
                  <a:close/>
                </a:path>
              </a:pathLst>
            </a:custGeom>
            <a:solidFill>
              <a:srgbClr val="770023"/>
            </a:solidFill>
            <a:ln w="9525">
              <a:noFill/>
              <a:round/>
              <a:headEnd/>
              <a:tailEnd/>
            </a:ln>
          </p:spPr>
          <p:txBody>
            <a:bodyPr/>
            <a:lstStyle/>
            <a:p>
              <a:endParaRPr lang="en-US"/>
            </a:p>
          </p:txBody>
        </p:sp>
        <p:sp>
          <p:nvSpPr>
            <p:cNvPr id="76813" name="Freeform 13"/>
            <p:cNvSpPr>
              <a:spLocks/>
            </p:cNvSpPr>
            <p:nvPr/>
          </p:nvSpPr>
          <p:spPr bwMode="auto">
            <a:xfrm>
              <a:off x="4261" y="2217"/>
              <a:ext cx="311" cy="832"/>
            </a:xfrm>
            <a:custGeom>
              <a:avLst/>
              <a:gdLst>
                <a:gd name="T0" fmla="*/ 241 w 311"/>
                <a:gd name="T1" fmla="*/ 0 h 832"/>
                <a:gd name="T2" fmla="*/ 229 w 311"/>
                <a:gd name="T3" fmla="*/ 59 h 832"/>
                <a:gd name="T4" fmla="*/ 218 w 311"/>
                <a:gd name="T5" fmla="*/ 115 h 832"/>
                <a:gd name="T6" fmla="*/ 208 w 311"/>
                <a:gd name="T7" fmla="*/ 171 h 832"/>
                <a:gd name="T8" fmla="*/ 197 w 311"/>
                <a:gd name="T9" fmla="*/ 223 h 832"/>
                <a:gd name="T10" fmla="*/ 185 w 311"/>
                <a:gd name="T11" fmla="*/ 276 h 832"/>
                <a:gd name="T12" fmla="*/ 174 w 311"/>
                <a:gd name="T13" fmla="*/ 327 h 832"/>
                <a:gd name="T14" fmla="*/ 162 w 311"/>
                <a:gd name="T15" fmla="*/ 378 h 832"/>
                <a:gd name="T16" fmla="*/ 149 w 311"/>
                <a:gd name="T17" fmla="*/ 428 h 832"/>
                <a:gd name="T18" fmla="*/ 135 w 311"/>
                <a:gd name="T19" fmla="*/ 476 h 832"/>
                <a:gd name="T20" fmla="*/ 121 w 311"/>
                <a:gd name="T21" fmla="*/ 526 h 832"/>
                <a:gd name="T22" fmla="*/ 105 w 311"/>
                <a:gd name="T23" fmla="*/ 576 h 832"/>
                <a:gd name="T24" fmla="*/ 87 w 311"/>
                <a:gd name="T25" fmla="*/ 624 h 832"/>
                <a:gd name="T26" fmla="*/ 68 w 311"/>
                <a:gd name="T27" fmla="*/ 675 h 832"/>
                <a:gd name="T28" fmla="*/ 48 w 311"/>
                <a:gd name="T29" fmla="*/ 727 h 832"/>
                <a:gd name="T30" fmla="*/ 25 w 311"/>
                <a:gd name="T31" fmla="*/ 778 h 832"/>
                <a:gd name="T32" fmla="*/ 0 w 311"/>
                <a:gd name="T33" fmla="*/ 832 h 832"/>
                <a:gd name="T34" fmla="*/ 71 w 311"/>
                <a:gd name="T35" fmla="*/ 810 h 832"/>
                <a:gd name="T36" fmla="*/ 164 w 311"/>
                <a:gd name="T37" fmla="*/ 677 h 832"/>
                <a:gd name="T38" fmla="*/ 201 w 311"/>
                <a:gd name="T39" fmla="*/ 605 h 832"/>
                <a:gd name="T40" fmla="*/ 229 w 311"/>
                <a:gd name="T41" fmla="*/ 542 h 832"/>
                <a:gd name="T42" fmla="*/ 252 w 311"/>
                <a:gd name="T43" fmla="*/ 484 h 832"/>
                <a:gd name="T44" fmla="*/ 269 w 311"/>
                <a:gd name="T45" fmla="*/ 428 h 832"/>
                <a:gd name="T46" fmla="*/ 283 w 311"/>
                <a:gd name="T47" fmla="*/ 370 h 832"/>
                <a:gd name="T48" fmla="*/ 294 w 311"/>
                <a:gd name="T49" fmla="*/ 308 h 832"/>
                <a:gd name="T50" fmla="*/ 302 w 311"/>
                <a:gd name="T51" fmla="*/ 238 h 832"/>
                <a:gd name="T52" fmla="*/ 311 w 311"/>
                <a:gd name="T53" fmla="*/ 157 h 832"/>
                <a:gd name="T54" fmla="*/ 280 w 311"/>
                <a:gd name="T55" fmla="*/ 39 h 832"/>
                <a:gd name="T56" fmla="*/ 241 w 311"/>
                <a:gd name="T57" fmla="*/ 0 h 83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11"/>
                <a:gd name="T88" fmla="*/ 0 h 832"/>
                <a:gd name="T89" fmla="*/ 311 w 311"/>
                <a:gd name="T90" fmla="*/ 832 h 83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11" h="832">
                  <a:moveTo>
                    <a:pt x="241" y="0"/>
                  </a:moveTo>
                  <a:lnTo>
                    <a:pt x="229" y="59"/>
                  </a:lnTo>
                  <a:lnTo>
                    <a:pt x="218" y="115"/>
                  </a:lnTo>
                  <a:lnTo>
                    <a:pt x="208" y="171"/>
                  </a:lnTo>
                  <a:lnTo>
                    <a:pt x="197" y="223"/>
                  </a:lnTo>
                  <a:lnTo>
                    <a:pt x="185" y="276"/>
                  </a:lnTo>
                  <a:lnTo>
                    <a:pt x="174" y="327"/>
                  </a:lnTo>
                  <a:lnTo>
                    <a:pt x="162" y="378"/>
                  </a:lnTo>
                  <a:lnTo>
                    <a:pt x="149" y="428"/>
                  </a:lnTo>
                  <a:lnTo>
                    <a:pt x="135" y="476"/>
                  </a:lnTo>
                  <a:lnTo>
                    <a:pt x="121" y="526"/>
                  </a:lnTo>
                  <a:lnTo>
                    <a:pt x="105" y="576"/>
                  </a:lnTo>
                  <a:lnTo>
                    <a:pt x="87" y="624"/>
                  </a:lnTo>
                  <a:lnTo>
                    <a:pt x="68" y="675"/>
                  </a:lnTo>
                  <a:lnTo>
                    <a:pt x="48" y="727"/>
                  </a:lnTo>
                  <a:lnTo>
                    <a:pt x="25" y="778"/>
                  </a:lnTo>
                  <a:lnTo>
                    <a:pt x="0" y="832"/>
                  </a:lnTo>
                  <a:lnTo>
                    <a:pt x="71" y="810"/>
                  </a:lnTo>
                  <a:lnTo>
                    <a:pt x="164" y="677"/>
                  </a:lnTo>
                  <a:lnTo>
                    <a:pt x="201" y="605"/>
                  </a:lnTo>
                  <a:lnTo>
                    <a:pt x="229" y="542"/>
                  </a:lnTo>
                  <a:lnTo>
                    <a:pt x="252" y="484"/>
                  </a:lnTo>
                  <a:lnTo>
                    <a:pt x="269" y="428"/>
                  </a:lnTo>
                  <a:lnTo>
                    <a:pt x="283" y="370"/>
                  </a:lnTo>
                  <a:lnTo>
                    <a:pt x="294" y="308"/>
                  </a:lnTo>
                  <a:lnTo>
                    <a:pt x="302" y="238"/>
                  </a:lnTo>
                  <a:lnTo>
                    <a:pt x="311" y="157"/>
                  </a:lnTo>
                  <a:lnTo>
                    <a:pt x="280" y="39"/>
                  </a:lnTo>
                  <a:lnTo>
                    <a:pt x="241" y="0"/>
                  </a:lnTo>
                  <a:close/>
                </a:path>
              </a:pathLst>
            </a:custGeom>
            <a:solidFill>
              <a:srgbClr val="FF2B3F"/>
            </a:solidFill>
            <a:ln w="9525">
              <a:noFill/>
              <a:round/>
              <a:headEnd/>
              <a:tailEnd/>
            </a:ln>
          </p:spPr>
          <p:txBody>
            <a:bodyPr/>
            <a:lstStyle/>
            <a:p>
              <a:endParaRPr lang="en-US"/>
            </a:p>
          </p:txBody>
        </p:sp>
        <p:sp>
          <p:nvSpPr>
            <p:cNvPr id="76814" name="Freeform 14"/>
            <p:cNvSpPr>
              <a:spLocks/>
            </p:cNvSpPr>
            <p:nvPr/>
          </p:nvSpPr>
          <p:spPr bwMode="auto">
            <a:xfrm>
              <a:off x="4666" y="1752"/>
              <a:ext cx="209" cy="252"/>
            </a:xfrm>
            <a:custGeom>
              <a:avLst/>
              <a:gdLst>
                <a:gd name="T0" fmla="*/ 194 w 209"/>
                <a:gd name="T1" fmla="*/ 0 h 252"/>
                <a:gd name="T2" fmla="*/ 139 w 209"/>
                <a:gd name="T3" fmla="*/ 72 h 252"/>
                <a:gd name="T4" fmla="*/ 92 w 209"/>
                <a:gd name="T5" fmla="*/ 134 h 252"/>
                <a:gd name="T6" fmla="*/ 0 w 209"/>
                <a:gd name="T7" fmla="*/ 252 h 252"/>
                <a:gd name="T8" fmla="*/ 194 w 209"/>
                <a:gd name="T9" fmla="*/ 166 h 252"/>
                <a:gd name="T10" fmla="*/ 209 w 209"/>
                <a:gd name="T11" fmla="*/ 72 h 252"/>
                <a:gd name="T12" fmla="*/ 194 w 209"/>
                <a:gd name="T13" fmla="*/ 0 h 252"/>
                <a:gd name="T14" fmla="*/ 0 60000 65536"/>
                <a:gd name="T15" fmla="*/ 0 60000 65536"/>
                <a:gd name="T16" fmla="*/ 0 60000 65536"/>
                <a:gd name="T17" fmla="*/ 0 60000 65536"/>
                <a:gd name="T18" fmla="*/ 0 60000 65536"/>
                <a:gd name="T19" fmla="*/ 0 60000 65536"/>
                <a:gd name="T20" fmla="*/ 0 60000 65536"/>
                <a:gd name="T21" fmla="*/ 0 w 209"/>
                <a:gd name="T22" fmla="*/ 0 h 252"/>
                <a:gd name="T23" fmla="*/ 209 w 209"/>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9" h="252">
                  <a:moveTo>
                    <a:pt x="194" y="0"/>
                  </a:moveTo>
                  <a:lnTo>
                    <a:pt x="139" y="72"/>
                  </a:lnTo>
                  <a:lnTo>
                    <a:pt x="92" y="134"/>
                  </a:lnTo>
                  <a:lnTo>
                    <a:pt x="0" y="252"/>
                  </a:lnTo>
                  <a:lnTo>
                    <a:pt x="194" y="166"/>
                  </a:lnTo>
                  <a:lnTo>
                    <a:pt x="209" y="72"/>
                  </a:lnTo>
                  <a:lnTo>
                    <a:pt x="194" y="0"/>
                  </a:lnTo>
                  <a:close/>
                </a:path>
              </a:pathLst>
            </a:custGeom>
            <a:solidFill>
              <a:srgbClr val="EFEDE2"/>
            </a:solidFill>
            <a:ln w="9525">
              <a:noFill/>
              <a:round/>
              <a:headEnd/>
              <a:tailEnd/>
            </a:ln>
          </p:spPr>
          <p:txBody>
            <a:bodyPr/>
            <a:lstStyle/>
            <a:p>
              <a:endParaRPr lang="en-US"/>
            </a:p>
          </p:txBody>
        </p:sp>
        <p:sp>
          <p:nvSpPr>
            <p:cNvPr id="76815" name="Freeform 15"/>
            <p:cNvSpPr>
              <a:spLocks/>
            </p:cNvSpPr>
            <p:nvPr/>
          </p:nvSpPr>
          <p:spPr bwMode="auto">
            <a:xfrm>
              <a:off x="4494" y="1075"/>
              <a:ext cx="700" cy="1117"/>
            </a:xfrm>
            <a:custGeom>
              <a:avLst/>
              <a:gdLst>
                <a:gd name="T0" fmla="*/ 250 w 700"/>
                <a:gd name="T1" fmla="*/ 0 h 1117"/>
                <a:gd name="T2" fmla="*/ 250 w 700"/>
                <a:gd name="T3" fmla="*/ 174 h 1117"/>
                <a:gd name="T4" fmla="*/ 256 w 700"/>
                <a:gd name="T5" fmla="*/ 387 h 1117"/>
                <a:gd name="T6" fmla="*/ 203 w 700"/>
                <a:gd name="T7" fmla="*/ 520 h 1117"/>
                <a:gd name="T8" fmla="*/ 125 w 700"/>
                <a:gd name="T9" fmla="*/ 661 h 1117"/>
                <a:gd name="T10" fmla="*/ 125 w 700"/>
                <a:gd name="T11" fmla="*/ 741 h 1117"/>
                <a:gd name="T12" fmla="*/ 102 w 700"/>
                <a:gd name="T13" fmla="*/ 835 h 1117"/>
                <a:gd name="T14" fmla="*/ 63 w 700"/>
                <a:gd name="T15" fmla="*/ 953 h 1117"/>
                <a:gd name="T16" fmla="*/ 0 w 700"/>
                <a:gd name="T17" fmla="*/ 1117 h 1117"/>
                <a:gd name="T18" fmla="*/ 94 w 700"/>
                <a:gd name="T19" fmla="*/ 1039 h 1117"/>
                <a:gd name="T20" fmla="*/ 264 w 700"/>
                <a:gd name="T21" fmla="*/ 960 h 1117"/>
                <a:gd name="T22" fmla="*/ 483 w 700"/>
                <a:gd name="T23" fmla="*/ 858 h 1117"/>
                <a:gd name="T24" fmla="*/ 630 w 700"/>
                <a:gd name="T25" fmla="*/ 755 h 1117"/>
                <a:gd name="T26" fmla="*/ 700 w 700"/>
                <a:gd name="T27" fmla="*/ 724 h 1117"/>
                <a:gd name="T28" fmla="*/ 676 w 700"/>
                <a:gd name="T29" fmla="*/ 672 h 1117"/>
                <a:gd name="T30" fmla="*/ 650 w 700"/>
                <a:gd name="T31" fmla="*/ 622 h 1117"/>
                <a:gd name="T32" fmla="*/ 624 w 700"/>
                <a:gd name="T33" fmla="*/ 575 h 1117"/>
                <a:gd name="T34" fmla="*/ 597 w 700"/>
                <a:gd name="T35" fmla="*/ 531 h 1117"/>
                <a:gd name="T36" fmla="*/ 570 w 700"/>
                <a:gd name="T37" fmla="*/ 488 h 1117"/>
                <a:gd name="T38" fmla="*/ 543 w 700"/>
                <a:gd name="T39" fmla="*/ 447 h 1117"/>
                <a:gd name="T40" fmla="*/ 516 w 700"/>
                <a:gd name="T41" fmla="*/ 408 h 1117"/>
                <a:gd name="T42" fmla="*/ 488 w 700"/>
                <a:gd name="T43" fmla="*/ 369 h 1117"/>
                <a:gd name="T44" fmla="*/ 460 w 700"/>
                <a:gd name="T45" fmla="*/ 333 h 1117"/>
                <a:gd name="T46" fmla="*/ 433 w 700"/>
                <a:gd name="T47" fmla="*/ 296 h 1117"/>
                <a:gd name="T48" fmla="*/ 405 w 700"/>
                <a:gd name="T49" fmla="*/ 261 h 1117"/>
                <a:gd name="T50" fmla="*/ 378 w 700"/>
                <a:gd name="T51" fmla="*/ 226 h 1117"/>
                <a:gd name="T52" fmla="*/ 351 w 700"/>
                <a:gd name="T53" fmla="*/ 191 h 1117"/>
                <a:gd name="T54" fmla="*/ 325 w 700"/>
                <a:gd name="T55" fmla="*/ 156 h 1117"/>
                <a:gd name="T56" fmla="*/ 298 w 700"/>
                <a:gd name="T57" fmla="*/ 121 h 1117"/>
                <a:gd name="T58" fmla="*/ 272 w 700"/>
                <a:gd name="T59" fmla="*/ 86 h 1117"/>
                <a:gd name="T60" fmla="*/ 250 w 700"/>
                <a:gd name="T61" fmla="*/ 0 h 111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00"/>
                <a:gd name="T94" fmla="*/ 0 h 1117"/>
                <a:gd name="T95" fmla="*/ 700 w 700"/>
                <a:gd name="T96" fmla="*/ 1117 h 111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00" h="1117">
                  <a:moveTo>
                    <a:pt x="250" y="0"/>
                  </a:moveTo>
                  <a:lnTo>
                    <a:pt x="250" y="174"/>
                  </a:lnTo>
                  <a:lnTo>
                    <a:pt x="256" y="387"/>
                  </a:lnTo>
                  <a:lnTo>
                    <a:pt x="203" y="520"/>
                  </a:lnTo>
                  <a:lnTo>
                    <a:pt x="125" y="661"/>
                  </a:lnTo>
                  <a:lnTo>
                    <a:pt x="125" y="741"/>
                  </a:lnTo>
                  <a:lnTo>
                    <a:pt x="102" y="835"/>
                  </a:lnTo>
                  <a:lnTo>
                    <a:pt x="63" y="953"/>
                  </a:lnTo>
                  <a:lnTo>
                    <a:pt x="0" y="1117"/>
                  </a:lnTo>
                  <a:lnTo>
                    <a:pt x="94" y="1039"/>
                  </a:lnTo>
                  <a:lnTo>
                    <a:pt x="264" y="960"/>
                  </a:lnTo>
                  <a:lnTo>
                    <a:pt x="483" y="858"/>
                  </a:lnTo>
                  <a:lnTo>
                    <a:pt x="630" y="755"/>
                  </a:lnTo>
                  <a:lnTo>
                    <a:pt x="700" y="724"/>
                  </a:lnTo>
                  <a:lnTo>
                    <a:pt x="676" y="672"/>
                  </a:lnTo>
                  <a:lnTo>
                    <a:pt x="650" y="622"/>
                  </a:lnTo>
                  <a:lnTo>
                    <a:pt x="624" y="575"/>
                  </a:lnTo>
                  <a:lnTo>
                    <a:pt x="597" y="531"/>
                  </a:lnTo>
                  <a:lnTo>
                    <a:pt x="570" y="488"/>
                  </a:lnTo>
                  <a:lnTo>
                    <a:pt x="543" y="447"/>
                  </a:lnTo>
                  <a:lnTo>
                    <a:pt x="516" y="408"/>
                  </a:lnTo>
                  <a:lnTo>
                    <a:pt x="488" y="369"/>
                  </a:lnTo>
                  <a:lnTo>
                    <a:pt x="460" y="333"/>
                  </a:lnTo>
                  <a:lnTo>
                    <a:pt x="433" y="296"/>
                  </a:lnTo>
                  <a:lnTo>
                    <a:pt x="405" y="261"/>
                  </a:lnTo>
                  <a:lnTo>
                    <a:pt x="378" y="226"/>
                  </a:lnTo>
                  <a:lnTo>
                    <a:pt x="351" y="191"/>
                  </a:lnTo>
                  <a:lnTo>
                    <a:pt x="325" y="156"/>
                  </a:lnTo>
                  <a:lnTo>
                    <a:pt x="298" y="121"/>
                  </a:lnTo>
                  <a:lnTo>
                    <a:pt x="272" y="86"/>
                  </a:lnTo>
                  <a:lnTo>
                    <a:pt x="250" y="0"/>
                  </a:lnTo>
                  <a:close/>
                </a:path>
              </a:pathLst>
            </a:custGeom>
            <a:solidFill>
              <a:srgbClr val="B7BAC1"/>
            </a:solidFill>
            <a:ln w="9525">
              <a:noFill/>
              <a:round/>
              <a:headEnd/>
              <a:tailEnd/>
            </a:ln>
          </p:spPr>
          <p:txBody>
            <a:bodyPr/>
            <a:lstStyle/>
            <a:p>
              <a:endParaRPr lang="en-US"/>
            </a:p>
          </p:txBody>
        </p:sp>
        <p:sp>
          <p:nvSpPr>
            <p:cNvPr id="76816" name="Freeform 16"/>
            <p:cNvSpPr>
              <a:spLocks/>
            </p:cNvSpPr>
            <p:nvPr/>
          </p:nvSpPr>
          <p:spPr bwMode="auto">
            <a:xfrm>
              <a:off x="4308" y="1752"/>
              <a:ext cx="673" cy="1095"/>
            </a:xfrm>
            <a:custGeom>
              <a:avLst/>
              <a:gdLst>
                <a:gd name="T0" fmla="*/ 327 w 673"/>
                <a:gd name="T1" fmla="*/ 0 h 1095"/>
                <a:gd name="T2" fmla="*/ 466 w 673"/>
                <a:gd name="T3" fmla="*/ 119 h 1095"/>
                <a:gd name="T4" fmla="*/ 507 w 673"/>
                <a:gd name="T5" fmla="*/ 165 h 1095"/>
                <a:gd name="T6" fmla="*/ 543 w 673"/>
                <a:gd name="T7" fmla="*/ 212 h 1095"/>
                <a:gd name="T8" fmla="*/ 574 w 673"/>
                <a:gd name="T9" fmla="*/ 257 h 1095"/>
                <a:gd name="T10" fmla="*/ 600 w 673"/>
                <a:gd name="T11" fmla="*/ 305 h 1095"/>
                <a:gd name="T12" fmla="*/ 622 w 673"/>
                <a:gd name="T13" fmla="*/ 352 h 1095"/>
                <a:gd name="T14" fmla="*/ 639 w 673"/>
                <a:gd name="T15" fmla="*/ 399 h 1095"/>
                <a:gd name="T16" fmla="*/ 653 w 673"/>
                <a:gd name="T17" fmla="*/ 447 h 1095"/>
                <a:gd name="T18" fmla="*/ 663 w 673"/>
                <a:gd name="T19" fmla="*/ 497 h 1095"/>
                <a:gd name="T20" fmla="*/ 670 w 673"/>
                <a:gd name="T21" fmla="*/ 547 h 1095"/>
                <a:gd name="T22" fmla="*/ 673 w 673"/>
                <a:gd name="T23" fmla="*/ 598 h 1095"/>
                <a:gd name="T24" fmla="*/ 673 w 673"/>
                <a:gd name="T25" fmla="*/ 650 h 1095"/>
                <a:gd name="T26" fmla="*/ 670 w 673"/>
                <a:gd name="T27" fmla="*/ 704 h 1095"/>
                <a:gd name="T28" fmla="*/ 665 w 673"/>
                <a:gd name="T29" fmla="*/ 760 h 1095"/>
                <a:gd name="T30" fmla="*/ 658 w 673"/>
                <a:gd name="T31" fmla="*/ 817 h 1095"/>
                <a:gd name="T32" fmla="*/ 649 w 673"/>
                <a:gd name="T33" fmla="*/ 877 h 1095"/>
                <a:gd name="T34" fmla="*/ 637 w 673"/>
                <a:gd name="T35" fmla="*/ 937 h 1095"/>
                <a:gd name="T36" fmla="*/ 591 w 673"/>
                <a:gd name="T37" fmla="*/ 984 h 1095"/>
                <a:gd name="T38" fmla="*/ 536 w 673"/>
                <a:gd name="T39" fmla="*/ 976 h 1095"/>
                <a:gd name="T40" fmla="*/ 428 w 673"/>
                <a:gd name="T41" fmla="*/ 976 h 1095"/>
                <a:gd name="T42" fmla="*/ 272 w 673"/>
                <a:gd name="T43" fmla="*/ 1000 h 1095"/>
                <a:gd name="T44" fmla="*/ 125 w 673"/>
                <a:gd name="T45" fmla="*/ 1031 h 1095"/>
                <a:gd name="T46" fmla="*/ 0 w 673"/>
                <a:gd name="T47" fmla="*/ 1095 h 1095"/>
                <a:gd name="T48" fmla="*/ 83 w 673"/>
                <a:gd name="T49" fmla="*/ 976 h 1095"/>
                <a:gd name="T50" fmla="*/ 233 w 673"/>
                <a:gd name="T51" fmla="*/ 661 h 1095"/>
                <a:gd name="T52" fmla="*/ 334 w 673"/>
                <a:gd name="T53" fmla="*/ 387 h 1095"/>
                <a:gd name="T54" fmla="*/ 342 w 673"/>
                <a:gd name="T55" fmla="*/ 236 h 1095"/>
                <a:gd name="T56" fmla="*/ 327 w 673"/>
                <a:gd name="T57" fmla="*/ 78 h 1095"/>
                <a:gd name="T58" fmla="*/ 327 w 673"/>
                <a:gd name="T59" fmla="*/ 0 h 109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73"/>
                <a:gd name="T91" fmla="*/ 0 h 1095"/>
                <a:gd name="T92" fmla="*/ 673 w 673"/>
                <a:gd name="T93" fmla="*/ 1095 h 109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73" h="1095">
                  <a:moveTo>
                    <a:pt x="327" y="0"/>
                  </a:moveTo>
                  <a:lnTo>
                    <a:pt x="466" y="119"/>
                  </a:lnTo>
                  <a:lnTo>
                    <a:pt x="507" y="165"/>
                  </a:lnTo>
                  <a:lnTo>
                    <a:pt x="543" y="212"/>
                  </a:lnTo>
                  <a:lnTo>
                    <a:pt x="574" y="257"/>
                  </a:lnTo>
                  <a:lnTo>
                    <a:pt x="600" y="305"/>
                  </a:lnTo>
                  <a:lnTo>
                    <a:pt x="622" y="352"/>
                  </a:lnTo>
                  <a:lnTo>
                    <a:pt x="639" y="399"/>
                  </a:lnTo>
                  <a:lnTo>
                    <a:pt x="653" y="447"/>
                  </a:lnTo>
                  <a:lnTo>
                    <a:pt x="663" y="497"/>
                  </a:lnTo>
                  <a:lnTo>
                    <a:pt x="670" y="547"/>
                  </a:lnTo>
                  <a:lnTo>
                    <a:pt x="673" y="598"/>
                  </a:lnTo>
                  <a:lnTo>
                    <a:pt x="673" y="650"/>
                  </a:lnTo>
                  <a:lnTo>
                    <a:pt x="670" y="704"/>
                  </a:lnTo>
                  <a:lnTo>
                    <a:pt x="665" y="760"/>
                  </a:lnTo>
                  <a:lnTo>
                    <a:pt x="658" y="817"/>
                  </a:lnTo>
                  <a:lnTo>
                    <a:pt x="649" y="877"/>
                  </a:lnTo>
                  <a:lnTo>
                    <a:pt x="637" y="937"/>
                  </a:lnTo>
                  <a:lnTo>
                    <a:pt x="591" y="984"/>
                  </a:lnTo>
                  <a:lnTo>
                    <a:pt x="536" y="976"/>
                  </a:lnTo>
                  <a:lnTo>
                    <a:pt x="428" y="976"/>
                  </a:lnTo>
                  <a:lnTo>
                    <a:pt x="272" y="1000"/>
                  </a:lnTo>
                  <a:lnTo>
                    <a:pt x="125" y="1031"/>
                  </a:lnTo>
                  <a:lnTo>
                    <a:pt x="0" y="1095"/>
                  </a:lnTo>
                  <a:lnTo>
                    <a:pt x="83" y="976"/>
                  </a:lnTo>
                  <a:lnTo>
                    <a:pt x="233" y="661"/>
                  </a:lnTo>
                  <a:lnTo>
                    <a:pt x="334" y="387"/>
                  </a:lnTo>
                  <a:lnTo>
                    <a:pt x="342" y="236"/>
                  </a:lnTo>
                  <a:lnTo>
                    <a:pt x="327" y="78"/>
                  </a:lnTo>
                  <a:lnTo>
                    <a:pt x="327" y="0"/>
                  </a:lnTo>
                  <a:close/>
                </a:path>
              </a:pathLst>
            </a:custGeom>
            <a:solidFill>
              <a:srgbClr val="AD8923"/>
            </a:solidFill>
            <a:ln w="9525">
              <a:noFill/>
              <a:round/>
              <a:headEnd/>
              <a:tailEnd/>
            </a:ln>
          </p:spPr>
          <p:txBody>
            <a:bodyPr/>
            <a:lstStyle/>
            <a:p>
              <a:endParaRPr lang="en-US"/>
            </a:p>
          </p:txBody>
        </p:sp>
        <p:sp>
          <p:nvSpPr>
            <p:cNvPr id="76817" name="Freeform 17"/>
            <p:cNvSpPr>
              <a:spLocks/>
            </p:cNvSpPr>
            <p:nvPr/>
          </p:nvSpPr>
          <p:spPr bwMode="auto">
            <a:xfrm>
              <a:off x="3796" y="3124"/>
              <a:ext cx="595" cy="323"/>
            </a:xfrm>
            <a:custGeom>
              <a:avLst/>
              <a:gdLst>
                <a:gd name="T0" fmla="*/ 9 w 595"/>
                <a:gd name="T1" fmla="*/ 301 h 323"/>
                <a:gd name="T2" fmla="*/ 20 w 595"/>
                <a:gd name="T3" fmla="*/ 261 h 323"/>
                <a:gd name="T4" fmla="*/ 37 w 595"/>
                <a:gd name="T5" fmla="*/ 221 h 323"/>
                <a:gd name="T6" fmla="*/ 53 w 595"/>
                <a:gd name="T7" fmla="*/ 167 h 323"/>
                <a:gd name="T8" fmla="*/ 72 w 595"/>
                <a:gd name="T9" fmla="*/ 152 h 323"/>
                <a:gd name="T10" fmla="*/ 91 w 595"/>
                <a:gd name="T11" fmla="*/ 140 h 323"/>
                <a:gd name="T12" fmla="*/ 108 w 595"/>
                <a:gd name="T13" fmla="*/ 128 h 323"/>
                <a:gd name="T14" fmla="*/ 126 w 595"/>
                <a:gd name="T15" fmla="*/ 118 h 323"/>
                <a:gd name="T16" fmla="*/ 143 w 595"/>
                <a:gd name="T17" fmla="*/ 109 h 323"/>
                <a:gd name="T18" fmla="*/ 161 w 595"/>
                <a:gd name="T19" fmla="*/ 101 h 323"/>
                <a:gd name="T20" fmla="*/ 178 w 595"/>
                <a:gd name="T21" fmla="*/ 94 h 323"/>
                <a:gd name="T22" fmla="*/ 196 w 595"/>
                <a:gd name="T23" fmla="*/ 87 h 323"/>
                <a:gd name="T24" fmla="*/ 213 w 595"/>
                <a:gd name="T25" fmla="*/ 82 h 323"/>
                <a:gd name="T26" fmla="*/ 232 w 595"/>
                <a:gd name="T27" fmla="*/ 77 h 323"/>
                <a:gd name="T28" fmla="*/ 251 w 595"/>
                <a:gd name="T29" fmla="*/ 73 h 323"/>
                <a:gd name="T30" fmla="*/ 269 w 595"/>
                <a:gd name="T31" fmla="*/ 69 h 323"/>
                <a:gd name="T32" fmla="*/ 289 w 595"/>
                <a:gd name="T33" fmla="*/ 63 h 323"/>
                <a:gd name="T34" fmla="*/ 311 w 595"/>
                <a:gd name="T35" fmla="*/ 59 h 323"/>
                <a:gd name="T36" fmla="*/ 334 w 595"/>
                <a:gd name="T37" fmla="*/ 55 h 323"/>
                <a:gd name="T38" fmla="*/ 356 w 595"/>
                <a:gd name="T39" fmla="*/ 51 h 323"/>
                <a:gd name="T40" fmla="*/ 378 w 595"/>
                <a:gd name="T41" fmla="*/ 51 h 323"/>
                <a:gd name="T42" fmla="*/ 391 w 595"/>
                <a:gd name="T43" fmla="*/ 0 h 323"/>
                <a:gd name="T44" fmla="*/ 448 w 595"/>
                <a:gd name="T45" fmla="*/ 16 h 323"/>
                <a:gd name="T46" fmla="*/ 436 w 595"/>
                <a:gd name="T47" fmla="*/ 81 h 323"/>
                <a:gd name="T48" fmla="*/ 478 w 595"/>
                <a:gd name="T49" fmla="*/ 106 h 323"/>
                <a:gd name="T50" fmla="*/ 505 w 595"/>
                <a:gd name="T51" fmla="*/ 141 h 323"/>
                <a:gd name="T52" fmla="*/ 532 w 595"/>
                <a:gd name="T53" fmla="*/ 172 h 323"/>
                <a:gd name="T54" fmla="*/ 560 w 595"/>
                <a:gd name="T55" fmla="*/ 213 h 323"/>
                <a:gd name="T56" fmla="*/ 575 w 595"/>
                <a:gd name="T57" fmla="*/ 202 h 323"/>
                <a:gd name="T58" fmla="*/ 595 w 595"/>
                <a:gd name="T59" fmla="*/ 221 h 323"/>
                <a:gd name="T60" fmla="*/ 557 w 595"/>
                <a:gd name="T61" fmla="*/ 323 h 323"/>
                <a:gd name="T62" fmla="*/ 0 w 595"/>
                <a:gd name="T63" fmla="*/ 323 h 323"/>
                <a:gd name="T64" fmla="*/ 9 w 595"/>
                <a:gd name="T65" fmla="*/ 301 h 3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5"/>
                <a:gd name="T100" fmla="*/ 0 h 323"/>
                <a:gd name="T101" fmla="*/ 595 w 595"/>
                <a:gd name="T102" fmla="*/ 323 h 32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5" h="323">
                  <a:moveTo>
                    <a:pt x="9" y="301"/>
                  </a:moveTo>
                  <a:lnTo>
                    <a:pt x="20" y="261"/>
                  </a:lnTo>
                  <a:lnTo>
                    <a:pt x="37" y="221"/>
                  </a:lnTo>
                  <a:lnTo>
                    <a:pt x="53" y="167"/>
                  </a:lnTo>
                  <a:lnTo>
                    <a:pt x="72" y="152"/>
                  </a:lnTo>
                  <a:lnTo>
                    <a:pt x="91" y="140"/>
                  </a:lnTo>
                  <a:lnTo>
                    <a:pt x="108" y="128"/>
                  </a:lnTo>
                  <a:lnTo>
                    <a:pt x="126" y="118"/>
                  </a:lnTo>
                  <a:lnTo>
                    <a:pt x="143" y="109"/>
                  </a:lnTo>
                  <a:lnTo>
                    <a:pt x="161" y="101"/>
                  </a:lnTo>
                  <a:lnTo>
                    <a:pt x="178" y="94"/>
                  </a:lnTo>
                  <a:lnTo>
                    <a:pt x="196" y="87"/>
                  </a:lnTo>
                  <a:lnTo>
                    <a:pt x="213" y="82"/>
                  </a:lnTo>
                  <a:lnTo>
                    <a:pt x="232" y="77"/>
                  </a:lnTo>
                  <a:lnTo>
                    <a:pt x="251" y="73"/>
                  </a:lnTo>
                  <a:lnTo>
                    <a:pt x="269" y="69"/>
                  </a:lnTo>
                  <a:lnTo>
                    <a:pt x="289" y="63"/>
                  </a:lnTo>
                  <a:lnTo>
                    <a:pt x="311" y="59"/>
                  </a:lnTo>
                  <a:lnTo>
                    <a:pt x="334" y="55"/>
                  </a:lnTo>
                  <a:lnTo>
                    <a:pt x="356" y="51"/>
                  </a:lnTo>
                  <a:lnTo>
                    <a:pt x="378" y="51"/>
                  </a:lnTo>
                  <a:lnTo>
                    <a:pt x="391" y="0"/>
                  </a:lnTo>
                  <a:lnTo>
                    <a:pt x="448" y="16"/>
                  </a:lnTo>
                  <a:lnTo>
                    <a:pt x="436" y="81"/>
                  </a:lnTo>
                  <a:lnTo>
                    <a:pt x="478" y="106"/>
                  </a:lnTo>
                  <a:lnTo>
                    <a:pt x="505" y="141"/>
                  </a:lnTo>
                  <a:lnTo>
                    <a:pt x="532" y="172"/>
                  </a:lnTo>
                  <a:lnTo>
                    <a:pt x="560" y="213"/>
                  </a:lnTo>
                  <a:lnTo>
                    <a:pt x="575" y="202"/>
                  </a:lnTo>
                  <a:lnTo>
                    <a:pt x="595" y="221"/>
                  </a:lnTo>
                  <a:lnTo>
                    <a:pt x="557" y="323"/>
                  </a:lnTo>
                  <a:lnTo>
                    <a:pt x="0" y="323"/>
                  </a:lnTo>
                  <a:lnTo>
                    <a:pt x="9" y="301"/>
                  </a:lnTo>
                  <a:close/>
                </a:path>
              </a:pathLst>
            </a:custGeom>
            <a:solidFill>
              <a:srgbClr val="350700"/>
            </a:solidFill>
            <a:ln w="9525">
              <a:noFill/>
              <a:round/>
              <a:headEnd/>
              <a:tailEnd/>
            </a:ln>
          </p:spPr>
          <p:txBody>
            <a:bodyPr/>
            <a:lstStyle/>
            <a:p>
              <a:endParaRPr lang="en-US"/>
            </a:p>
          </p:txBody>
        </p:sp>
        <p:sp>
          <p:nvSpPr>
            <p:cNvPr id="76818" name="Freeform 18"/>
            <p:cNvSpPr>
              <a:spLocks/>
            </p:cNvSpPr>
            <p:nvPr/>
          </p:nvSpPr>
          <p:spPr bwMode="auto">
            <a:xfrm>
              <a:off x="4152" y="1114"/>
              <a:ext cx="636" cy="2076"/>
            </a:xfrm>
            <a:custGeom>
              <a:avLst/>
              <a:gdLst>
                <a:gd name="T0" fmla="*/ 621 w 636"/>
                <a:gd name="T1" fmla="*/ 0 h 2076"/>
                <a:gd name="T2" fmla="*/ 0 w 636"/>
                <a:gd name="T3" fmla="*/ 2076 h 2076"/>
                <a:gd name="T4" fmla="*/ 70 w 636"/>
                <a:gd name="T5" fmla="*/ 2076 h 2076"/>
                <a:gd name="T6" fmla="*/ 636 w 636"/>
                <a:gd name="T7" fmla="*/ 30 h 2076"/>
                <a:gd name="T8" fmla="*/ 621 w 636"/>
                <a:gd name="T9" fmla="*/ 0 h 2076"/>
                <a:gd name="T10" fmla="*/ 0 60000 65536"/>
                <a:gd name="T11" fmla="*/ 0 60000 65536"/>
                <a:gd name="T12" fmla="*/ 0 60000 65536"/>
                <a:gd name="T13" fmla="*/ 0 60000 65536"/>
                <a:gd name="T14" fmla="*/ 0 60000 65536"/>
                <a:gd name="T15" fmla="*/ 0 w 636"/>
                <a:gd name="T16" fmla="*/ 0 h 2076"/>
                <a:gd name="T17" fmla="*/ 636 w 636"/>
                <a:gd name="T18" fmla="*/ 2076 h 2076"/>
              </a:gdLst>
              <a:ahLst/>
              <a:cxnLst>
                <a:cxn ang="T10">
                  <a:pos x="T0" y="T1"/>
                </a:cxn>
                <a:cxn ang="T11">
                  <a:pos x="T2" y="T3"/>
                </a:cxn>
                <a:cxn ang="T12">
                  <a:pos x="T4" y="T5"/>
                </a:cxn>
                <a:cxn ang="T13">
                  <a:pos x="T6" y="T7"/>
                </a:cxn>
                <a:cxn ang="T14">
                  <a:pos x="T8" y="T9"/>
                </a:cxn>
              </a:cxnLst>
              <a:rect l="T15" t="T16" r="T17" b="T18"/>
              <a:pathLst>
                <a:path w="636" h="2076">
                  <a:moveTo>
                    <a:pt x="621" y="0"/>
                  </a:moveTo>
                  <a:lnTo>
                    <a:pt x="0" y="2076"/>
                  </a:lnTo>
                  <a:lnTo>
                    <a:pt x="70" y="2076"/>
                  </a:lnTo>
                  <a:lnTo>
                    <a:pt x="636" y="30"/>
                  </a:lnTo>
                  <a:lnTo>
                    <a:pt x="621" y="0"/>
                  </a:lnTo>
                  <a:close/>
                </a:path>
              </a:pathLst>
            </a:custGeom>
            <a:solidFill>
              <a:srgbClr val="350700"/>
            </a:solidFill>
            <a:ln w="9525">
              <a:noFill/>
              <a:round/>
              <a:headEnd/>
              <a:tailEnd/>
            </a:ln>
          </p:spPr>
          <p:txBody>
            <a:bodyPr/>
            <a:lstStyle/>
            <a:p>
              <a:endParaRPr lang="en-US"/>
            </a:p>
          </p:txBody>
        </p:sp>
        <p:sp>
          <p:nvSpPr>
            <p:cNvPr id="76819" name="Freeform 19"/>
            <p:cNvSpPr>
              <a:spLocks/>
            </p:cNvSpPr>
            <p:nvPr/>
          </p:nvSpPr>
          <p:spPr bwMode="auto">
            <a:xfrm>
              <a:off x="4152" y="1087"/>
              <a:ext cx="636" cy="2111"/>
            </a:xfrm>
            <a:custGeom>
              <a:avLst/>
              <a:gdLst>
                <a:gd name="T0" fmla="*/ 618 w 636"/>
                <a:gd name="T1" fmla="*/ 0 h 2111"/>
                <a:gd name="T2" fmla="*/ 0 w 636"/>
                <a:gd name="T3" fmla="*/ 2103 h 2111"/>
                <a:gd name="T4" fmla="*/ 31 w 636"/>
                <a:gd name="T5" fmla="*/ 2111 h 2111"/>
                <a:gd name="T6" fmla="*/ 636 w 636"/>
                <a:gd name="T7" fmla="*/ 17 h 2111"/>
                <a:gd name="T8" fmla="*/ 618 w 636"/>
                <a:gd name="T9" fmla="*/ 0 h 2111"/>
                <a:gd name="T10" fmla="*/ 0 60000 65536"/>
                <a:gd name="T11" fmla="*/ 0 60000 65536"/>
                <a:gd name="T12" fmla="*/ 0 60000 65536"/>
                <a:gd name="T13" fmla="*/ 0 60000 65536"/>
                <a:gd name="T14" fmla="*/ 0 60000 65536"/>
                <a:gd name="T15" fmla="*/ 0 w 636"/>
                <a:gd name="T16" fmla="*/ 0 h 2111"/>
                <a:gd name="T17" fmla="*/ 636 w 636"/>
                <a:gd name="T18" fmla="*/ 2111 h 2111"/>
              </a:gdLst>
              <a:ahLst/>
              <a:cxnLst>
                <a:cxn ang="T10">
                  <a:pos x="T0" y="T1"/>
                </a:cxn>
                <a:cxn ang="T11">
                  <a:pos x="T2" y="T3"/>
                </a:cxn>
                <a:cxn ang="T12">
                  <a:pos x="T4" y="T5"/>
                </a:cxn>
                <a:cxn ang="T13">
                  <a:pos x="T6" y="T7"/>
                </a:cxn>
                <a:cxn ang="T14">
                  <a:pos x="T8" y="T9"/>
                </a:cxn>
              </a:cxnLst>
              <a:rect l="T15" t="T16" r="T17" b="T18"/>
              <a:pathLst>
                <a:path w="636" h="2111">
                  <a:moveTo>
                    <a:pt x="618" y="0"/>
                  </a:moveTo>
                  <a:lnTo>
                    <a:pt x="0" y="2103"/>
                  </a:lnTo>
                  <a:lnTo>
                    <a:pt x="31" y="2111"/>
                  </a:lnTo>
                  <a:lnTo>
                    <a:pt x="636" y="17"/>
                  </a:lnTo>
                  <a:lnTo>
                    <a:pt x="618" y="0"/>
                  </a:lnTo>
                  <a:close/>
                </a:path>
              </a:pathLst>
            </a:custGeom>
            <a:solidFill>
              <a:srgbClr val="B76B05"/>
            </a:solidFill>
            <a:ln w="9525">
              <a:noFill/>
              <a:round/>
              <a:headEnd/>
              <a:tailEnd/>
            </a:ln>
          </p:spPr>
          <p:txBody>
            <a:bodyPr/>
            <a:lstStyle/>
            <a:p>
              <a:endParaRPr lang="en-US"/>
            </a:p>
          </p:txBody>
        </p:sp>
        <p:sp>
          <p:nvSpPr>
            <p:cNvPr id="76820" name="Freeform 20"/>
            <p:cNvSpPr>
              <a:spLocks/>
            </p:cNvSpPr>
            <p:nvPr/>
          </p:nvSpPr>
          <p:spPr bwMode="auto">
            <a:xfrm>
              <a:off x="4223" y="1945"/>
              <a:ext cx="466" cy="130"/>
            </a:xfrm>
            <a:custGeom>
              <a:avLst/>
              <a:gdLst>
                <a:gd name="T0" fmla="*/ 0 w 466"/>
                <a:gd name="T1" fmla="*/ 0 h 130"/>
                <a:gd name="T2" fmla="*/ 466 w 466"/>
                <a:gd name="T3" fmla="*/ 130 h 130"/>
                <a:gd name="T4" fmla="*/ 357 w 466"/>
                <a:gd name="T5" fmla="*/ 122 h 130"/>
                <a:gd name="T6" fmla="*/ 2 w 466"/>
                <a:gd name="T7" fmla="*/ 27 h 130"/>
                <a:gd name="T8" fmla="*/ 0 w 466"/>
                <a:gd name="T9" fmla="*/ 0 h 130"/>
                <a:gd name="T10" fmla="*/ 0 60000 65536"/>
                <a:gd name="T11" fmla="*/ 0 60000 65536"/>
                <a:gd name="T12" fmla="*/ 0 60000 65536"/>
                <a:gd name="T13" fmla="*/ 0 60000 65536"/>
                <a:gd name="T14" fmla="*/ 0 60000 65536"/>
                <a:gd name="T15" fmla="*/ 0 w 466"/>
                <a:gd name="T16" fmla="*/ 0 h 130"/>
                <a:gd name="T17" fmla="*/ 466 w 466"/>
                <a:gd name="T18" fmla="*/ 130 h 130"/>
              </a:gdLst>
              <a:ahLst/>
              <a:cxnLst>
                <a:cxn ang="T10">
                  <a:pos x="T0" y="T1"/>
                </a:cxn>
                <a:cxn ang="T11">
                  <a:pos x="T2" y="T3"/>
                </a:cxn>
                <a:cxn ang="T12">
                  <a:pos x="T4" y="T5"/>
                </a:cxn>
                <a:cxn ang="T13">
                  <a:pos x="T6" y="T7"/>
                </a:cxn>
                <a:cxn ang="T14">
                  <a:pos x="T8" y="T9"/>
                </a:cxn>
              </a:cxnLst>
              <a:rect l="T15" t="T16" r="T17" b="T18"/>
              <a:pathLst>
                <a:path w="466" h="130">
                  <a:moveTo>
                    <a:pt x="0" y="0"/>
                  </a:moveTo>
                  <a:lnTo>
                    <a:pt x="466" y="130"/>
                  </a:lnTo>
                  <a:lnTo>
                    <a:pt x="357" y="122"/>
                  </a:lnTo>
                  <a:lnTo>
                    <a:pt x="2" y="27"/>
                  </a:lnTo>
                  <a:lnTo>
                    <a:pt x="0" y="0"/>
                  </a:lnTo>
                  <a:close/>
                </a:path>
              </a:pathLst>
            </a:custGeom>
            <a:solidFill>
              <a:srgbClr val="4C1100"/>
            </a:solidFill>
            <a:ln w="9525">
              <a:noFill/>
              <a:round/>
              <a:headEnd/>
              <a:tailEnd/>
            </a:ln>
          </p:spPr>
          <p:txBody>
            <a:bodyPr/>
            <a:lstStyle/>
            <a:p>
              <a:endParaRPr lang="en-US"/>
            </a:p>
          </p:txBody>
        </p:sp>
        <p:sp>
          <p:nvSpPr>
            <p:cNvPr id="76821" name="Freeform 21"/>
            <p:cNvSpPr>
              <a:spLocks/>
            </p:cNvSpPr>
            <p:nvPr/>
          </p:nvSpPr>
          <p:spPr bwMode="auto">
            <a:xfrm>
              <a:off x="3819" y="1752"/>
              <a:ext cx="784" cy="1651"/>
            </a:xfrm>
            <a:custGeom>
              <a:avLst/>
              <a:gdLst>
                <a:gd name="T0" fmla="*/ 738 w 784"/>
                <a:gd name="T1" fmla="*/ 95 h 1651"/>
                <a:gd name="T2" fmla="*/ 466 w 784"/>
                <a:gd name="T3" fmla="*/ 685 h 1651"/>
                <a:gd name="T4" fmla="*/ 202 w 784"/>
                <a:gd name="T5" fmla="*/ 1268 h 1651"/>
                <a:gd name="T6" fmla="*/ 0 w 784"/>
                <a:gd name="T7" fmla="*/ 1651 h 1651"/>
                <a:gd name="T8" fmla="*/ 194 w 784"/>
                <a:gd name="T9" fmla="*/ 1252 h 1651"/>
                <a:gd name="T10" fmla="*/ 458 w 784"/>
                <a:gd name="T11" fmla="*/ 677 h 1651"/>
                <a:gd name="T12" fmla="*/ 784 w 784"/>
                <a:gd name="T13" fmla="*/ 0 h 1651"/>
                <a:gd name="T14" fmla="*/ 738 w 784"/>
                <a:gd name="T15" fmla="*/ 95 h 1651"/>
                <a:gd name="T16" fmla="*/ 0 60000 65536"/>
                <a:gd name="T17" fmla="*/ 0 60000 65536"/>
                <a:gd name="T18" fmla="*/ 0 60000 65536"/>
                <a:gd name="T19" fmla="*/ 0 60000 65536"/>
                <a:gd name="T20" fmla="*/ 0 60000 65536"/>
                <a:gd name="T21" fmla="*/ 0 60000 65536"/>
                <a:gd name="T22" fmla="*/ 0 60000 65536"/>
                <a:gd name="T23" fmla="*/ 0 60000 65536"/>
                <a:gd name="T24" fmla="*/ 0 w 784"/>
                <a:gd name="T25" fmla="*/ 0 h 1651"/>
                <a:gd name="T26" fmla="*/ 784 w 784"/>
                <a:gd name="T27" fmla="*/ 1651 h 165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4" h="1651">
                  <a:moveTo>
                    <a:pt x="738" y="95"/>
                  </a:moveTo>
                  <a:lnTo>
                    <a:pt x="466" y="685"/>
                  </a:lnTo>
                  <a:lnTo>
                    <a:pt x="202" y="1268"/>
                  </a:lnTo>
                  <a:lnTo>
                    <a:pt x="0" y="1651"/>
                  </a:lnTo>
                  <a:lnTo>
                    <a:pt x="194" y="1252"/>
                  </a:lnTo>
                  <a:lnTo>
                    <a:pt x="458" y="677"/>
                  </a:lnTo>
                  <a:lnTo>
                    <a:pt x="784" y="0"/>
                  </a:lnTo>
                  <a:lnTo>
                    <a:pt x="738" y="95"/>
                  </a:lnTo>
                  <a:close/>
                </a:path>
              </a:pathLst>
            </a:custGeom>
            <a:solidFill>
              <a:srgbClr val="4C1100"/>
            </a:solidFill>
            <a:ln w="9525">
              <a:noFill/>
              <a:round/>
              <a:headEnd/>
              <a:tailEnd/>
            </a:ln>
          </p:spPr>
          <p:txBody>
            <a:bodyPr/>
            <a:lstStyle/>
            <a:p>
              <a:endParaRPr lang="en-US"/>
            </a:p>
          </p:txBody>
        </p:sp>
        <p:sp>
          <p:nvSpPr>
            <p:cNvPr id="76822" name="Freeform 22"/>
            <p:cNvSpPr>
              <a:spLocks/>
            </p:cNvSpPr>
            <p:nvPr/>
          </p:nvSpPr>
          <p:spPr bwMode="auto">
            <a:xfrm>
              <a:off x="4425" y="2808"/>
              <a:ext cx="163" cy="374"/>
            </a:xfrm>
            <a:custGeom>
              <a:avLst/>
              <a:gdLst>
                <a:gd name="T0" fmla="*/ 139 w 163"/>
                <a:gd name="T1" fmla="*/ 0 h 374"/>
                <a:gd name="T2" fmla="*/ 61 w 163"/>
                <a:gd name="T3" fmla="*/ 219 h 374"/>
                <a:gd name="T4" fmla="*/ 0 w 163"/>
                <a:gd name="T5" fmla="*/ 335 h 374"/>
                <a:gd name="T6" fmla="*/ 54 w 163"/>
                <a:gd name="T7" fmla="*/ 374 h 374"/>
                <a:gd name="T8" fmla="*/ 108 w 163"/>
                <a:gd name="T9" fmla="*/ 280 h 374"/>
                <a:gd name="T10" fmla="*/ 163 w 163"/>
                <a:gd name="T11" fmla="*/ 70 h 374"/>
                <a:gd name="T12" fmla="*/ 139 w 163"/>
                <a:gd name="T13" fmla="*/ 0 h 374"/>
                <a:gd name="T14" fmla="*/ 0 60000 65536"/>
                <a:gd name="T15" fmla="*/ 0 60000 65536"/>
                <a:gd name="T16" fmla="*/ 0 60000 65536"/>
                <a:gd name="T17" fmla="*/ 0 60000 65536"/>
                <a:gd name="T18" fmla="*/ 0 60000 65536"/>
                <a:gd name="T19" fmla="*/ 0 60000 65536"/>
                <a:gd name="T20" fmla="*/ 0 60000 65536"/>
                <a:gd name="T21" fmla="*/ 0 w 163"/>
                <a:gd name="T22" fmla="*/ 0 h 374"/>
                <a:gd name="T23" fmla="*/ 163 w 163"/>
                <a:gd name="T24" fmla="*/ 374 h 3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3" h="374">
                  <a:moveTo>
                    <a:pt x="139" y="0"/>
                  </a:moveTo>
                  <a:lnTo>
                    <a:pt x="61" y="219"/>
                  </a:lnTo>
                  <a:lnTo>
                    <a:pt x="0" y="335"/>
                  </a:lnTo>
                  <a:lnTo>
                    <a:pt x="54" y="374"/>
                  </a:lnTo>
                  <a:lnTo>
                    <a:pt x="108" y="280"/>
                  </a:lnTo>
                  <a:lnTo>
                    <a:pt x="163" y="70"/>
                  </a:lnTo>
                  <a:lnTo>
                    <a:pt x="139" y="0"/>
                  </a:lnTo>
                  <a:close/>
                </a:path>
              </a:pathLst>
            </a:custGeom>
            <a:solidFill>
              <a:srgbClr val="FF2B3F"/>
            </a:solidFill>
            <a:ln w="9525">
              <a:noFill/>
              <a:round/>
              <a:headEnd/>
              <a:tailEnd/>
            </a:ln>
          </p:spPr>
          <p:txBody>
            <a:bodyPr/>
            <a:lstStyle/>
            <a:p>
              <a:endParaRPr lang="en-US"/>
            </a:p>
          </p:txBody>
        </p:sp>
        <p:sp>
          <p:nvSpPr>
            <p:cNvPr id="76823" name="Freeform 23"/>
            <p:cNvSpPr>
              <a:spLocks/>
            </p:cNvSpPr>
            <p:nvPr/>
          </p:nvSpPr>
          <p:spPr bwMode="auto">
            <a:xfrm>
              <a:off x="4371" y="1769"/>
              <a:ext cx="401" cy="983"/>
            </a:xfrm>
            <a:custGeom>
              <a:avLst/>
              <a:gdLst>
                <a:gd name="T0" fmla="*/ 264 w 401"/>
                <a:gd name="T1" fmla="*/ 0 h 983"/>
                <a:gd name="T2" fmla="*/ 275 w 401"/>
                <a:gd name="T3" fmla="*/ 104 h 983"/>
                <a:gd name="T4" fmla="*/ 277 w 401"/>
                <a:gd name="T5" fmla="*/ 201 h 983"/>
                <a:gd name="T6" fmla="*/ 272 w 401"/>
                <a:gd name="T7" fmla="*/ 294 h 983"/>
                <a:gd name="T8" fmla="*/ 259 w 401"/>
                <a:gd name="T9" fmla="*/ 383 h 983"/>
                <a:gd name="T10" fmla="*/ 240 w 401"/>
                <a:gd name="T11" fmla="*/ 472 h 983"/>
                <a:gd name="T12" fmla="*/ 216 w 401"/>
                <a:gd name="T13" fmla="*/ 562 h 983"/>
                <a:gd name="T14" fmla="*/ 186 w 401"/>
                <a:gd name="T15" fmla="*/ 655 h 983"/>
                <a:gd name="T16" fmla="*/ 154 w 401"/>
                <a:gd name="T17" fmla="*/ 755 h 983"/>
                <a:gd name="T18" fmla="*/ 0 w 401"/>
                <a:gd name="T19" fmla="*/ 983 h 983"/>
                <a:gd name="T20" fmla="*/ 84 w 401"/>
                <a:gd name="T21" fmla="*/ 920 h 983"/>
                <a:gd name="T22" fmla="*/ 240 w 401"/>
                <a:gd name="T23" fmla="*/ 786 h 983"/>
                <a:gd name="T24" fmla="*/ 225 w 401"/>
                <a:gd name="T25" fmla="*/ 857 h 983"/>
                <a:gd name="T26" fmla="*/ 139 w 401"/>
                <a:gd name="T27" fmla="*/ 928 h 983"/>
                <a:gd name="T28" fmla="*/ 232 w 401"/>
                <a:gd name="T29" fmla="*/ 896 h 983"/>
                <a:gd name="T30" fmla="*/ 261 w 401"/>
                <a:gd name="T31" fmla="*/ 846 h 983"/>
                <a:gd name="T32" fmla="*/ 288 w 401"/>
                <a:gd name="T33" fmla="*/ 795 h 983"/>
                <a:gd name="T34" fmla="*/ 312 w 401"/>
                <a:gd name="T35" fmla="*/ 745 h 983"/>
                <a:gd name="T36" fmla="*/ 332 w 401"/>
                <a:gd name="T37" fmla="*/ 695 h 983"/>
                <a:gd name="T38" fmla="*/ 351 w 401"/>
                <a:gd name="T39" fmla="*/ 646 h 983"/>
                <a:gd name="T40" fmla="*/ 367 w 401"/>
                <a:gd name="T41" fmla="*/ 596 h 983"/>
                <a:gd name="T42" fmla="*/ 379 w 401"/>
                <a:gd name="T43" fmla="*/ 546 h 983"/>
                <a:gd name="T44" fmla="*/ 389 w 401"/>
                <a:gd name="T45" fmla="*/ 495 h 983"/>
                <a:gd name="T46" fmla="*/ 395 w 401"/>
                <a:gd name="T47" fmla="*/ 445 h 983"/>
                <a:gd name="T48" fmla="*/ 399 w 401"/>
                <a:gd name="T49" fmla="*/ 393 h 983"/>
                <a:gd name="T50" fmla="*/ 401 w 401"/>
                <a:gd name="T51" fmla="*/ 341 h 983"/>
                <a:gd name="T52" fmla="*/ 398 w 401"/>
                <a:gd name="T53" fmla="*/ 289 h 983"/>
                <a:gd name="T54" fmla="*/ 393 w 401"/>
                <a:gd name="T55" fmla="*/ 235 h 983"/>
                <a:gd name="T56" fmla="*/ 383 w 401"/>
                <a:gd name="T57" fmla="*/ 181 h 983"/>
                <a:gd name="T58" fmla="*/ 371 w 401"/>
                <a:gd name="T59" fmla="*/ 126 h 983"/>
                <a:gd name="T60" fmla="*/ 356 w 401"/>
                <a:gd name="T61" fmla="*/ 69 h 983"/>
                <a:gd name="T62" fmla="*/ 264 w 401"/>
                <a:gd name="T63" fmla="*/ 0 h 9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1"/>
                <a:gd name="T97" fmla="*/ 0 h 983"/>
                <a:gd name="T98" fmla="*/ 401 w 401"/>
                <a:gd name="T99" fmla="*/ 983 h 98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1" h="983">
                  <a:moveTo>
                    <a:pt x="264" y="0"/>
                  </a:moveTo>
                  <a:lnTo>
                    <a:pt x="275" y="104"/>
                  </a:lnTo>
                  <a:lnTo>
                    <a:pt x="277" y="201"/>
                  </a:lnTo>
                  <a:lnTo>
                    <a:pt x="272" y="294"/>
                  </a:lnTo>
                  <a:lnTo>
                    <a:pt x="259" y="383"/>
                  </a:lnTo>
                  <a:lnTo>
                    <a:pt x="240" y="472"/>
                  </a:lnTo>
                  <a:lnTo>
                    <a:pt x="216" y="562"/>
                  </a:lnTo>
                  <a:lnTo>
                    <a:pt x="186" y="655"/>
                  </a:lnTo>
                  <a:lnTo>
                    <a:pt x="154" y="755"/>
                  </a:lnTo>
                  <a:lnTo>
                    <a:pt x="0" y="983"/>
                  </a:lnTo>
                  <a:lnTo>
                    <a:pt x="84" y="920"/>
                  </a:lnTo>
                  <a:lnTo>
                    <a:pt x="240" y="786"/>
                  </a:lnTo>
                  <a:lnTo>
                    <a:pt x="225" y="857"/>
                  </a:lnTo>
                  <a:lnTo>
                    <a:pt x="139" y="928"/>
                  </a:lnTo>
                  <a:lnTo>
                    <a:pt x="232" y="896"/>
                  </a:lnTo>
                  <a:lnTo>
                    <a:pt x="261" y="846"/>
                  </a:lnTo>
                  <a:lnTo>
                    <a:pt x="288" y="795"/>
                  </a:lnTo>
                  <a:lnTo>
                    <a:pt x="312" y="745"/>
                  </a:lnTo>
                  <a:lnTo>
                    <a:pt x="332" y="695"/>
                  </a:lnTo>
                  <a:lnTo>
                    <a:pt x="351" y="646"/>
                  </a:lnTo>
                  <a:lnTo>
                    <a:pt x="367" y="596"/>
                  </a:lnTo>
                  <a:lnTo>
                    <a:pt x="379" y="546"/>
                  </a:lnTo>
                  <a:lnTo>
                    <a:pt x="389" y="495"/>
                  </a:lnTo>
                  <a:lnTo>
                    <a:pt x="395" y="445"/>
                  </a:lnTo>
                  <a:lnTo>
                    <a:pt x="399" y="393"/>
                  </a:lnTo>
                  <a:lnTo>
                    <a:pt x="401" y="341"/>
                  </a:lnTo>
                  <a:lnTo>
                    <a:pt x="398" y="289"/>
                  </a:lnTo>
                  <a:lnTo>
                    <a:pt x="393" y="235"/>
                  </a:lnTo>
                  <a:lnTo>
                    <a:pt x="383" y="181"/>
                  </a:lnTo>
                  <a:lnTo>
                    <a:pt x="371" y="126"/>
                  </a:lnTo>
                  <a:lnTo>
                    <a:pt x="356" y="69"/>
                  </a:lnTo>
                  <a:lnTo>
                    <a:pt x="264" y="0"/>
                  </a:lnTo>
                  <a:close/>
                </a:path>
              </a:pathLst>
            </a:custGeom>
            <a:solidFill>
              <a:srgbClr val="FCC111"/>
            </a:solidFill>
            <a:ln w="9525">
              <a:noFill/>
              <a:round/>
              <a:headEnd/>
              <a:tailEnd/>
            </a:ln>
          </p:spPr>
          <p:txBody>
            <a:bodyPr/>
            <a:lstStyle/>
            <a:p>
              <a:endParaRPr lang="en-US"/>
            </a:p>
          </p:txBody>
        </p:sp>
        <p:sp>
          <p:nvSpPr>
            <p:cNvPr id="76824" name="Freeform 24"/>
            <p:cNvSpPr>
              <a:spLocks/>
            </p:cNvSpPr>
            <p:nvPr/>
          </p:nvSpPr>
          <p:spPr bwMode="auto">
            <a:xfrm>
              <a:off x="4758" y="2705"/>
              <a:ext cx="109" cy="86"/>
            </a:xfrm>
            <a:custGeom>
              <a:avLst/>
              <a:gdLst>
                <a:gd name="T0" fmla="*/ 0 w 109"/>
                <a:gd name="T1" fmla="*/ 7 h 86"/>
                <a:gd name="T2" fmla="*/ 70 w 109"/>
                <a:gd name="T3" fmla="*/ 0 h 86"/>
                <a:gd name="T4" fmla="*/ 109 w 109"/>
                <a:gd name="T5" fmla="*/ 31 h 86"/>
                <a:gd name="T6" fmla="*/ 16 w 109"/>
                <a:gd name="T7" fmla="*/ 86 h 86"/>
                <a:gd name="T8" fmla="*/ 0 w 109"/>
                <a:gd name="T9" fmla="*/ 7 h 86"/>
                <a:gd name="T10" fmla="*/ 0 60000 65536"/>
                <a:gd name="T11" fmla="*/ 0 60000 65536"/>
                <a:gd name="T12" fmla="*/ 0 60000 65536"/>
                <a:gd name="T13" fmla="*/ 0 60000 65536"/>
                <a:gd name="T14" fmla="*/ 0 60000 65536"/>
                <a:gd name="T15" fmla="*/ 0 w 109"/>
                <a:gd name="T16" fmla="*/ 0 h 86"/>
                <a:gd name="T17" fmla="*/ 109 w 109"/>
                <a:gd name="T18" fmla="*/ 86 h 86"/>
              </a:gdLst>
              <a:ahLst/>
              <a:cxnLst>
                <a:cxn ang="T10">
                  <a:pos x="T0" y="T1"/>
                </a:cxn>
                <a:cxn ang="T11">
                  <a:pos x="T2" y="T3"/>
                </a:cxn>
                <a:cxn ang="T12">
                  <a:pos x="T4" y="T5"/>
                </a:cxn>
                <a:cxn ang="T13">
                  <a:pos x="T6" y="T7"/>
                </a:cxn>
                <a:cxn ang="T14">
                  <a:pos x="T8" y="T9"/>
                </a:cxn>
              </a:cxnLst>
              <a:rect l="T15" t="T16" r="T17" b="T18"/>
              <a:pathLst>
                <a:path w="109" h="86">
                  <a:moveTo>
                    <a:pt x="0" y="7"/>
                  </a:moveTo>
                  <a:lnTo>
                    <a:pt x="70" y="0"/>
                  </a:lnTo>
                  <a:lnTo>
                    <a:pt x="109" y="31"/>
                  </a:lnTo>
                  <a:lnTo>
                    <a:pt x="16" y="86"/>
                  </a:lnTo>
                  <a:lnTo>
                    <a:pt x="0" y="7"/>
                  </a:lnTo>
                  <a:close/>
                </a:path>
              </a:pathLst>
            </a:custGeom>
            <a:solidFill>
              <a:srgbClr val="FCC111"/>
            </a:solidFill>
            <a:ln w="9525">
              <a:noFill/>
              <a:round/>
              <a:headEnd/>
              <a:tailEnd/>
            </a:ln>
          </p:spPr>
          <p:txBody>
            <a:bodyPr/>
            <a:lstStyle/>
            <a:p>
              <a:endParaRPr lang="en-US"/>
            </a:p>
          </p:txBody>
        </p:sp>
        <p:sp>
          <p:nvSpPr>
            <p:cNvPr id="76825" name="Freeform 25"/>
            <p:cNvSpPr>
              <a:spLocks/>
            </p:cNvSpPr>
            <p:nvPr/>
          </p:nvSpPr>
          <p:spPr bwMode="auto">
            <a:xfrm>
              <a:off x="4642" y="1256"/>
              <a:ext cx="132" cy="449"/>
            </a:xfrm>
            <a:custGeom>
              <a:avLst/>
              <a:gdLst>
                <a:gd name="T0" fmla="*/ 116 w 132"/>
                <a:gd name="T1" fmla="*/ 0 h 449"/>
                <a:gd name="T2" fmla="*/ 108 w 132"/>
                <a:gd name="T3" fmla="*/ 181 h 449"/>
                <a:gd name="T4" fmla="*/ 71 w 132"/>
                <a:gd name="T5" fmla="*/ 292 h 449"/>
                <a:gd name="T6" fmla="*/ 0 w 132"/>
                <a:gd name="T7" fmla="*/ 449 h 449"/>
                <a:gd name="T8" fmla="*/ 63 w 132"/>
                <a:gd name="T9" fmla="*/ 347 h 449"/>
                <a:gd name="T10" fmla="*/ 116 w 132"/>
                <a:gd name="T11" fmla="*/ 276 h 449"/>
                <a:gd name="T12" fmla="*/ 132 w 132"/>
                <a:gd name="T13" fmla="*/ 126 h 449"/>
                <a:gd name="T14" fmla="*/ 116 w 132"/>
                <a:gd name="T15" fmla="*/ 0 h 449"/>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449"/>
                <a:gd name="T26" fmla="*/ 132 w 132"/>
                <a:gd name="T27" fmla="*/ 449 h 4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449">
                  <a:moveTo>
                    <a:pt x="116" y="0"/>
                  </a:moveTo>
                  <a:lnTo>
                    <a:pt x="108" y="181"/>
                  </a:lnTo>
                  <a:lnTo>
                    <a:pt x="71" y="292"/>
                  </a:lnTo>
                  <a:lnTo>
                    <a:pt x="0" y="449"/>
                  </a:lnTo>
                  <a:lnTo>
                    <a:pt x="63" y="347"/>
                  </a:lnTo>
                  <a:lnTo>
                    <a:pt x="116" y="276"/>
                  </a:lnTo>
                  <a:lnTo>
                    <a:pt x="132" y="126"/>
                  </a:lnTo>
                  <a:lnTo>
                    <a:pt x="116" y="0"/>
                  </a:lnTo>
                  <a:close/>
                </a:path>
              </a:pathLst>
            </a:custGeom>
            <a:solidFill>
              <a:srgbClr val="EFEDE2"/>
            </a:solidFill>
            <a:ln w="9525">
              <a:noFill/>
              <a:round/>
              <a:headEnd/>
              <a:tailEnd/>
            </a:ln>
          </p:spPr>
          <p:txBody>
            <a:bodyPr/>
            <a:lstStyle/>
            <a:p>
              <a:endParaRPr lang="en-US"/>
            </a:p>
          </p:txBody>
        </p:sp>
        <p:sp>
          <p:nvSpPr>
            <p:cNvPr id="76826" name="Freeform 26"/>
            <p:cNvSpPr>
              <a:spLocks/>
            </p:cNvSpPr>
            <p:nvPr/>
          </p:nvSpPr>
          <p:spPr bwMode="auto">
            <a:xfrm>
              <a:off x="4727" y="1202"/>
              <a:ext cx="273" cy="542"/>
            </a:xfrm>
            <a:custGeom>
              <a:avLst/>
              <a:gdLst>
                <a:gd name="T0" fmla="*/ 47 w 273"/>
                <a:gd name="T1" fmla="*/ 354 h 542"/>
                <a:gd name="T2" fmla="*/ 23 w 273"/>
                <a:gd name="T3" fmla="*/ 471 h 542"/>
                <a:gd name="T4" fmla="*/ 0 w 273"/>
                <a:gd name="T5" fmla="*/ 542 h 542"/>
                <a:gd name="T6" fmla="*/ 86 w 273"/>
                <a:gd name="T7" fmla="*/ 495 h 542"/>
                <a:gd name="T8" fmla="*/ 140 w 273"/>
                <a:gd name="T9" fmla="*/ 416 h 542"/>
                <a:gd name="T10" fmla="*/ 140 w 273"/>
                <a:gd name="T11" fmla="*/ 322 h 542"/>
                <a:gd name="T12" fmla="*/ 203 w 273"/>
                <a:gd name="T13" fmla="*/ 424 h 542"/>
                <a:gd name="T14" fmla="*/ 203 w 273"/>
                <a:gd name="T15" fmla="*/ 487 h 542"/>
                <a:gd name="T16" fmla="*/ 203 w 273"/>
                <a:gd name="T17" fmla="*/ 542 h 542"/>
                <a:gd name="T18" fmla="*/ 257 w 273"/>
                <a:gd name="T19" fmla="*/ 519 h 542"/>
                <a:gd name="T20" fmla="*/ 273 w 273"/>
                <a:gd name="T21" fmla="*/ 393 h 542"/>
                <a:gd name="T22" fmla="*/ 262 w 273"/>
                <a:gd name="T23" fmla="*/ 363 h 542"/>
                <a:gd name="T24" fmla="*/ 251 w 273"/>
                <a:gd name="T25" fmla="*/ 334 h 542"/>
                <a:gd name="T26" fmla="*/ 239 w 273"/>
                <a:gd name="T27" fmla="*/ 305 h 542"/>
                <a:gd name="T28" fmla="*/ 227 w 273"/>
                <a:gd name="T29" fmla="*/ 278 h 542"/>
                <a:gd name="T30" fmla="*/ 214 w 273"/>
                <a:gd name="T31" fmla="*/ 253 h 542"/>
                <a:gd name="T32" fmla="*/ 200 w 273"/>
                <a:gd name="T33" fmla="*/ 227 h 542"/>
                <a:gd name="T34" fmla="*/ 185 w 273"/>
                <a:gd name="T35" fmla="*/ 202 h 542"/>
                <a:gd name="T36" fmla="*/ 171 w 273"/>
                <a:gd name="T37" fmla="*/ 178 h 542"/>
                <a:gd name="T38" fmla="*/ 156 w 273"/>
                <a:gd name="T39" fmla="*/ 155 h 542"/>
                <a:gd name="T40" fmla="*/ 140 w 273"/>
                <a:gd name="T41" fmla="*/ 132 h 542"/>
                <a:gd name="T42" fmla="*/ 124 w 273"/>
                <a:gd name="T43" fmla="*/ 109 h 542"/>
                <a:gd name="T44" fmla="*/ 108 w 273"/>
                <a:gd name="T45" fmla="*/ 87 h 542"/>
                <a:gd name="T46" fmla="*/ 92 w 273"/>
                <a:gd name="T47" fmla="*/ 64 h 542"/>
                <a:gd name="T48" fmla="*/ 74 w 273"/>
                <a:gd name="T49" fmla="*/ 43 h 542"/>
                <a:gd name="T50" fmla="*/ 57 w 273"/>
                <a:gd name="T51" fmla="*/ 21 h 542"/>
                <a:gd name="T52" fmla="*/ 39 w 273"/>
                <a:gd name="T53" fmla="*/ 0 h 542"/>
                <a:gd name="T54" fmla="*/ 41 w 273"/>
                <a:gd name="T55" fmla="*/ 47 h 542"/>
                <a:gd name="T56" fmla="*/ 46 w 273"/>
                <a:gd name="T57" fmla="*/ 86 h 542"/>
                <a:gd name="T58" fmla="*/ 53 w 273"/>
                <a:gd name="T59" fmla="*/ 122 h 542"/>
                <a:gd name="T60" fmla="*/ 58 w 273"/>
                <a:gd name="T61" fmla="*/ 156 h 542"/>
                <a:gd name="T62" fmla="*/ 62 w 273"/>
                <a:gd name="T63" fmla="*/ 194 h 542"/>
                <a:gd name="T64" fmla="*/ 63 w 273"/>
                <a:gd name="T65" fmla="*/ 237 h 542"/>
                <a:gd name="T66" fmla="*/ 58 w 273"/>
                <a:gd name="T67" fmla="*/ 289 h 542"/>
                <a:gd name="T68" fmla="*/ 47 w 273"/>
                <a:gd name="T69" fmla="*/ 354 h 54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73"/>
                <a:gd name="T106" fmla="*/ 0 h 542"/>
                <a:gd name="T107" fmla="*/ 273 w 273"/>
                <a:gd name="T108" fmla="*/ 542 h 54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73" h="542">
                  <a:moveTo>
                    <a:pt x="47" y="354"/>
                  </a:moveTo>
                  <a:lnTo>
                    <a:pt x="23" y="471"/>
                  </a:lnTo>
                  <a:lnTo>
                    <a:pt x="0" y="542"/>
                  </a:lnTo>
                  <a:lnTo>
                    <a:pt x="86" y="495"/>
                  </a:lnTo>
                  <a:lnTo>
                    <a:pt x="140" y="416"/>
                  </a:lnTo>
                  <a:lnTo>
                    <a:pt x="140" y="322"/>
                  </a:lnTo>
                  <a:lnTo>
                    <a:pt x="203" y="424"/>
                  </a:lnTo>
                  <a:lnTo>
                    <a:pt x="203" y="487"/>
                  </a:lnTo>
                  <a:lnTo>
                    <a:pt x="203" y="542"/>
                  </a:lnTo>
                  <a:lnTo>
                    <a:pt x="257" y="519"/>
                  </a:lnTo>
                  <a:lnTo>
                    <a:pt x="273" y="393"/>
                  </a:lnTo>
                  <a:lnTo>
                    <a:pt x="262" y="363"/>
                  </a:lnTo>
                  <a:lnTo>
                    <a:pt x="251" y="334"/>
                  </a:lnTo>
                  <a:lnTo>
                    <a:pt x="239" y="305"/>
                  </a:lnTo>
                  <a:lnTo>
                    <a:pt x="227" y="278"/>
                  </a:lnTo>
                  <a:lnTo>
                    <a:pt x="214" y="253"/>
                  </a:lnTo>
                  <a:lnTo>
                    <a:pt x="200" y="227"/>
                  </a:lnTo>
                  <a:lnTo>
                    <a:pt x="185" y="202"/>
                  </a:lnTo>
                  <a:lnTo>
                    <a:pt x="171" y="178"/>
                  </a:lnTo>
                  <a:lnTo>
                    <a:pt x="156" y="155"/>
                  </a:lnTo>
                  <a:lnTo>
                    <a:pt x="140" y="132"/>
                  </a:lnTo>
                  <a:lnTo>
                    <a:pt x="124" y="109"/>
                  </a:lnTo>
                  <a:lnTo>
                    <a:pt x="108" y="87"/>
                  </a:lnTo>
                  <a:lnTo>
                    <a:pt x="92" y="64"/>
                  </a:lnTo>
                  <a:lnTo>
                    <a:pt x="74" y="43"/>
                  </a:lnTo>
                  <a:lnTo>
                    <a:pt x="57" y="21"/>
                  </a:lnTo>
                  <a:lnTo>
                    <a:pt x="39" y="0"/>
                  </a:lnTo>
                  <a:lnTo>
                    <a:pt x="41" y="47"/>
                  </a:lnTo>
                  <a:lnTo>
                    <a:pt x="46" y="86"/>
                  </a:lnTo>
                  <a:lnTo>
                    <a:pt x="53" y="122"/>
                  </a:lnTo>
                  <a:lnTo>
                    <a:pt x="58" y="156"/>
                  </a:lnTo>
                  <a:lnTo>
                    <a:pt x="62" y="194"/>
                  </a:lnTo>
                  <a:lnTo>
                    <a:pt x="63" y="237"/>
                  </a:lnTo>
                  <a:lnTo>
                    <a:pt x="58" y="289"/>
                  </a:lnTo>
                  <a:lnTo>
                    <a:pt x="47" y="354"/>
                  </a:lnTo>
                  <a:close/>
                </a:path>
              </a:pathLst>
            </a:custGeom>
            <a:solidFill>
              <a:srgbClr val="EFEDE2"/>
            </a:solidFill>
            <a:ln w="9525">
              <a:noFill/>
              <a:round/>
              <a:headEnd/>
              <a:tailEnd/>
            </a:ln>
          </p:spPr>
          <p:txBody>
            <a:bodyPr/>
            <a:lstStyle/>
            <a:p>
              <a:endParaRPr lang="en-US"/>
            </a:p>
          </p:txBody>
        </p:sp>
        <p:sp>
          <p:nvSpPr>
            <p:cNvPr id="76827" name="Freeform 27"/>
            <p:cNvSpPr>
              <a:spLocks/>
            </p:cNvSpPr>
            <p:nvPr/>
          </p:nvSpPr>
          <p:spPr bwMode="auto">
            <a:xfrm>
              <a:off x="3815" y="3170"/>
              <a:ext cx="363" cy="196"/>
            </a:xfrm>
            <a:custGeom>
              <a:avLst/>
              <a:gdLst>
                <a:gd name="T0" fmla="*/ 59 w 363"/>
                <a:gd name="T1" fmla="*/ 111 h 196"/>
                <a:gd name="T2" fmla="*/ 24 w 363"/>
                <a:gd name="T3" fmla="*/ 140 h 196"/>
                <a:gd name="T4" fmla="*/ 0 w 363"/>
                <a:gd name="T5" fmla="*/ 196 h 196"/>
                <a:gd name="T6" fmla="*/ 71 w 363"/>
                <a:gd name="T7" fmla="*/ 152 h 196"/>
                <a:gd name="T8" fmla="*/ 87 w 363"/>
                <a:gd name="T9" fmla="*/ 146 h 196"/>
                <a:gd name="T10" fmla="*/ 104 w 363"/>
                <a:gd name="T11" fmla="*/ 142 h 196"/>
                <a:gd name="T12" fmla="*/ 120 w 363"/>
                <a:gd name="T13" fmla="*/ 137 h 196"/>
                <a:gd name="T14" fmla="*/ 136 w 363"/>
                <a:gd name="T15" fmla="*/ 133 h 196"/>
                <a:gd name="T16" fmla="*/ 152 w 363"/>
                <a:gd name="T17" fmla="*/ 128 h 196"/>
                <a:gd name="T18" fmla="*/ 169 w 363"/>
                <a:gd name="T19" fmla="*/ 124 h 196"/>
                <a:gd name="T20" fmla="*/ 183 w 363"/>
                <a:gd name="T21" fmla="*/ 120 h 196"/>
                <a:gd name="T22" fmla="*/ 199 w 363"/>
                <a:gd name="T23" fmla="*/ 115 h 196"/>
                <a:gd name="T24" fmla="*/ 215 w 363"/>
                <a:gd name="T25" fmla="*/ 111 h 196"/>
                <a:gd name="T26" fmla="*/ 232 w 363"/>
                <a:gd name="T27" fmla="*/ 107 h 196"/>
                <a:gd name="T28" fmla="*/ 248 w 363"/>
                <a:gd name="T29" fmla="*/ 105 h 196"/>
                <a:gd name="T30" fmla="*/ 264 w 363"/>
                <a:gd name="T31" fmla="*/ 101 h 196"/>
                <a:gd name="T32" fmla="*/ 280 w 363"/>
                <a:gd name="T33" fmla="*/ 98 h 196"/>
                <a:gd name="T34" fmla="*/ 297 w 363"/>
                <a:gd name="T35" fmla="*/ 97 h 196"/>
                <a:gd name="T36" fmla="*/ 313 w 363"/>
                <a:gd name="T37" fmla="*/ 94 h 196"/>
                <a:gd name="T38" fmla="*/ 331 w 363"/>
                <a:gd name="T39" fmla="*/ 93 h 196"/>
                <a:gd name="T40" fmla="*/ 363 w 363"/>
                <a:gd name="T41" fmla="*/ 0 h 196"/>
                <a:gd name="T42" fmla="*/ 341 w 363"/>
                <a:gd name="T43" fmla="*/ 6 h 196"/>
                <a:gd name="T44" fmla="*/ 320 w 363"/>
                <a:gd name="T45" fmla="*/ 12 h 196"/>
                <a:gd name="T46" fmla="*/ 300 w 363"/>
                <a:gd name="T47" fmla="*/ 17 h 196"/>
                <a:gd name="T48" fmla="*/ 281 w 363"/>
                <a:gd name="T49" fmla="*/ 23 h 196"/>
                <a:gd name="T50" fmla="*/ 261 w 363"/>
                <a:gd name="T51" fmla="*/ 28 h 196"/>
                <a:gd name="T52" fmla="*/ 242 w 363"/>
                <a:gd name="T53" fmla="*/ 32 h 196"/>
                <a:gd name="T54" fmla="*/ 223 w 363"/>
                <a:gd name="T55" fmla="*/ 37 h 196"/>
                <a:gd name="T56" fmla="*/ 206 w 363"/>
                <a:gd name="T57" fmla="*/ 41 h 196"/>
                <a:gd name="T58" fmla="*/ 187 w 363"/>
                <a:gd name="T59" fmla="*/ 47 h 196"/>
                <a:gd name="T60" fmla="*/ 170 w 363"/>
                <a:gd name="T61" fmla="*/ 54 h 196"/>
                <a:gd name="T62" fmla="*/ 151 w 363"/>
                <a:gd name="T63" fmla="*/ 60 h 196"/>
                <a:gd name="T64" fmla="*/ 134 w 363"/>
                <a:gd name="T65" fmla="*/ 68 h 196"/>
                <a:gd name="T66" fmla="*/ 115 w 363"/>
                <a:gd name="T67" fmla="*/ 76 h 196"/>
                <a:gd name="T68" fmla="*/ 96 w 363"/>
                <a:gd name="T69" fmla="*/ 87 h 196"/>
                <a:gd name="T70" fmla="*/ 77 w 363"/>
                <a:gd name="T71" fmla="*/ 98 h 196"/>
                <a:gd name="T72" fmla="*/ 59 w 363"/>
                <a:gd name="T73" fmla="*/ 111 h 19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63"/>
                <a:gd name="T112" fmla="*/ 0 h 196"/>
                <a:gd name="T113" fmla="*/ 363 w 363"/>
                <a:gd name="T114" fmla="*/ 196 h 19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63" h="196">
                  <a:moveTo>
                    <a:pt x="59" y="111"/>
                  </a:moveTo>
                  <a:lnTo>
                    <a:pt x="24" y="140"/>
                  </a:lnTo>
                  <a:lnTo>
                    <a:pt x="0" y="196"/>
                  </a:lnTo>
                  <a:lnTo>
                    <a:pt x="71" y="152"/>
                  </a:lnTo>
                  <a:lnTo>
                    <a:pt x="87" y="146"/>
                  </a:lnTo>
                  <a:lnTo>
                    <a:pt x="104" y="142"/>
                  </a:lnTo>
                  <a:lnTo>
                    <a:pt x="120" y="137"/>
                  </a:lnTo>
                  <a:lnTo>
                    <a:pt x="136" y="133"/>
                  </a:lnTo>
                  <a:lnTo>
                    <a:pt x="152" y="128"/>
                  </a:lnTo>
                  <a:lnTo>
                    <a:pt x="169" y="124"/>
                  </a:lnTo>
                  <a:lnTo>
                    <a:pt x="183" y="120"/>
                  </a:lnTo>
                  <a:lnTo>
                    <a:pt x="199" y="115"/>
                  </a:lnTo>
                  <a:lnTo>
                    <a:pt x="215" y="111"/>
                  </a:lnTo>
                  <a:lnTo>
                    <a:pt x="232" y="107"/>
                  </a:lnTo>
                  <a:lnTo>
                    <a:pt x="248" y="105"/>
                  </a:lnTo>
                  <a:lnTo>
                    <a:pt x="264" y="101"/>
                  </a:lnTo>
                  <a:lnTo>
                    <a:pt x="280" y="98"/>
                  </a:lnTo>
                  <a:lnTo>
                    <a:pt x="297" y="97"/>
                  </a:lnTo>
                  <a:lnTo>
                    <a:pt x="313" y="94"/>
                  </a:lnTo>
                  <a:lnTo>
                    <a:pt x="331" y="93"/>
                  </a:lnTo>
                  <a:lnTo>
                    <a:pt x="363" y="0"/>
                  </a:lnTo>
                  <a:lnTo>
                    <a:pt x="341" y="6"/>
                  </a:lnTo>
                  <a:lnTo>
                    <a:pt x="320" y="12"/>
                  </a:lnTo>
                  <a:lnTo>
                    <a:pt x="300" y="17"/>
                  </a:lnTo>
                  <a:lnTo>
                    <a:pt x="281" y="23"/>
                  </a:lnTo>
                  <a:lnTo>
                    <a:pt x="261" y="28"/>
                  </a:lnTo>
                  <a:lnTo>
                    <a:pt x="242" y="32"/>
                  </a:lnTo>
                  <a:lnTo>
                    <a:pt x="223" y="37"/>
                  </a:lnTo>
                  <a:lnTo>
                    <a:pt x="206" y="41"/>
                  </a:lnTo>
                  <a:lnTo>
                    <a:pt x="187" y="47"/>
                  </a:lnTo>
                  <a:lnTo>
                    <a:pt x="170" y="54"/>
                  </a:lnTo>
                  <a:lnTo>
                    <a:pt x="151" y="60"/>
                  </a:lnTo>
                  <a:lnTo>
                    <a:pt x="134" y="68"/>
                  </a:lnTo>
                  <a:lnTo>
                    <a:pt x="115" y="76"/>
                  </a:lnTo>
                  <a:lnTo>
                    <a:pt x="96" y="87"/>
                  </a:lnTo>
                  <a:lnTo>
                    <a:pt x="77" y="98"/>
                  </a:lnTo>
                  <a:lnTo>
                    <a:pt x="59" y="111"/>
                  </a:lnTo>
                  <a:close/>
                </a:path>
              </a:pathLst>
            </a:custGeom>
            <a:solidFill>
              <a:srgbClr val="C4562B"/>
            </a:solidFill>
            <a:ln w="9525">
              <a:noFill/>
              <a:round/>
              <a:headEnd/>
              <a:tailEnd/>
            </a:ln>
          </p:spPr>
          <p:txBody>
            <a:bodyPr/>
            <a:lstStyle/>
            <a:p>
              <a:endParaRPr lang="en-US"/>
            </a:p>
          </p:txBody>
        </p:sp>
        <p:sp>
          <p:nvSpPr>
            <p:cNvPr id="76828" name="Freeform 28"/>
            <p:cNvSpPr>
              <a:spLocks/>
            </p:cNvSpPr>
            <p:nvPr/>
          </p:nvSpPr>
          <p:spPr bwMode="auto">
            <a:xfrm>
              <a:off x="3815" y="3277"/>
              <a:ext cx="331" cy="165"/>
            </a:xfrm>
            <a:custGeom>
              <a:avLst/>
              <a:gdLst>
                <a:gd name="T0" fmla="*/ 16 w 331"/>
                <a:gd name="T1" fmla="*/ 116 h 165"/>
                <a:gd name="T2" fmla="*/ 75 w 331"/>
                <a:gd name="T3" fmla="*/ 73 h 165"/>
                <a:gd name="T4" fmla="*/ 138 w 331"/>
                <a:gd name="T5" fmla="*/ 41 h 165"/>
                <a:gd name="T6" fmla="*/ 221 w 331"/>
                <a:gd name="T7" fmla="*/ 17 h 165"/>
                <a:gd name="T8" fmla="*/ 331 w 331"/>
                <a:gd name="T9" fmla="*/ 0 h 165"/>
                <a:gd name="T10" fmla="*/ 331 w 331"/>
                <a:gd name="T11" fmla="*/ 69 h 165"/>
                <a:gd name="T12" fmla="*/ 307 w 331"/>
                <a:gd name="T13" fmla="*/ 144 h 165"/>
                <a:gd name="T14" fmla="*/ 209 w 331"/>
                <a:gd name="T15" fmla="*/ 144 h 165"/>
                <a:gd name="T16" fmla="*/ 0 w 331"/>
                <a:gd name="T17" fmla="*/ 165 h 165"/>
                <a:gd name="T18" fmla="*/ 16 w 331"/>
                <a:gd name="T19" fmla="*/ 116 h 1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1"/>
                <a:gd name="T31" fmla="*/ 0 h 165"/>
                <a:gd name="T32" fmla="*/ 331 w 331"/>
                <a:gd name="T33" fmla="*/ 165 h 1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1" h="165">
                  <a:moveTo>
                    <a:pt x="16" y="116"/>
                  </a:moveTo>
                  <a:lnTo>
                    <a:pt x="75" y="73"/>
                  </a:lnTo>
                  <a:lnTo>
                    <a:pt x="138" y="41"/>
                  </a:lnTo>
                  <a:lnTo>
                    <a:pt x="221" y="17"/>
                  </a:lnTo>
                  <a:lnTo>
                    <a:pt x="331" y="0"/>
                  </a:lnTo>
                  <a:lnTo>
                    <a:pt x="331" y="69"/>
                  </a:lnTo>
                  <a:lnTo>
                    <a:pt x="307" y="144"/>
                  </a:lnTo>
                  <a:lnTo>
                    <a:pt x="209" y="144"/>
                  </a:lnTo>
                  <a:lnTo>
                    <a:pt x="0" y="165"/>
                  </a:lnTo>
                  <a:lnTo>
                    <a:pt x="16" y="116"/>
                  </a:lnTo>
                  <a:close/>
                </a:path>
              </a:pathLst>
            </a:custGeom>
            <a:solidFill>
              <a:srgbClr val="C4562B"/>
            </a:solidFill>
            <a:ln w="9525">
              <a:noFill/>
              <a:round/>
              <a:headEnd/>
              <a:tailEnd/>
            </a:ln>
          </p:spPr>
          <p:txBody>
            <a:bodyPr/>
            <a:lstStyle/>
            <a:p>
              <a:endParaRPr lang="en-US"/>
            </a:p>
          </p:txBody>
        </p:sp>
        <p:sp>
          <p:nvSpPr>
            <p:cNvPr id="76829" name="Freeform 29"/>
            <p:cNvSpPr>
              <a:spLocks/>
            </p:cNvSpPr>
            <p:nvPr/>
          </p:nvSpPr>
          <p:spPr bwMode="auto">
            <a:xfrm>
              <a:off x="4214" y="1137"/>
              <a:ext cx="590" cy="1910"/>
            </a:xfrm>
            <a:custGeom>
              <a:avLst/>
              <a:gdLst>
                <a:gd name="T0" fmla="*/ 564 w 590"/>
                <a:gd name="T1" fmla="*/ 156 h 1910"/>
                <a:gd name="T2" fmla="*/ 564 w 590"/>
                <a:gd name="T3" fmla="*/ 964 h 1910"/>
                <a:gd name="T4" fmla="*/ 552 w 590"/>
                <a:gd name="T5" fmla="*/ 1054 h 1910"/>
                <a:gd name="T6" fmla="*/ 540 w 590"/>
                <a:gd name="T7" fmla="*/ 1138 h 1910"/>
                <a:gd name="T8" fmla="*/ 527 w 590"/>
                <a:gd name="T9" fmla="*/ 1216 h 1910"/>
                <a:gd name="T10" fmla="*/ 512 w 590"/>
                <a:gd name="T11" fmla="*/ 1287 h 1910"/>
                <a:gd name="T12" fmla="*/ 495 w 590"/>
                <a:gd name="T13" fmla="*/ 1354 h 1910"/>
                <a:gd name="T14" fmla="*/ 476 w 590"/>
                <a:gd name="T15" fmla="*/ 1418 h 1910"/>
                <a:gd name="T16" fmla="*/ 453 w 590"/>
                <a:gd name="T17" fmla="*/ 1475 h 1910"/>
                <a:gd name="T18" fmla="*/ 426 w 590"/>
                <a:gd name="T19" fmla="*/ 1531 h 1910"/>
                <a:gd name="T20" fmla="*/ 396 w 590"/>
                <a:gd name="T21" fmla="*/ 1583 h 1910"/>
                <a:gd name="T22" fmla="*/ 361 w 590"/>
                <a:gd name="T23" fmla="*/ 1632 h 1910"/>
                <a:gd name="T24" fmla="*/ 319 w 590"/>
                <a:gd name="T25" fmla="*/ 1679 h 1910"/>
                <a:gd name="T26" fmla="*/ 272 w 590"/>
                <a:gd name="T27" fmla="*/ 1724 h 1910"/>
                <a:gd name="T28" fmla="*/ 219 w 590"/>
                <a:gd name="T29" fmla="*/ 1769 h 1910"/>
                <a:gd name="T30" fmla="*/ 157 w 590"/>
                <a:gd name="T31" fmla="*/ 1812 h 1910"/>
                <a:gd name="T32" fmla="*/ 89 w 590"/>
                <a:gd name="T33" fmla="*/ 1856 h 1910"/>
                <a:gd name="T34" fmla="*/ 12 w 590"/>
                <a:gd name="T35" fmla="*/ 1899 h 1910"/>
                <a:gd name="T36" fmla="*/ 0 w 590"/>
                <a:gd name="T37" fmla="*/ 1910 h 1910"/>
                <a:gd name="T38" fmla="*/ 83 w 590"/>
                <a:gd name="T39" fmla="*/ 1871 h 1910"/>
                <a:gd name="T40" fmla="*/ 157 w 590"/>
                <a:gd name="T41" fmla="*/ 1829 h 1910"/>
                <a:gd name="T42" fmla="*/ 223 w 590"/>
                <a:gd name="T43" fmla="*/ 1786 h 1910"/>
                <a:gd name="T44" fmla="*/ 280 w 590"/>
                <a:gd name="T45" fmla="*/ 1741 h 1910"/>
                <a:gd name="T46" fmla="*/ 331 w 590"/>
                <a:gd name="T47" fmla="*/ 1694 h 1910"/>
                <a:gd name="T48" fmla="*/ 375 w 590"/>
                <a:gd name="T49" fmla="*/ 1642 h 1910"/>
                <a:gd name="T50" fmla="*/ 414 w 590"/>
                <a:gd name="T51" fmla="*/ 1590 h 1910"/>
                <a:gd name="T52" fmla="*/ 448 w 590"/>
                <a:gd name="T53" fmla="*/ 1533 h 1910"/>
                <a:gd name="T54" fmla="*/ 477 w 590"/>
                <a:gd name="T55" fmla="*/ 1474 h 1910"/>
                <a:gd name="T56" fmla="*/ 501 w 590"/>
                <a:gd name="T57" fmla="*/ 1412 h 1910"/>
                <a:gd name="T58" fmla="*/ 522 w 590"/>
                <a:gd name="T59" fmla="*/ 1345 h 1910"/>
                <a:gd name="T60" fmla="*/ 540 w 590"/>
                <a:gd name="T61" fmla="*/ 1275 h 1910"/>
                <a:gd name="T62" fmla="*/ 555 w 590"/>
                <a:gd name="T63" fmla="*/ 1201 h 1910"/>
                <a:gd name="T64" fmla="*/ 568 w 590"/>
                <a:gd name="T65" fmla="*/ 1121 h 1910"/>
                <a:gd name="T66" fmla="*/ 579 w 590"/>
                <a:gd name="T67" fmla="*/ 1038 h 1910"/>
                <a:gd name="T68" fmla="*/ 590 w 590"/>
                <a:gd name="T69" fmla="*/ 951 h 1910"/>
                <a:gd name="T70" fmla="*/ 590 w 590"/>
                <a:gd name="T71" fmla="*/ 417 h 1910"/>
                <a:gd name="T72" fmla="*/ 539 w 590"/>
                <a:gd name="T73" fmla="*/ 0 h 1910"/>
                <a:gd name="T74" fmla="*/ 564 w 590"/>
                <a:gd name="T75" fmla="*/ 156 h 191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90"/>
                <a:gd name="T115" fmla="*/ 0 h 1910"/>
                <a:gd name="T116" fmla="*/ 590 w 590"/>
                <a:gd name="T117" fmla="*/ 1910 h 191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90" h="1910">
                  <a:moveTo>
                    <a:pt x="564" y="156"/>
                  </a:moveTo>
                  <a:lnTo>
                    <a:pt x="564" y="964"/>
                  </a:lnTo>
                  <a:lnTo>
                    <a:pt x="552" y="1054"/>
                  </a:lnTo>
                  <a:lnTo>
                    <a:pt x="540" y="1138"/>
                  </a:lnTo>
                  <a:lnTo>
                    <a:pt x="527" y="1216"/>
                  </a:lnTo>
                  <a:lnTo>
                    <a:pt x="512" y="1287"/>
                  </a:lnTo>
                  <a:lnTo>
                    <a:pt x="495" y="1354"/>
                  </a:lnTo>
                  <a:lnTo>
                    <a:pt x="476" y="1418"/>
                  </a:lnTo>
                  <a:lnTo>
                    <a:pt x="453" y="1475"/>
                  </a:lnTo>
                  <a:lnTo>
                    <a:pt x="426" y="1531"/>
                  </a:lnTo>
                  <a:lnTo>
                    <a:pt x="396" y="1583"/>
                  </a:lnTo>
                  <a:lnTo>
                    <a:pt x="361" y="1632"/>
                  </a:lnTo>
                  <a:lnTo>
                    <a:pt x="319" y="1679"/>
                  </a:lnTo>
                  <a:lnTo>
                    <a:pt x="272" y="1724"/>
                  </a:lnTo>
                  <a:lnTo>
                    <a:pt x="219" y="1769"/>
                  </a:lnTo>
                  <a:lnTo>
                    <a:pt x="157" y="1812"/>
                  </a:lnTo>
                  <a:lnTo>
                    <a:pt x="89" y="1856"/>
                  </a:lnTo>
                  <a:lnTo>
                    <a:pt x="12" y="1899"/>
                  </a:lnTo>
                  <a:lnTo>
                    <a:pt x="0" y="1910"/>
                  </a:lnTo>
                  <a:lnTo>
                    <a:pt x="83" y="1871"/>
                  </a:lnTo>
                  <a:lnTo>
                    <a:pt x="157" y="1829"/>
                  </a:lnTo>
                  <a:lnTo>
                    <a:pt x="223" y="1786"/>
                  </a:lnTo>
                  <a:lnTo>
                    <a:pt x="280" y="1741"/>
                  </a:lnTo>
                  <a:lnTo>
                    <a:pt x="331" y="1694"/>
                  </a:lnTo>
                  <a:lnTo>
                    <a:pt x="375" y="1642"/>
                  </a:lnTo>
                  <a:lnTo>
                    <a:pt x="414" y="1590"/>
                  </a:lnTo>
                  <a:lnTo>
                    <a:pt x="448" y="1533"/>
                  </a:lnTo>
                  <a:lnTo>
                    <a:pt x="477" y="1474"/>
                  </a:lnTo>
                  <a:lnTo>
                    <a:pt x="501" y="1412"/>
                  </a:lnTo>
                  <a:lnTo>
                    <a:pt x="522" y="1345"/>
                  </a:lnTo>
                  <a:lnTo>
                    <a:pt x="540" y="1275"/>
                  </a:lnTo>
                  <a:lnTo>
                    <a:pt x="555" y="1201"/>
                  </a:lnTo>
                  <a:lnTo>
                    <a:pt x="568" y="1121"/>
                  </a:lnTo>
                  <a:lnTo>
                    <a:pt x="579" y="1038"/>
                  </a:lnTo>
                  <a:lnTo>
                    <a:pt x="590" y="951"/>
                  </a:lnTo>
                  <a:lnTo>
                    <a:pt x="590" y="417"/>
                  </a:lnTo>
                  <a:lnTo>
                    <a:pt x="539" y="0"/>
                  </a:lnTo>
                  <a:lnTo>
                    <a:pt x="564" y="156"/>
                  </a:lnTo>
                  <a:close/>
                </a:path>
              </a:pathLst>
            </a:custGeom>
            <a:solidFill>
              <a:srgbClr val="CEC6B7"/>
            </a:solidFill>
            <a:ln w="9525">
              <a:noFill/>
              <a:round/>
              <a:headEnd/>
              <a:tailEnd/>
            </a:ln>
          </p:spPr>
          <p:txBody>
            <a:bodyPr/>
            <a:lstStyle/>
            <a:p>
              <a:endParaRPr lang="en-US"/>
            </a:p>
          </p:txBody>
        </p:sp>
        <p:sp>
          <p:nvSpPr>
            <p:cNvPr id="76830" name="Freeform 30"/>
            <p:cNvSpPr>
              <a:spLocks/>
            </p:cNvSpPr>
            <p:nvPr/>
          </p:nvSpPr>
          <p:spPr bwMode="auto">
            <a:xfrm>
              <a:off x="4237" y="1091"/>
              <a:ext cx="533" cy="875"/>
            </a:xfrm>
            <a:custGeom>
              <a:avLst/>
              <a:gdLst>
                <a:gd name="T0" fmla="*/ 529 w 533"/>
                <a:gd name="T1" fmla="*/ 25 h 875"/>
                <a:gd name="T2" fmla="*/ 11 w 533"/>
                <a:gd name="T3" fmla="*/ 874 h 875"/>
                <a:gd name="T4" fmla="*/ 0 w 533"/>
                <a:gd name="T5" fmla="*/ 875 h 875"/>
                <a:gd name="T6" fmla="*/ 533 w 533"/>
                <a:gd name="T7" fmla="*/ 0 h 875"/>
                <a:gd name="T8" fmla="*/ 529 w 533"/>
                <a:gd name="T9" fmla="*/ 25 h 875"/>
                <a:gd name="T10" fmla="*/ 0 60000 65536"/>
                <a:gd name="T11" fmla="*/ 0 60000 65536"/>
                <a:gd name="T12" fmla="*/ 0 60000 65536"/>
                <a:gd name="T13" fmla="*/ 0 60000 65536"/>
                <a:gd name="T14" fmla="*/ 0 60000 65536"/>
                <a:gd name="T15" fmla="*/ 0 w 533"/>
                <a:gd name="T16" fmla="*/ 0 h 875"/>
                <a:gd name="T17" fmla="*/ 533 w 533"/>
                <a:gd name="T18" fmla="*/ 875 h 875"/>
              </a:gdLst>
              <a:ahLst/>
              <a:cxnLst>
                <a:cxn ang="T10">
                  <a:pos x="T0" y="T1"/>
                </a:cxn>
                <a:cxn ang="T11">
                  <a:pos x="T2" y="T3"/>
                </a:cxn>
                <a:cxn ang="T12">
                  <a:pos x="T4" y="T5"/>
                </a:cxn>
                <a:cxn ang="T13">
                  <a:pos x="T6" y="T7"/>
                </a:cxn>
                <a:cxn ang="T14">
                  <a:pos x="T8" y="T9"/>
                </a:cxn>
              </a:cxnLst>
              <a:rect l="T15" t="T16" r="T17" b="T18"/>
              <a:pathLst>
                <a:path w="533" h="875">
                  <a:moveTo>
                    <a:pt x="529" y="25"/>
                  </a:moveTo>
                  <a:lnTo>
                    <a:pt x="11" y="874"/>
                  </a:lnTo>
                  <a:lnTo>
                    <a:pt x="0" y="875"/>
                  </a:lnTo>
                  <a:lnTo>
                    <a:pt x="533" y="0"/>
                  </a:lnTo>
                  <a:lnTo>
                    <a:pt x="529" y="25"/>
                  </a:lnTo>
                  <a:close/>
                </a:path>
              </a:pathLst>
            </a:custGeom>
            <a:solidFill>
              <a:srgbClr val="B2AFAA"/>
            </a:solidFill>
            <a:ln w="9525">
              <a:noFill/>
              <a:round/>
              <a:headEnd/>
              <a:tailEnd/>
            </a:ln>
          </p:spPr>
          <p:txBody>
            <a:bodyPr/>
            <a:lstStyle/>
            <a:p>
              <a:endParaRPr lang="en-US"/>
            </a:p>
          </p:txBody>
        </p:sp>
        <p:sp>
          <p:nvSpPr>
            <p:cNvPr id="76831" name="Freeform 31"/>
            <p:cNvSpPr>
              <a:spLocks/>
            </p:cNvSpPr>
            <p:nvPr/>
          </p:nvSpPr>
          <p:spPr bwMode="auto">
            <a:xfrm>
              <a:off x="3864" y="1958"/>
              <a:ext cx="385" cy="1323"/>
            </a:xfrm>
            <a:custGeom>
              <a:avLst/>
              <a:gdLst>
                <a:gd name="T0" fmla="*/ 385 w 385"/>
                <a:gd name="T1" fmla="*/ 4 h 1323"/>
                <a:gd name="T2" fmla="*/ 16 w 385"/>
                <a:gd name="T3" fmla="*/ 1323 h 1323"/>
                <a:gd name="T4" fmla="*/ 0 w 385"/>
                <a:gd name="T5" fmla="*/ 1322 h 1323"/>
                <a:gd name="T6" fmla="*/ 372 w 385"/>
                <a:gd name="T7" fmla="*/ 0 h 1323"/>
                <a:gd name="T8" fmla="*/ 385 w 385"/>
                <a:gd name="T9" fmla="*/ 4 h 1323"/>
                <a:gd name="T10" fmla="*/ 0 60000 65536"/>
                <a:gd name="T11" fmla="*/ 0 60000 65536"/>
                <a:gd name="T12" fmla="*/ 0 60000 65536"/>
                <a:gd name="T13" fmla="*/ 0 60000 65536"/>
                <a:gd name="T14" fmla="*/ 0 60000 65536"/>
                <a:gd name="T15" fmla="*/ 0 w 385"/>
                <a:gd name="T16" fmla="*/ 0 h 1323"/>
                <a:gd name="T17" fmla="*/ 385 w 385"/>
                <a:gd name="T18" fmla="*/ 1323 h 1323"/>
              </a:gdLst>
              <a:ahLst/>
              <a:cxnLst>
                <a:cxn ang="T10">
                  <a:pos x="T0" y="T1"/>
                </a:cxn>
                <a:cxn ang="T11">
                  <a:pos x="T2" y="T3"/>
                </a:cxn>
                <a:cxn ang="T12">
                  <a:pos x="T4" y="T5"/>
                </a:cxn>
                <a:cxn ang="T13">
                  <a:pos x="T6" y="T7"/>
                </a:cxn>
                <a:cxn ang="T14">
                  <a:pos x="T8" y="T9"/>
                </a:cxn>
              </a:cxnLst>
              <a:rect l="T15" t="T16" r="T17" b="T18"/>
              <a:pathLst>
                <a:path w="385" h="1323">
                  <a:moveTo>
                    <a:pt x="385" y="4"/>
                  </a:moveTo>
                  <a:lnTo>
                    <a:pt x="16" y="1323"/>
                  </a:lnTo>
                  <a:lnTo>
                    <a:pt x="0" y="1322"/>
                  </a:lnTo>
                  <a:lnTo>
                    <a:pt x="372" y="0"/>
                  </a:lnTo>
                  <a:lnTo>
                    <a:pt x="385" y="4"/>
                  </a:lnTo>
                  <a:close/>
                </a:path>
              </a:pathLst>
            </a:custGeom>
            <a:solidFill>
              <a:srgbClr val="B2AFAA"/>
            </a:solidFill>
            <a:ln w="9525">
              <a:noFill/>
              <a:round/>
              <a:headEnd/>
              <a:tailEnd/>
            </a:ln>
          </p:spPr>
          <p:txBody>
            <a:bodyPr/>
            <a:lstStyle/>
            <a:p>
              <a:endParaRPr lang="en-US"/>
            </a:p>
          </p:txBody>
        </p:sp>
        <p:sp>
          <p:nvSpPr>
            <p:cNvPr id="76832" name="Freeform 32"/>
            <p:cNvSpPr>
              <a:spLocks/>
            </p:cNvSpPr>
            <p:nvPr/>
          </p:nvSpPr>
          <p:spPr bwMode="auto">
            <a:xfrm>
              <a:off x="3075" y="3358"/>
              <a:ext cx="2252" cy="337"/>
            </a:xfrm>
            <a:custGeom>
              <a:avLst/>
              <a:gdLst>
                <a:gd name="T0" fmla="*/ 0 w 2252"/>
                <a:gd name="T1" fmla="*/ 168 h 337"/>
                <a:gd name="T2" fmla="*/ 28 w 2252"/>
                <a:gd name="T3" fmla="*/ 167 h 337"/>
                <a:gd name="T4" fmla="*/ 53 w 2252"/>
                <a:gd name="T5" fmla="*/ 166 h 337"/>
                <a:gd name="T6" fmla="*/ 76 w 2252"/>
                <a:gd name="T7" fmla="*/ 163 h 337"/>
                <a:gd name="T8" fmla="*/ 95 w 2252"/>
                <a:gd name="T9" fmla="*/ 160 h 337"/>
                <a:gd name="T10" fmla="*/ 112 w 2252"/>
                <a:gd name="T11" fmla="*/ 156 h 337"/>
                <a:gd name="T12" fmla="*/ 128 w 2252"/>
                <a:gd name="T13" fmla="*/ 152 h 337"/>
                <a:gd name="T14" fmla="*/ 142 w 2252"/>
                <a:gd name="T15" fmla="*/ 147 h 337"/>
                <a:gd name="T16" fmla="*/ 155 w 2252"/>
                <a:gd name="T17" fmla="*/ 140 h 337"/>
                <a:gd name="T18" fmla="*/ 169 w 2252"/>
                <a:gd name="T19" fmla="*/ 133 h 337"/>
                <a:gd name="T20" fmla="*/ 181 w 2252"/>
                <a:gd name="T21" fmla="*/ 125 h 337"/>
                <a:gd name="T22" fmla="*/ 193 w 2252"/>
                <a:gd name="T23" fmla="*/ 117 h 337"/>
                <a:gd name="T24" fmla="*/ 205 w 2252"/>
                <a:gd name="T25" fmla="*/ 106 h 337"/>
                <a:gd name="T26" fmla="*/ 218 w 2252"/>
                <a:gd name="T27" fmla="*/ 96 h 337"/>
                <a:gd name="T28" fmla="*/ 234 w 2252"/>
                <a:gd name="T29" fmla="*/ 84 h 337"/>
                <a:gd name="T30" fmla="*/ 250 w 2252"/>
                <a:gd name="T31" fmla="*/ 71 h 337"/>
                <a:gd name="T32" fmla="*/ 269 w 2252"/>
                <a:gd name="T33" fmla="*/ 57 h 337"/>
                <a:gd name="T34" fmla="*/ 431 w 2252"/>
                <a:gd name="T35" fmla="*/ 12 h 337"/>
                <a:gd name="T36" fmla="*/ 477 w 2252"/>
                <a:gd name="T37" fmla="*/ 19 h 337"/>
                <a:gd name="T38" fmla="*/ 520 w 2252"/>
                <a:gd name="T39" fmla="*/ 26 h 337"/>
                <a:gd name="T40" fmla="*/ 561 w 2252"/>
                <a:gd name="T41" fmla="*/ 32 h 337"/>
                <a:gd name="T42" fmla="*/ 600 w 2252"/>
                <a:gd name="T43" fmla="*/ 38 h 337"/>
                <a:gd name="T44" fmla="*/ 638 w 2252"/>
                <a:gd name="T45" fmla="*/ 42 h 337"/>
                <a:gd name="T46" fmla="*/ 674 w 2252"/>
                <a:gd name="T47" fmla="*/ 46 h 337"/>
                <a:gd name="T48" fmla="*/ 710 w 2252"/>
                <a:gd name="T49" fmla="*/ 49 h 337"/>
                <a:gd name="T50" fmla="*/ 745 w 2252"/>
                <a:gd name="T51" fmla="*/ 50 h 337"/>
                <a:gd name="T52" fmla="*/ 781 w 2252"/>
                <a:gd name="T53" fmla="*/ 50 h 337"/>
                <a:gd name="T54" fmla="*/ 817 w 2252"/>
                <a:gd name="T55" fmla="*/ 49 h 337"/>
                <a:gd name="T56" fmla="*/ 854 w 2252"/>
                <a:gd name="T57" fmla="*/ 45 h 337"/>
                <a:gd name="T58" fmla="*/ 891 w 2252"/>
                <a:gd name="T59" fmla="*/ 41 h 337"/>
                <a:gd name="T60" fmla="*/ 931 w 2252"/>
                <a:gd name="T61" fmla="*/ 32 h 337"/>
                <a:gd name="T62" fmla="*/ 973 w 2252"/>
                <a:gd name="T63" fmla="*/ 24 h 337"/>
                <a:gd name="T64" fmla="*/ 1016 w 2252"/>
                <a:gd name="T65" fmla="*/ 14 h 337"/>
                <a:gd name="T66" fmla="*/ 1063 w 2252"/>
                <a:gd name="T67" fmla="*/ 0 h 337"/>
                <a:gd name="T68" fmla="*/ 1185 w 2252"/>
                <a:gd name="T69" fmla="*/ 0 h 337"/>
                <a:gd name="T70" fmla="*/ 1305 w 2252"/>
                <a:gd name="T71" fmla="*/ 57 h 337"/>
                <a:gd name="T72" fmla="*/ 1472 w 2252"/>
                <a:gd name="T73" fmla="*/ 80 h 337"/>
                <a:gd name="T74" fmla="*/ 1560 w 2252"/>
                <a:gd name="T75" fmla="*/ 80 h 337"/>
                <a:gd name="T76" fmla="*/ 1596 w 2252"/>
                <a:gd name="T77" fmla="*/ 105 h 337"/>
                <a:gd name="T78" fmla="*/ 1631 w 2252"/>
                <a:gd name="T79" fmla="*/ 124 h 337"/>
                <a:gd name="T80" fmla="*/ 1663 w 2252"/>
                <a:gd name="T81" fmla="*/ 140 h 337"/>
                <a:gd name="T82" fmla="*/ 1694 w 2252"/>
                <a:gd name="T83" fmla="*/ 151 h 337"/>
                <a:gd name="T84" fmla="*/ 1724 w 2252"/>
                <a:gd name="T85" fmla="*/ 158 h 337"/>
                <a:gd name="T86" fmla="*/ 1752 w 2252"/>
                <a:gd name="T87" fmla="*/ 162 h 337"/>
                <a:gd name="T88" fmla="*/ 1780 w 2252"/>
                <a:gd name="T89" fmla="*/ 163 h 337"/>
                <a:gd name="T90" fmla="*/ 1809 w 2252"/>
                <a:gd name="T91" fmla="*/ 160 h 337"/>
                <a:gd name="T92" fmla="*/ 1837 w 2252"/>
                <a:gd name="T93" fmla="*/ 156 h 337"/>
                <a:gd name="T94" fmla="*/ 1868 w 2252"/>
                <a:gd name="T95" fmla="*/ 151 h 337"/>
                <a:gd name="T96" fmla="*/ 1899 w 2252"/>
                <a:gd name="T97" fmla="*/ 144 h 337"/>
                <a:gd name="T98" fmla="*/ 1933 w 2252"/>
                <a:gd name="T99" fmla="*/ 136 h 337"/>
                <a:gd name="T100" fmla="*/ 1969 w 2252"/>
                <a:gd name="T101" fmla="*/ 127 h 337"/>
                <a:gd name="T102" fmla="*/ 2006 w 2252"/>
                <a:gd name="T103" fmla="*/ 117 h 337"/>
                <a:gd name="T104" fmla="*/ 2048 w 2252"/>
                <a:gd name="T105" fmla="*/ 109 h 337"/>
                <a:gd name="T106" fmla="*/ 2092 w 2252"/>
                <a:gd name="T107" fmla="*/ 101 h 337"/>
                <a:gd name="T108" fmla="*/ 2252 w 2252"/>
                <a:gd name="T109" fmla="*/ 115 h 337"/>
                <a:gd name="T110" fmla="*/ 2252 w 2252"/>
                <a:gd name="T111" fmla="*/ 333 h 337"/>
                <a:gd name="T112" fmla="*/ 0 w 2252"/>
                <a:gd name="T113" fmla="*/ 337 h 337"/>
                <a:gd name="T114" fmla="*/ 0 w 2252"/>
                <a:gd name="T115" fmla="*/ 168 h 33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252"/>
                <a:gd name="T175" fmla="*/ 0 h 337"/>
                <a:gd name="T176" fmla="*/ 2252 w 2252"/>
                <a:gd name="T177" fmla="*/ 337 h 33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252" h="337">
                  <a:moveTo>
                    <a:pt x="0" y="168"/>
                  </a:moveTo>
                  <a:lnTo>
                    <a:pt x="28" y="167"/>
                  </a:lnTo>
                  <a:lnTo>
                    <a:pt x="53" y="166"/>
                  </a:lnTo>
                  <a:lnTo>
                    <a:pt x="76" y="163"/>
                  </a:lnTo>
                  <a:lnTo>
                    <a:pt x="95" y="160"/>
                  </a:lnTo>
                  <a:lnTo>
                    <a:pt x="112" y="156"/>
                  </a:lnTo>
                  <a:lnTo>
                    <a:pt x="128" y="152"/>
                  </a:lnTo>
                  <a:lnTo>
                    <a:pt x="142" y="147"/>
                  </a:lnTo>
                  <a:lnTo>
                    <a:pt x="155" y="140"/>
                  </a:lnTo>
                  <a:lnTo>
                    <a:pt x="169" y="133"/>
                  </a:lnTo>
                  <a:lnTo>
                    <a:pt x="181" y="125"/>
                  </a:lnTo>
                  <a:lnTo>
                    <a:pt x="193" y="117"/>
                  </a:lnTo>
                  <a:lnTo>
                    <a:pt x="205" y="106"/>
                  </a:lnTo>
                  <a:lnTo>
                    <a:pt x="218" y="96"/>
                  </a:lnTo>
                  <a:lnTo>
                    <a:pt x="234" y="84"/>
                  </a:lnTo>
                  <a:lnTo>
                    <a:pt x="250" y="71"/>
                  </a:lnTo>
                  <a:lnTo>
                    <a:pt x="269" y="57"/>
                  </a:lnTo>
                  <a:lnTo>
                    <a:pt x="431" y="12"/>
                  </a:lnTo>
                  <a:lnTo>
                    <a:pt x="477" y="19"/>
                  </a:lnTo>
                  <a:lnTo>
                    <a:pt x="520" y="26"/>
                  </a:lnTo>
                  <a:lnTo>
                    <a:pt x="561" y="32"/>
                  </a:lnTo>
                  <a:lnTo>
                    <a:pt x="600" y="38"/>
                  </a:lnTo>
                  <a:lnTo>
                    <a:pt x="638" y="42"/>
                  </a:lnTo>
                  <a:lnTo>
                    <a:pt x="674" y="46"/>
                  </a:lnTo>
                  <a:lnTo>
                    <a:pt x="710" y="49"/>
                  </a:lnTo>
                  <a:lnTo>
                    <a:pt x="745" y="50"/>
                  </a:lnTo>
                  <a:lnTo>
                    <a:pt x="781" y="50"/>
                  </a:lnTo>
                  <a:lnTo>
                    <a:pt x="817" y="49"/>
                  </a:lnTo>
                  <a:lnTo>
                    <a:pt x="854" y="45"/>
                  </a:lnTo>
                  <a:lnTo>
                    <a:pt x="891" y="41"/>
                  </a:lnTo>
                  <a:lnTo>
                    <a:pt x="931" y="32"/>
                  </a:lnTo>
                  <a:lnTo>
                    <a:pt x="973" y="24"/>
                  </a:lnTo>
                  <a:lnTo>
                    <a:pt x="1016" y="14"/>
                  </a:lnTo>
                  <a:lnTo>
                    <a:pt x="1063" y="0"/>
                  </a:lnTo>
                  <a:lnTo>
                    <a:pt x="1185" y="0"/>
                  </a:lnTo>
                  <a:lnTo>
                    <a:pt x="1305" y="57"/>
                  </a:lnTo>
                  <a:lnTo>
                    <a:pt x="1472" y="80"/>
                  </a:lnTo>
                  <a:lnTo>
                    <a:pt x="1560" y="80"/>
                  </a:lnTo>
                  <a:lnTo>
                    <a:pt x="1596" y="105"/>
                  </a:lnTo>
                  <a:lnTo>
                    <a:pt x="1631" y="124"/>
                  </a:lnTo>
                  <a:lnTo>
                    <a:pt x="1663" y="140"/>
                  </a:lnTo>
                  <a:lnTo>
                    <a:pt x="1694" y="151"/>
                  </a:lnTo>
                  <a:lnTo>
                    <a:pt x="1724" y="158"/>
                  </a:lnTo>
                  <a:lnTo>
                    <a:pt x="1752" y="162"/>
                  </a:lnTo>
                  <a:lnTo>
                    <a:pt x="1780" y="163"/>
                  </a:lnTo>
                  <a:lnTo>
                    <a:pt x="1809" y="160"/>
                  </a:lnTo>
                  <a:lnTo>
                    <a:pt x="1837" y="156"/>
                  </a:lnTo>
                  <a:lnTo>
                    <a:pt x="1868" y="151"/>
                  </a:lnTo>
                  <a:lnTo>
                    <a:pt x="1899" y="144"/>
                  </a:lnTo>
                  <a:lnTo>
                    <a:pt x="1933" y="136"/>
                  </a:lnTo>
                  <a:lnTo>
                    <a:pt x="1969" y="127"/>
                  </a:lnTo>
                  <a:lnTo>
                    <a:pt x="2006" y="117"/>
                  </a:lnTo>
                  <a:lnTo>
                    <a:pt x="2048" y="109"/>
                  </a:lnTo>
                  <a:lnTo>
                    <a:pt x="2092" y="101"/>
                  </a:lnTo>
                  <a:lnTo>
                    <a:pt x="2252" y="115"/>
                  </a:lnTo>
                  <a:lnTo>
                    <a:pt x="2252" y="333"/>
                  </a:lnTo>
                  <a:lnTo>
                    <a:pt x="0" y="337"/>
                  </a:lnTo>
                  <a:lnTo>
                    <a:pt x="0" y="168"/>
                  </a:lnTo>
                  <a:close/>
                </a:path>
              </a:pathLst>
            </a:custGeom>
            <a:solidFill>
              <a:srgbClr val="001E30"/>
            </a:solidFill>
            <a:ln w="9525">
              <a:noFill/>
              <a:round/>
              <a:headEnd/>
              <a:tailEnd/>
            </a:ln>
          </p:spPr>
          <p:txBody>
            <a:bodyPr/>
            <a:lstStyle/>
            <a:p>
              <a:endParaRPr lang="en-US"/>
            </a:p>
          </p:txBody>
        </p:sp>
        <p:sp>
          <p:nvSpPr>
            <p:cNvPr id="76833" name="Freeform 33"/>
            <p:cNvSpPr>
              <a:spLocks/>
            </p:cNvSpPr>
            <p:nvPr/>
          </p:nvSpPr>
          <p:spPr bwMode="auto">
            <a:xfrm>
              <a:off x="3603" y="3302"/>
              <a:ext cx="1035" cy="228"/>
            </a:xfrm>
            <a:custGeom>
              <a:avLst/>
              <a:gdLst>
                <a:gd name="T0" fmla="*/ 342 w 1035"/>
                <a:gd name="T1" fmla="*/ 103 h 228"/>
                <a:gd name="T2" fmla="*/ 425 w 1035"/>
                <a:gd name="T3" fmla="*/ 75 h 228"/>
                <a:gd name="T4" fmla="*/ 425 w 1035"/>
                <a:gd name="T5" fmla="*/ 27 h 228"/>
                <a:gd name="T6" fmla="*/ 493 w 1035"/>
                <a:gd name="T7" fmla="*/ 20 h 228"/>
                <a:gd name="T8" fmla="*/ 507 w 1035"/>
                <a:gd name="T9" fmla="*/ 68 h 228"/>
                <a:gd name="T10" fmla="*/ 561 w 1035"/>
                <a:gd name="T11" fmla="*/ 55 h 228"/>
                <a:gd name="T12" fmla="*/ 588 w 1035"/>
                <a:gd name="T13" fmla="*/ 0 h 228"/>
                <a:gd name="T14" fmla="*/ 665 w 1035"/>
                <a:gd name="T15" fmla="*/ 13 h 228"/>
                <a:gd name="T16" fmla="*/ 788 w 1035"/>
                <a:gd name="T17" fmla="*/ 62 h 228"/>
                <a:gd name="T18" fmla="*/ 788 w 1035"/>
                <a:gd name="T19" fmla="*/ 97 h 228"/>
                <a:gd name="T20" fmla="*/ 835 w 1035"/>
                <a:gd name="T21" fmla="*/ 103 h 228"/>
                <a:gd name="T22" fmla="*/ 918 w 1035"/>
                <a:gd name="T23" fmla="*/ 103 h 228"/>
                <a:gd name="T24" fmla="*/ 980 w 1035"/>
                <a:gd name="T25" fmla="*/ 103 h 228"/>
                <a:gd name="T26" fmla="*/ 1035 w 1035"/>
                <a:gd name="T27" fmla="*/ 138 h 228"/>
                <a:gd name="T28" fmla="*/ 1002 w 1035"/>
                <a:gd name="T29" fmla="*/ 180 h 228"/>
                <a:gd name="T30" fmla="*/ 986 w 1035"/>
                <a:gd name="T31" fmla="*/ 207 h 228"/>
                <a:gd name="T32" fmla="*/ 938 w 1035"/>
                <a:gd name="T33" fmla="*/ 222 h 228"/>
                <a:gd name="T34" fmla="*/ 808 w 1035"/>
                <a:gd name="T35" fmla="*/ 228 h 228"/>
                <a:gd name="T36" fmla="*/ 692 w 1035"/>
                <a:gd name="T37" fmla="*/ 158 h 228"/>
                <a:gd name="T38" fmla="*/ 610 w 1035"/>
                <a:gd name="T39" fmla="*/ 138 h 228"/>
                <a:gd name="T40" fmla="*/ 548 w 1035"/>
                <a:gd name="T41" fmla="*/ 158 h 228"/>
                <a:gd name="T42" fmla="*/ 465 w 1035"/>
                <a:gd name="T43" fmla="*/ 173 h 228"/>
                <a:gd name="T44" fmla="*/ 397 w 1035"/>
                <a:gd name="T45" fmla="*/ 180 h 228"/>
                <a:gd name="T46" fmla="*/ 328 w 1035"/>
                <a:gd name="T47" fmla="*/ 173 h 228"/>
                <a:gd name="T48" fmla="*/ 192 w 1035"/>
                <a:gd name="T49" fmla="*/ 158 h 228"/>
                <a:gd name="T50" fmla="*/ 82 w 1035"/>
                <a:gd name="T51" fmla="*/ 110 h 228"/>
                <a:gd name="T52" fmla="*/ 0 w 1035"/>
                <a:gd name="T53" fmla="*/ 83 h 228"/>
                <a:gd name="T54" fmla="*/ 95 w 1035"/>
                <a:gd name="T55" fmla="*/ 83 h 228"/>
                <a:gd name="T56" fmla="*/ 137 w 1035"/>
                <a:gd name="T57" fmla="*/ 97 h 228"/>
                <a:gd name="T58" fmla="*/ 192 w 1035"/>
                <a:gd name="T59" fmla="*/ 125 h 228"/>
                <a:gd name="T60" fmla="*/ 233 w 1035"/>
                <a:gd name="T61" fmla="*/ 103 h 228"/>
                <a:gd name="T62" fmla="*/ 192 w 1035"/>
                <a:gd name="T63" fmla="*/ 55 h 228"/>
                <a:gd name="T64" fmla="*/ 240 w 1035"/>
                <a:gd name="T65" fmla="*/ 41 h 228"/>
                <a:gd name="T66" fmla="*/ 288 w 1035"/>
                <a:gd name="T67" fmla="*/ 48 h 228"/>
                <a:gd name="T68" fmla="*/ 288 w 1035"/>
                <a:gd name="T69" fmla="*/ 97 h 228"/>
                <a:gd name="T70" fmla="*/ 328 w 1035"/>
                <a:gd name="T71" fmla="*/ 55 h 228"/>
                <a:gd name="T72" fmla="*/ 342 w 1035"/>
                <a:gd name="T73" fmla="*/ 103 h 2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35"/>
                <a:gd name="T112" fmla="*/ 0 h 228"/>
                <a:gd name="T113" fmla="*/ 1035 w 1035"/>
                <a:gd name="T114" fmla="*/ 228 h 22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35" h="228">
                  <a:moveTo>
                    <a:pt x="342" y="103"/>
                  </a:moveTo>
                  <a:lnTo>
                    <a:pt x="425" y="75"/>
                  </a:lnTo>
                  <a:lnTo>
                    <a:pt x="425" y="27"/>
                  </a:lnTo>
                  <a:lnTo>
                    <a:pt x="493" y="20"/>
                  </a:lnTo>
                  <a:lnTo>
                    <a:pt x="507" y="68"/>
                  </a:lnTo>
                  <a:lnTo>
                    <a:pt x="561" y="55"/>
                  </a:lnTo>
                  <a:lnTo>
                    <a:pt x="588" y="0"/>
                  </a:lnTo>
                  <a:lnTo>
                    <a:pt x="665" y="13"/>
                  </a:lnTo>
                  <a:lnTo>
                    <a:pt x="788" y="62"/>
                  </a:lnTo>
                  <a:lnTo>
                    <a:pt x="788" y="97"/>
                  </a:lnTo>
                  <a:lnTo>
                    <a:pt x="835" y="103"/>
                  </a:lnTo>
                  <a:lnTo>
                    <a:pt x="918" y="103"/>
                  </a:lnTo>
                  <a:lnTo>
                    <a:pt x="980" y="103"/>
                  </a:lnTo>
                  <a:lnTo>
                    <a:pt x="1035" y="138"/>
                  </a:lnTo>
                  <a:lnTo>
                    <a:pt x="1002" y="180"/>
                  </a:lnTo>
                  <a:lnTo>
                    <a:pt x="986" y="207"/>
                  </a:lnTo>
                  <a:lnTo>
                    <a:pt x="938" y="222"/>
                  </a:lnTo>
                  <a:lnTo>
                    <a:pt x="808" y="228"/>
                  </a:lnTo>
                  <a:lnTo>
                    <a:pt x="692" y="158"/>
                  </a:lnTo>
                  <a:lnTo>
                    <a:pt x="610" y="138"/>
                  </a:lnTo>
                  <a:lnTo>
                    <a:pt x="548" y="158"/>
                  </a:lnTo>
                  <a:lnTo>
                    <a:pt x="465" y="173"/>
                  </a:lnTo>
                  <a:lnTo>
                    <a:pt x="397" y="180"/>
                  </a:lnTo>
                  <a:lnTo>
                    <a:pt x="328" y="173"/>
                  </a:lnTo>
                  <a:lnTo>
                    <a:pt x="192" y="158"/>
                  </a:lnTo>
                  <a:lnTo>
                    <a:pt x="82" y="110"/>
                  </a:lnTo>
                  <a:lnTo>
                    <a:pt x="0" y="83"/>
                  </a:lnTo>
                  <a:lnTo>
                    <a:pt x="95" y="83"/>
                  </a:lnTo>
                  <a:lnTo>
                    <a:pt x="137" y="97"/>
                  </a:lnTo>
                  <a:lnTo>
                    <a:pt x="192" y="125"/>
                  </a:lnTo>
                  <a:lnTo>
                    <a:pt x="233" y="103"/>
                  </a:lnTo>
                  <a:lnTo>
                    <a:pt x="192" y="55"/>
                  </a:lnTo>
                  <a:lnTo>
                    <a:pt x="240" y="41"/>
                  </a:lnTo>
                  <a:lnTo>
                    <a:pt x="288" y="48"/>
                  </a:lnTo>
                  <a:lnTo>
                    <a:pt x="288" y="97"/>
                  </a:lnTo>
                  <a:lnTo>
                    <a:pt x="328" y="55"/>
                  </a:lnTo>
                  <a:lnTo>
                    <a:pt x="342" y="103"/>
                  </a:lnTo>
                  <a:close/>
                </a:path>
              </a:pathLst>
            </a:custGeom>
            <a:solidFill>
              <a:srgbClr val="5B6670"/>
            </a:solidFill>
            <a:ln w="9525">
              <a:noFill/>
              <a:round/>
              <a:headEnd/>
              <a:tailEnd/>
            </a:ln>
          </p:spPr>
          <p:txBody>
            <a:bodyPr/>
            <a:lstStyle/>
            <a:p>
              <a:endParaRPr lang="en-US"/>
            </a:p>
          </p:txBody>
        </p:sp>
        <p:sp>
          <p:nvSpPr>
            <p:cNvPr id="76834" name="Freeform 34"/>
            <p:cNvSpPr>
              <a:spLocks/>
            </p:cNvSpPr>
            <p:nvPr/>
          </p:nvSpPr>
          <p:spPr bwMode="auto">
            <a:xfrm>
              <a:off x="4892" y="3382"/>
              <a:ext cx="381" cy="158"/>
            </a:xfrm>
            <a:custGeom>
              <a:avLst/>
              <a:gdLst>
                <a:gd name="T0" fmla="*/ 0 w 381"/>
                <a:gd name="T1" fmla="*/ 143 h 158"/>
                <a:gd name="T2" fmla="*/ 55 w 381"/>
                <a:gd name="T3" fmla="*/ 107 h 158"/>
                <a:gd name="T4" fmla="*/ 55 w 381"/>
                <a:gd name="T5" fmla="*/ 46 h 158"/>
                <a:gd name="T6" fmla="*/ 96 w 381"/>
                <a:gd name="T7" fmla="*/ 26 h 158"/>
                <a:gd name="T8" fmla="*/ 130 w 381"/>
                <a:gd name="T9" fmla="*/ 46 h 158"/>
                <a:gd name="T10" fmla="*/ 156 w 381"/>
                <a:gd name="T11" fmla="*/ 41 h 158"/>
                <a:gd name="T12" fmla="*/ 171 w 381"/>
                <a:gd name="T13" fmla="*/ 0 h 158"/>
                <a:gd name="T14" fmla="*/ 211 w 381"/>
                <a:gd name="T15" fmla="*/ 0 h 158"/>
                <a:gd name="T16" fmla="*/ 299 w 381"/>
                <a:gd name="T17" fmla="*/ 33 h 158"/>
                <a:gd name="T18" fmla="*/ 313 w 381"/>
                <a:gd name="T19" fmla="*/ 56 h 158"/>
                <a:gd name="T20" fmla="*/ 381 w 381"/>
                <a:gd name="T21" fmla="*/ 91 h 158"/>
                <a:gd name="T22" fmla="*/ 251 w 381"/>
                <a:gd name="T23" fmla="*/ 97 h 158"/>
                <a:gd name="T24" fmla="*/ 180 w 381"/>
                <a:gd name="T25" fmla="*/ 123 h 158"/>
                <a:gd name="T26" fmla="*/ 50 w 381"/>
                <a:gd name="T27" fmla="*/ 158 h 158"/>
                <a:gd name="T28" fmla="*/ 0 w 381"/>
                <a:gd name="T29" fmla="*/ 143 h 1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81"/>
                <a:gd name="T46" fmla="*/ 0 h 158"/>
                <a:gd name="T47" fmla="*/ 381 w 381"/>
                <a:gd name="T48" fmla="*/ 158 h 15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81" h="158">
                  <a:moveTo>
                    <a:pt x="0" y="143"/>
                  </a:moveTo>
                  <a:lnTo>
                    <a:pt x="55" y="107"/>
                  </a:lnTo>
                  <a:lnTo>
                    <a:pt x="55" y="46"/>
                  </a:lnTo>
                  <a:lnTo>
                    <a:pt x="96" y="26"/>
                  </a:lnTo>
                  <a:lnTo>
                    <a:pt x="130" y="46"/>
                  </a:lnTo>
                  <a:lnTo>
                    <a:pt x="156" y="41"/>
                  </a:lnTo>
                  <a:lnTo>
                    <a:pt x="171" y="0"/>
                  </a:lnTo>
                  <a:lnTo>
                    <a:pt x="211" y="0"/>
                  </a:lnTo>
                  <a:lnTo>
                    <a:pt x="299" y="33"/>
                  </a:lnTo>
                  <a:lnTo>
                    <a:pt x="313" y="56"/>
                  </a:lnTo>
                  <a:lnTo>
                    <a:pt x="381" y="91"/>
                  </a:lnTo>
                  <a:lnTo>
                    <a:pt x="251" y="97"/>
                  </a:lnTo>
                  <a:lnTo>
                    <a:pt x="180" y="123"/>
                  </a:lnTo>
                  <a:lnTo>
                    <a:pt x="50" y="158"/>
                  </a:lnTo>
                  <a:lnTo>
                    <a:pt x="0" y="143"/>
                  </a:lnTo>
                  <a:close/>
                </a:path>
              </a:pathLst>
            </a:custGeom>
            <a:solidFill>
              <a:srgbClr val="5B6670"/>
            </a:solidFill>
            <a:ln w="9525">
              <a:noFill/>
              <a:round/>
              <a:headEnd/>
              <a:tailEnd/>
            </a:ln>
          </p:spPr>
          <p:txBody>
            <a:bodyPr/>
            <a:lstStyle/>
            <a:p>
              <a:endParaRPr lang="en-US"/>
            </a:p>
          </p:txBody>
        </p:sp>
        <p:sp>
          <p:nvSpPr>
            <p:cNvPr id="76835" name="Freeform 35"/>
            <p:cNvSpPr>
              <a:spLocks/>
            </p:cNvSpPr>
            <p:nvPr/>
          </p:nvSpPr>
          <p:spPr bwMode="auto">
            <a:xfrm>
              <a:off x="3178" y="3448"/>
              <a:ext cx="885" cy="183"/>
            </a:xfrm>
            <a:custGeom>
              <a:avLst/>
              <a:gdLst>
                <a:gd name="T0" fmla="*/ 0 w 885"/>
                <a:gd name="T1" fmla="*/ 86 h 183"/>
                <a:gd name="T2" fmla="*/ 49 w 885"/>
                <a:gd name="T3" fmla="*/ 61 h 183"/>
                <a:gd name="T4" fmla="*/ 141 w 885"/>
                <a:gd name="T5" fmla="*/ 0 h 183"/>
                <a:gd name="T6" fmla="*/ 185 w 885"/>
                <a:gd name="T7" fmla="*/ 0 h 183"/>
                <a:gd name="T8" fmla="*/ 306 w 885"/>
                <a:gd name="T9" fmla="*/ 21 h 183"/>
                <a:gd name="T10" fmla="*/ 395 w 885"/>
                <a:gd name="T11" fmla="*/ 21 h 183"/>
                <a:gd name="T12" fmla="*/ 454 w 885"/>
                <a:gd name="T13" fmla="*/ 41 h 183"/>
                <a:gd name="T14" fmla="*/ 399 w 885"/>
                <a:gd name="T15" fmla="*/ 61 h 183"/>
                <a:gd name="T16" fmla="*/ 340 w 885"/>
                <a:gd name="T17" fmla="*/ 61 h 183"/>
                <a:gd name="T18" fmla="*/ 365 w 885"/>
                <a:gd name="T19" fmla="*/ 81 h 183"/>
                <a:gd name="T20" fmla="*/ 410 w 885"/>
                <a:gd name="T21" fmla="*/ 81 h 183"/>
                <a:gd name="T22" fmla="*/ 495 w 885"/>
                <a:gd name="T23" fmla="*/ 66 h 183"/>
                <a:gd name="T24" fmla="*/ 560 w 885"/>
                <a:gd name="T25" fmla="*/ 46 h 183"/>
                <a:gd name="T26" fmla="*/ 630 w 885"/>
                <a:gd name="T27" fmla="*/ 51 h 183"/>
                <a:gd name="T28" fmla="*/ 710 w 885"/>
                <a:gd name="T29" fmla="*/ 97 h 183"/>
                <a:gd name="T30" fmla="*/ 800 w 885"/>
                <a:gd name="T31" fmla="*/ 117 h 183"/>
                <a:gd name="T32" fmla="*/ 885 w 885"/>
                <a:gd name="T33" fmla="*/ 121 h 183"/>
                <a:gd name="T34" fmla="*/ 885 w 885"/>
                <a:gd name="T35" fmla="*/ 152 h 183"/>
                <a:gd name="T36" fmla="*/ 840 w 885"/>
                <a:gd name="T37" fmla="*/ 163 h 183"/>
                <a:gd name="T38" fmla="*/ 720 w 885"/>
                <a:gd name="T39" fmla="*/ 152 h 183"/>
                <a:gd name="T40" fmla="*/ 621 w 885"/>
                <a:gd name="T41" fmla="*/ 127 h 183"/>
                <a:gd name="T42" fmla="*/ 540 w 885"/>
                <a:gd name="T43" fmla="*/ 127 h 183"/>
                <a:gd name="T44" fmla="*/ 575 w 885"/>
                <a:gd name="T45" fmla="*/ 163 h 183"/>
                <a:gd name="T46" fmla="*/ 535 w 885"/>
                <a:gd name="T47" fmla="*/ 163 h 183"/>
                <a:gd name="T48" fmla="*/ 460 w 885"/>
                <a:gd name="T49" fmla="*/ 147 h 183"/>
                <a:gd name="T50" fmla="*/ 509 w 885"/>
                <a:gd name="T51" fmla="*/ 112 h 183"/>
                <a:gd name="T52" fmla="*/ 470 w 885"/>
                <a:gd name="T53" fmla="*/ 101 h 183"/>
                <a:gd name="T54" fmla="*/ 415 w 885"/>
                <a:gd name="T55" fmla="*/ 117 h 183"/>
                <a:gd name="T56" fmla="*/ 415 w 885"/>
                <a:gd name="T57" fmla="*/ 163 h 183"/>
                <a:gd name="T58" fmla="*/ 450 w 885"/>
                <a:gd name="T59" fmla="*/ 183 h 183"/>
                <a:gd name="T60" fmla="*/ 375 w 885"/>
                <a:gd name="T61" fmla="*/ 183 h 183"/>
                <a:gd name="T62" fmla="*/ 315 w 885"/>
                <a:gd name="T63" fmla="*/ 147 h 183"/>
                <a:gd name="T64" fmla="*/ 344 w 885"/>
                <a:gd name="T65" fmla="*/ 117 h 183"/>
                <a:gd name="T66" fmla="*/ 390 w 885"/>
                <a:gd name="T67" fmla="*/ 117 h 183"/>
                <a:gd name="T68" fmla="*/ 335 w 885"/>
                <a:gd name="T69" fmla="*/ 107 h 183"/>
                <a:gd name="T70" fmla="*/ 275 w 885"/>
                <a:gd name="T71" fmla="*/ 107 h 183"/>
                <a:gd name="T72" fmla="*/ 289 w 885"/>
                <a:gd name="T73" fmla="*/ 66 h 183"/>
                <a:gd name="T74" fmla="*/ 255 w 885"/>
                <a:gd name="T75" fmla="*/ 46 h 183"/>
                <a:gd name="T76" fmla="*/ 180 w 885"/>
                <a:gd name="T77" fmla="*/ 57 h 183"/>
                <a:gd name="T78" fmla="*/ 234 w 885"/>
                <a:gd name="T79" fmla="*/ 86 h 183"/>
                <a:gd name="T80" fmla="*/ 234 w 885"/>
                <a:gd name="T81" fmla="*/ 121 h 183"/>
                <a:gd name="T82" fmla="*/ 170 w 885"/>
                <a:gd name="T83" fmla="*/ 127 h 183"/>
                <a:gd name="T84" fmla="*/ 125 w 885"/>
                <a:gd name="T85" fmla="*/ 117 h 183"/>
                <a:gd name="T86" fmla="*/ 115 w 885"/>
                <a:gd name="T87" fmla="*/ 81 h 183"/>
                <a:gd name="T88" fmla="*/ 75 w 885"/>
                <a:gd name="T89" fmla="*/ 77 h 183"/>
                <a:gd name="T90" fmla="*/ 0 w 885"/>
                <a:gd name="T91" fmla="*/ 86 h 18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85"/>
                <a:gd name="T139" fmla="*/ 0 h 183"/>
                <a:gd name="T140" fmla="*/ 885 w 885"/>
                <a:gd name="T141" fmla="*/ 183 h 18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85" h="183">
                  <a:moveTo>
                    <a:pt x="0" y="86"/>
                  </a:moveTo>
                  <a:lnTo>
                    <a:pt x="49" y="61"/>
                  </a:lnTo>
                  <a:lnTo>
                    <a:pt x="141" y="0"/>
                  </a:lnTo>
                  <a:lnTo>
                    <a:pt x="185" y="0"/>
                  </a:lnTo>
                  <a:lnTo>
                    <a:pt x="306" y="21"/>
                  </a:lnTo>
                  <a:lnTo>
                    <a:pt x="395" y="21"/>
                  </a:lnTo>
                  <a:lnTo>
                    <a:pt x="454" y="41"/>
                  </a:lnTo>
                  <a:lnTo>
                    <a:pt x="399" y="61"/>
                  </a:lnTo>
                  <a:lnTo>
                    <a:pt x="340" y="61"/>
                  </a:lnTo>
                  <a:lnTo>
                    <a:pt x="365" y="81"/>
                  </a:lnTo>
                  <a:lnTo>
                    <a:pt x="410" y="81"/>
                  </a:lnTo>
                  <a:lnTo>
                    <a:pt x="495" y="66"/>
                  </a:lnTo>
                  <a:lnTo>
                    <a:pt x="560" y="46"/>
                  </a:lnTo>
                  <a:lnTo>
                    <a:pt x="630" y="51"/>
                  </a:lnTo>
                  <a:lnTo>
                    <a:pt x="710" y="97"/>
                  </a:lnTo>
                  <a:lnTo>
                    <a:pt x="800" y="117"/>
                  </a:lnTo>
                  <a:lnTo>
                    <a:pt x="885" y="121"/>
                  </a:lnTo>
                  <a:lnTo>
                    <a:pt x="885" y="152"/>
                  </a:lnTo>
                  <a:lnTo>
                    <a:pt x="840" y="163"/>
                  </a:lnTo>
                  <a:lnTo>
                    <a:pt x="720" y="152"/>
                  </a:lnTo>
                  <a:lnTo>
                    <a:pt x="621" y="127"/>
                  </a:lnTo>
                  <a:lnTo>
                    <a:pt x="540" y="127"/>
                  </a:lnTo>
                  <a:lnTo>
                    <a:pt x="575" y="163"/>
                  </a:lnTo>
                  <a:lnTo>
                    <a:pt x="535" y="163"/>
                  </a:lnTo>
                  <a:lnTo>
                    <a:pt x="460" y="147"/>
                  </a:lnTo>
                  <a:lnTo>
                    <a:pt x="509" y="112"/>
                  </a:lnTo>
                  <a:lnTo>
                    <a:pt x="470" y="101"/>
                  </a:lnTo>
                  <a:lnTo>
                    <a:pt x="415" y="117"/>
                  </a:lnTo>
                  <a:lnTo>
                    <a:pt x="415" y="163"/>
                  </a:lnTo>
                  <a:lnTo>
                    <a:pt x="450" y="183"/>
                  </a:lnTo>
                  <a:lnTo>
                    <a:pt x="375" y="183"/>
                  </a:lnTo>
                  <a:lnTo>
                    <a:pt x="315" y="147"/>
                  </a:lnTo>
                  <a:lnTo>
                    <a:pt x="344" y="117"/>
                  </a:lnTo>
                  <a:lnTo>
                    <a:pt x="390" y="117"/>
                  </a:lnTo>
                  <a:lnTo>
                    <a:pt x="335" y="107"/>
                  </a:lnTo>
                  <a:lnTo>
                    <a:pt x="275" y="107"/>
                  </a:lnTo>
                  <a:lnTo>
                    <a:pt x="289" y="66"/>
                  </a:lnTo>
                  <a:lnTo>
                    <a:pt x="255" y="46"/>
                  </a:lnTo>
                  <a:lnTo>
                    <a:pt x="180" y="57"/>
                  </a:lnTo>
                  <a:lnTo>
                    <a:pt x="234" y="86"/>
                  </a:lnTo>
                  <a:lnTo>
                    <a:pt x="234" y="121"/>
                  </a:lnTo>
                  <a:lnTo>
                    <a:pt x="170" y="127"/>
                  </a:lnTo>
                  <a:lnTo>
                    <a:pt x="125" y="117"/>
                  </a:lnTo>
                  <a:lnTo>
                    <a:pt x="115" y="81"/>
                  </a:lnTo>
                  <a:lnTo>
                    <a:pt x="75" y="77"/>
                  </a:lnTo>
                  <a:lnTo>
                    <a:pt x="0" y="86"/>
                  </a:lnTo>
                  <a:close/>
                </a:path>
              </a:pathLst>
            </a:custGeom>
            <a:solidFill>
              <a:srgbClr val="00476D"/>
            </a:solidFill>
            <a:ln w="9525">
              <a:noFill/>
              <a:round/>
              <a:headEnd/>
              <a:tailEnd/>
            </a:ln>
          </p:spPr>
          <p:txBody>
            <a:bodyPr/>
            <a:lstStyle/>
            <a:p>
              <a:endParaRPr lang="en-US"/>
            </a:p>
          </p:txBody>
        </p:sp>
        <p:sp>
          <p:nvSpPr>
            <p:cNvPr id="76836" name="Freeform 36"/>
            <p:cNvSpPr>
              <a:spLocks/>
            </p:cNvSpPr>
            <p:nvPr/>
          </p:nvSpPr>
          <p:spPr bwMode="auto">
            <a:xfrm>
              <a:off x="3773" y="3595"/>
              <a:ext cx="154" cy="66"/>
            </a:xfrm>
            <a:custGeom>
              <a:avLst/>
              <a:gdLst>
                <a:gd name="T0" fmla="*/ 5 w 154"/>
                <a:gd name="T1" fmla="*/ 26 h 66"/>
                <a:gd name="T2" fmla="*/ 30 w 154"/>
                <a:gd name="T3" fmla="*/ 0 h 66"/>
                <a:gd name="T4" fmla="*/ 75 w 154"/>
                <a:gd name="T5" fmla="*/ 16 h 66"/>
                <a:gd name="T6" fmla="*/ 154 w 154"/>
                <a:gd name="T7" fmla="*/ 31 h 66"/>
                <a:gd name="T8" fmla="*/ 95 w 154"/>
                <a:gd name="T9" fmla="*/ 66 h 66"/>
                <a:gd name="T10" fmla="*/ 0 w 154"/>
                <a:gd name="T11" fmla="*/ 57 h 66"/>
                <a:gd name="T12" fmla="*/ 5 w 154"/>
                <a:gd name="T13" fmla="*/ 26 h 66"/>
                <a:gd name="T14" fmla="*/ 0 60000 65536"/>
                <a:gd name="T15" fmla="*/ 0 60000 65536"/>
                <a:gd name="T16" fmla="*/ 0 60000 65536"/>
                <a:gd name="T17" fmla="*/ 0 60000 65536"/>
                <a:gd name="T18" fmla="*/ 0 60000 65536"/>
                <a:gd name="T19" fmla="*/ 0 60000 65536"/>
                <a:gd name="T20" fmla="*/ 0 60000 65536"/>
                <a:gd name="T21" fmla="*/ 0 w 154"/>
                <a:gd name="T22" fmla="*/ 0 h 66"/>
                <a:gd name="T23" fmla="*/ 154 w 154"/>
                <a:gd name="T24" fmla="*/ 66 h 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4" h="66">
                  <a:moveTo>
                    <a:pt x="5" y="26"/>
                  </a:moveTo>
                  <a:lnTo>
                    <a:pt x="30" y="0"/>
                  </a:lnTo>
                  <a:lnTo>
                    <a:pt x="75" y="16"/>
                  </a:lnTo>
                  <a:lnTo>
                    <a:pt x="154" y="31"/>
                  </a:lnTo>
                  <a:lnTo>
                    <a:pt x="95" y="66"/>
                  </a:lnTo>
                  <a:lnTo>
                    <a:pt x="0" y="57"/>
                  </a:lnTo>
                  <a:lnTo>
                    <a:pt x="5" y="26"/>
                  </a:lnTo>
                  <a:close/>
                </a:path>
              </a:pathLst>
            </a:custGeom>
            <a:solidFill>
              <a:srgbClr val="00476D"/>
            </a:solidFill>
            <a:ln w="9525">
              <a:noFill/>
              <a:round/>
              <a:headEnd/>
              <a:tailEnd/>
            </a:ln>
          </p:spPr>
          <p:txBody>
            <a:bodyPr/>
            <a:lstStyle/>
            <a:p>
              <a:endParaRPr lang="en-US"/>
            </a:p>
          </p:txBody>
        </p:sp>
        <p:sp>
          <p:nvSpPr>
            <p:cNvPr id="76837" name="Freeform 37"/>
            <p:cNvSpPr>
              <a:spLocks/>
            </p:cNvSpPr>
            <p:nvPr/>
          </p:nvSpPr>
          <p:spPr bwMode="auto">
            <a:xfrm>
              <a:off x="3658" y="3626"/>
              <a:ext cx="86" cy="26"/>
            </a:xfrm>
            <a:custGeom>
              <a:avLst/>
              <a:gdLst>
                <a:gd name="T0" fmla="*/ 0 w 86"/>
                <a:gd name="T1" fmla="*/ 0 h 26"/>
                <a:gd name="T2" fmla="*/ 45 w 86"/>
                <a:gd name="T3" fmla="*/ 0 h 26"/>
                <a:gd name="T4" fmla="*/ 86 w 86"/>
                <a:gd name="T5" fmla="*/ 20 h 26"/>
                <a:gd name="T6" fmla="*/ 49 w 86"/>
                <a:gd name="T7" fmla="*/ 26 h 26"/>
                <a:gd name="T8" fmla="*/ 0 w 86"/>
                <a:gd name="T9" fmla="*/ 26 h 26"/>
                <a:gd name="T10" fmla="*/ 0 w 86"/>
                <a:gd name="T11" fmla="*/ 0 h 26"/>
                <a:gd name="T12" fmla="*/ 0 60000 65536"/>
                <a:gd name="T13" fmla="*/ 0 60000 65536"/>
                <a:gd name="T14" fmla="*/ 0 60000 65536"/>
                <a:gd name="T15" fmla="*/ 0 60000 65536"/>
                <a:gd name="T16" fmla="*/ 0 60000 65536"/>
                <a:gd name="T17" fmla="*/ 0 60000 65536"/>
                <a:gd name="T18" fmla="*/ 0 w 86"/>
                <a:gd name="T19" fmla="*/ 0 h 26"/>
                <a:gd name="T20" fmla="*/ 86 w 86"/>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86" h="26">
                  <a:moveTo>
                    <a:pt x="0" y="0"/>
                  </a:moveTo>
                  <a:lnTo>
                    <a:pt x="45" y="0"/>
                  </a:lnTo>
                  <a:lnTo>
                    <a:pt x="86" y="20"/>
                  </a:lnTo>
                  <a:lnTo>
                    <a:pt x="49" y="26"/>
                  </a:lnTo>
                  <a:lnTo>
                    <a:pt x="0" y="26"/>
                  </a:lnTo>
                  <a:lnTo>
                    <a:pt x="0" y="0"/>
                  </a:lnTo>
                  <a:close/>
                </a:path>
              </a:pathLst>
            </a:custGeom>
            <a:solidFill>
              <a:srgbClr val="00476D"/>
            </a:solidFill>
            <a:ln w="9525">
              <a:noFill/>
              <a:round/>
              <a:headEnd/>
              <a:tailEnd/>
            </a:ln>
          </p:spPr>
          <p:txBody>
            <a:bodyPr/>
            <a:lstStyle/>
            <a:p>
              <a:endParaRPr lang="en-US"/>
            </a:p>
          </p:txBody>
        </p:sp>
        <p:sp>
          <p:nvSpPr>
            <p:cNvPr id="76838" name="Freeform 38"/>
            <p:cNvSpPr>
              <a:spLocks/>
            </p:cNvSpPr>
            <p:nvPr/>
          </p:nvSpPr>
          <p:spPr bwMode="auto">
            <a:xfrm>
              <a:off x="3363" y="3580"/>
              <a:ext cx="310" cy="101"/>
            </a:xfrm>
            <a:custGeom>
              <a:avLst/>
              <a:gdLst>
                <a:gd name="T0" fmla="*/ 0 w 310"/>
                <a:gd name="T1" fmla="*/ 6 h 101"/>
                <a:gd name="T2" fmla="*/ 66 w 310"/>
                <a:gd name="T3" fmla="*/ 0 h 101"/>
                <a:gd name="T4" fmla="*/ 121 w 310"/>
                <a:gd name="T5" fmla="*/ 20 h 101"/>
                <a:gd name="T6" fmla="*/ 150 w 310"/>
                <a:gd name="T7" fmla="*/ 72 h 101"/>
                <a:gd name="T8" fmla="*/ 205 w 310"/>
                <a:gd name="T9" fmla="*/ 86 h 101"/>
                <a:gd name="T10" fmla="*/ 310 w 310"/>
                <a:gd name="T11" fmla="*/ 92 h 101"/>
                <a:gd name="T12" fmla="*/ 170 w 310"/>
                <a:gd name="T13" fmla="*/ 101 h 101"/>
                <a:gd name="T14" fmla="*/ 75 w 310"/>
                <a:gd name="T15" fmla="*/ 81 h 101"/>
                <a:gd name="T16" fmla="*/ 25 w 310"/>
                <a:gd name="T17" fmla="*/ 41 h 101"/>
                <a:gd name="T18" fmla="*/ 0 w 310"/>
                <a:gd name="T19" fmla="*/ 6 h 10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0"/>
                <a:gd name="T31" fmla="*/ 0 h 101"/>
                <a:gd name="T32" fmla="*/ 310 w 310"/>
                <a:gd name="T33" fmla="*/ 101 h 10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0" h="101">
                  <a:moveTo>
                    <a:pt x="0" y="6"/>
                  </a:moveTo>
                  <a:lnTo>
                    <a:pt x="66" y="0"/>
                  </a:lnTo>
                  <a:lnTo>
                    <a:pt x="121" y="20"/>
                  </a:lnTo>
                  <a:lnTo>
                    <a:pt x="150" y="72"/>
                  </a:lnTo>
                  <a:lnTo>
                    <a:pt x="205" y="86"/>
                  </a:lnTo>
                  <a:lnTo>
                    <a:pt x="310" y="92"/>
                  </a:lnTo>
                  <a:lnTo>
                    <a:pt x="170" y="101"/>
                  </a:lnTo>
                  <a:lnTo>
                    <a:pt x="75" y="81"/>
                  </a:lnTo>
                  <a:lnTo>
                    <a:pt x="25" y="41"/>
                  </a:lnTo>
                  <a:lnTo>
                    <a:pt x="0" y="6"/>
                  </a:lnTo>
                  <a:close/>
                </a:path>
              </a:pathLst>
            </a:custGeom>
            <a:solidFill>
              <a:srgbClr val="00476D"/>
            </a:solidFill>
            <a:ln w="9525">
              <a:noFill/>
              <a:round/>
              <a:headEnd/>
              <a:tailEnd/>
            </a:ln>
          </p:spPr>
          <p:txBody>
            <a:bodyPr/>
            <a:lstStyle/>
            <a:p>
              <a:endParaRPr lang="en-US"/>
            </a:p>
          </p:txBody>
        </p:sp>
        <p:sp>
          <p:nvSpPr>
            <p:cNvPr id="76839" name="Freeform 39"/>
            <p:cNvSpPr>
              <a:spLocks/>
            </p:cNvSpPr>
            <p:nvPr/>
          </p:nvSpPr>
          <p:spPr bwMode="auto">
            <a:xfrm>
              <a:off x="4108" y="3575"/>
              <a:ext cx="365" cy="25"/>
            </a:xfrm>
            <a:custGeom>
              <a:avLst/>
              <a:gdLst>
                <a:gd name="T0" fmla="*/ 0 w 365"/>
                <a:gd name="T1" fmla="*/ 0 h 25"/>
                <a:gd name="T2" fmla="*/ 59 w 365"/>
                <a:gd name="T3" fmla="*/ 0 h 25"/>
                <a:gd name="T4" fmla="*/ 145 w 365"/>
                <a:gd name="T5" fmla="*/ 0 h 25"/>
                <a:gd name="T6" fmla="*/ 365 w 365"/>
                <a:gd name="T7" fmla="*/ 20 h 25"/>
                <a:gd name="T8" fmla="*/ 185 w 365"/>
                <a:gd name="T9" fmla="*/ 20 h 25"/>
                <a:gd name="T10" fmla="*/ 15 w 365"/>
                <a:gd name="T11" fmla="*/ 25 h 25"/>
                <a:gd name="T12" fmla="*/ 0 w 365"/>
                <a:gd name="T13" fmla="*/ 0 h 25"/>
                <a:gd name="T14" fmla="*/ 0 60000 65536"/>
                <a:gd name="T15" fmla="*/ 0 60000 65536"/>
                <a:gd name="T16" fmla="*/ 0 60000 65536"/>
                <a:gd name="T17" fmla="*/ 0 60000 65536"/>
                <a:gd name="T18" fmla="*/ 0 60000 65536"/>
                <a:gd name="T19" fmla="*/ 0 60000 65536"/>
                <a:gd name="T20" fmla="*/ 0 60000 65536"/>
                <a:gd name="T21" fmla="*/ 0 w 365"/>
                <a:gd name="T22" fmla="*/ 0 h 25"/>
                <a:gd name="T23" fmla="*/ 365 w 365"/>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5" h="25">
                  <a:moveTo>
                    <a:pt x="0" y="0"/>
                  </a:moveTo>
                  <a:lnTo>
                    <a:pt x="59" y="0"/>
                  </a:lnTo>
                  <a:lnTo>
                    <a:pt x="145" y="0"/>
                  </a:lnTo>
                  <a:lnTo>
                    <a:pt x="365" y="20"/>
                  </a:lnTo>
                  <a:lnTo>
                    <a:pt x="185" y="20"/>
                  </a:lnTo>
                  <a:lnTo>
                    <a:pt x="15" y="25"/>
                  </a:lnTo>
                  <a:lnTo>
                    <a:pt x="0" y="0"/>
                  </a:lnTo>
                  <a:close/>
                </a:path>
              </a:pathLst>
            </a:custGeom>
            <a:solidFill>
              <a:srgbClr val="00476D"/>
            </a:solidFill>
            <a:ln w="9525">
              <a:noFill/>
              <a:round/>
              <a:headEnd/>
              <a:tailEnd/>
            </a:ln>
          </p:spPr>
          <p:txBody>
            <a:bodyPr/>
            <a:lstStyle/>
            <a:p>
              <a:endParaRPr lang="en-US"/>
            </a:p>
          </p:txBody>
        </p:sp>
        <p:sp>
          <p:nvSpPr>
            <p:cNvPr id="76840" name="Freeform 40"/>
            <p:cNvSpPr>
              <a:spLocks/>
            </p:cNvSpPr>
            <p:nvPr/>
          </p:nvSpPr>
          <p:spPr bwMode="auto">
            <a:xfrm>
              <a:off x="3973" y="3626"/>
              <a:ext cx="95" cy="30"/>
            </a:xfrm>
            <a:custGeom>
              <a:avLst/>
              <a:gdLst>
                <a:gd name="T0" fmla="*/ 0 w 95"/>
                <a:gd name="T1" fmla="*/ 15 h 30"/>
                <a:gd name="T2" fmla="*/ 49 w 95"/>
                <a:gd name="T3" fmla="*/ 0 h 30"/>
                <a:gd name="T4" fmla="*/ 95 w 95"/>
                <a:gd name="T5" fmla="*/ 0 h 30"/>
                <a:gd name="T6" fmla="*/ 64 w 95"/>
                <a:gd name="T7" fmla="*/ 30 h 30"/>
                <a:gd name="T8" fmla="*/ 0 w 95"/>
                <a:gd name="T9" fmla="*/ 15 h 30"/>
                <a:gd name="T10" fmla="*/ 0 60000 65536"/>
                <a:gd name="T11" fmla="*/ 0 60000 65536"/>
                <a:gd name="T12" fmla="*/ 0 60000 65536"/>
                <a:gd name="T13" fmla="*/ 0 60000 65536"/>
                <a:gd name="T14" fmla="*/ 0 60000 65536"/>
                <a:gd name="T15" fmla="*/ 0 w 95"/>
                <a:gd name="T16" fmla="*/ 0 h 30"/>
                <a:gd name="T17" fmla="*/ 95 w 95"/>
                <a:gd name="T18" fmla="*/ 30 h 30"/>
              </a:gdLst>
              <a:ahLst/>
              <a:cxnLst>
                <a:cxn ang="T10">
                  <a:pos x="T0" y="T1"/>
                </a:cxn>
                <a:cxn ang="T11">
                  <a:pos x="T2" y="T3"/>
                </a:cxn>
                <a:cxn ang="T12">
                  <a:pos x="T4" y="T5"/>
                </a:cxn>
                <a:cxn ang="T13">
                  <a:pos x="T6" y="T7"/>
                </a:cxn>
                <a:cxn ang="T14">
                  <a:pos x="T8" y="T9"/>
                </a:cxn>
              </a:cxnLst>
              <a:rect l="T15" t="T16" r="T17" b="T18"/>
              <a:pathLst>
                <a:path w="95" h="30">
                  <a:moveTo>
                    <a:pt x="0" y="15"/>
                  </a:moveTo>
                  <a:lnTo>
                    <a:pt x="49" y="0"/>
                  </a:lnTo>
                  <a:lnTo>
                    <a:pt x="95" y="0"/>
                  </a:lnTo>
                  <a:lnTo>
                    <a:pt x="64" y="30"/>
                  </a:lnTo>
                  <a:lnTo>
                    <a:pt x="0" y="15"/>
                  </a:lnTo>
                  <a:close/>
                </a:path>
              </a:pathLst>
            </a:custGeom>
            <a:solidFill>
              <a:srgbClr val="00476D"/>
            </a:solidFill>
            <a:ln w="9525">
              <a:noFill/>
              <a:round/>
              <a:headEnd/>
              <a:tailEnd/>
            </a:ln>
          </p:spPr>
          <p:txBody>
            <a:bodyPr/>
            <a:lstStyle/>
            <a:p>
              <a:endParaRPr lang="en-US"/>
            </a:p>
          </p:txBody>
        </p:sp>
        <p:sp>
          <p:nvSpPr>
            <p:cNvPr id="76841" name="Freeform 41"/>
            <p:cNvSpPr>
              <a:spLocks/>
            </p:cNvSpPr>
            <p:nvPr/>
          </p:nvSpPr>
          <p:spPr bwMode="auto">
            <a:xfrm>
              <a:off x="4112" y="3606"/>
              <a:ext cx="136" cy="35"/>
            </a:xfrm>
            <a:custGeom>
              <a:avLst/>
              <a:gdLst>
                <a:gd name="T0" fmla="*/ 0 w 136"/>
                <a:gd name="T1" fmla="*/ 20 h 35"/>
                <a:gd name="T2" fmla="*/ 55 w 136"/>
                <a:gd name="T3" fmla="*/ 0 h 35"/>
                <a:gd name="T4" fmla="*/ 136 w 136"/>
                <a:gd name="T5" fmla="*/ 0 h 35"/>
                <a:gd name="T6" fmla="*/ 66 w 136"/>
                <a:gd name="T7" fmla="*/ 35 h 35"/>
                <a:gd name="T8" fmla="*/ 0 w 136"/>
                <a:gd name="T9" fmla="*/ 20 h 35"/>
                <a:gd name="T10" fmla="*/ 0 60000 65536"/>
                <a:gd name="T11" fmla="*/ 0 60000 65536"/>
                <a:gd name="T12" fmla="*/ 0 60000 65536"/>
                <a:gd name="T13" fmla="*/ 0 60000 65536"/>
                <a:gd name="T14" fmla="*/ 0 60000 65536"/>
                <a:gd name="T15" fmla="*/ 0 w 136"/>
                <a:gd name="T16" fmla="*/ 0 h 35"/>
                <a:gd name="T17" fmla="*/ 136 w 136"/>
                <a:gd name="T18" fmla="*/ 35 h 35"/>
              </a:gdLst>
              <a:ahLst/>
              <a:cxnLst>
                <a:cxn ang="T10">
                  <a:pos x="T0" y="T1"/>
                </a:cxn>
                <a:cxn ang="T11">
                  <a:pos x="T2" y="T3"/>
                </a:cxn>
                <a:cxn ang="T12">
                  <a:pos x="T4" y="T5"/>
                </a:cxn>
                <a:cxn ang="T13">
                  <a:pos x="T6" y="T7"/>
                </a:cxn>
                <a:cxn ang="T14">
                  <a:pos x="T8" y="T9"/>
                </a:cxn>
              </a:cxnLst>
              <a:rect l="T15" t="T16" r="T17" b="T18"/>
              <a:pathLst>
                <a:path w="136" h="35">
                  <a:moveTo>
                    <a:pt x="0" y="20"/>
                  </a:moveTo>
                  <a:lnTo>
                    <a:pt x="55" y="0"/>
                  </a:lnTo>
                  <a:lnTo>
                    <a:pt x="136" y="0"/>
                  </a:lnTo>
                  <a:lnTo>
                    <a:pt x="66" y="35"/>
                  </a:lnTo>
                  <a:lnTo>
                    <a:pt x="0" y="20"/>
                  </a:lnTo>
                  <a:close/>
                </a:path>
              </a:pathLst>
            </a:custGeom>
            <a:solidFill>
              <a:srgbClr val="00476D"/>
            </a:solidFill>
            <a:ln w="9525">
              <a:noFill/>
              <a:round/>
              <a:headEnd/>
              <a:tailEnd/>
            </a:ln>
          </p:spPr>
          <p:txBody>
            <a:bodyPr/>
            <a:lstStyle/>
            <a:p>
              <a:endParaRPr lang="en-US"/>
            </a:p>
          </p:txBody>
        </p:sp>
        <p:sp>
          <p:nvSpPr>
            <p:cNvPr id="76842" name="Freeform 42"/>
            <p:cNvSpPr>
              <a:spLocks/>
            </p:cNvSpPr>
            <p:nvPr/>
          </p:nvSpPr>
          <p:spPr bwMode="auto">
            <a:xfrm>
              <a:off x="4273" y="3615"/>
              <a:ext cx="95" cy="20"/>
            </a:xfrm>
            <a:custGeom>
              <a:avLst/>
              <a:gdLst>
                <a:gd name="T0" fmla="*/ 0 w 95"/>
                <a:gd name="T1" fmla="*/ 11 h 20"/>
                <a:gd name="T2" fmla="*/ 55 w 95"/>
                <a:gd name="T3" fmla="*/ 0 h 20"/>
                <a:gd name="T4" fmla="*/ 95 w 95"/>
                <a:gd name="T5" fmla="*/ 0 h 20"/>
                <a:gd name="T6" fmla="*/ 55 w 95"/>
                <a:gd name="T7" fmla="*/ 20 h 20"/>
                <a:gd name="T8" fmla="*/ 0 w 95"/>
                <a:gd name="T9" fmla="*/ 11 h 20"/>
                <a:gd name="T10" fmla="*/ 0 60000 65536"/>
                <a:gd name="T11" fmla="*/ 0 60000 65536"/>
                <a:gd name="T12" fmla="*/ 0 60000 65536"/>
                <a:gd name="T13" fmla="*/ 0 60000 65536"/>
                <a:gd name="T14" fmla="*/ 0 60000 65536"/>
                <a:gd name="T15" fmla="*/ 0 w 95"/>
                <a:gd name="T16" fmla="*/ 0 h 20"/>
                <a:gd name="T17" fmla="*/ 95 w 95"/>
                <a:gd name="T18" fmla="*/ 20 h 20"/>
              </a:gdLst>
              <a:ahLst/>
              <a:cxnLst>
                <a:cxn ang="T10">
                  <a:pos x="T0" y="T1"/>
                </a:cxn>
                <a:cxn ang="T11">
                  <a:pos x="T2" y="T3"/>
                </a:cxn>
                <a:cxn ang="T12">
                  <a:pos x="T4" y="T5"/>
                </a:cxn>
                <a:cxn ang="T13">
                  <a:pos x="T6" y="T7"/>
                </a:cxn>
                <a:cxn ang="T14">
                  <a:pos x="T8" y="T9"/>
                </a:cxn>
              </a:cxnLst>
              <a:rect l="T15" t="T16" r="T17" b="T18"/>
              <a:pathLst>
                <a:path w="95" h="20">
                  <a:moveTo>
                    <a:pt x="0" y="11"/>
                  </a:moveTo>
                  <a:lnTo>
                    <a:pt x="55" y="0"/>
                  </a:lnTo>
                  <a:lnTo>
                    <a:pt x="95" y="0"/>
                  </a:lnTo>
                  <a:lnTo>
                    <a:pt x="55" y="20"/>
                  </a:lnTo>
                  <a:lnTo>
                    <a:pt x="0" y="11"/>
                  </a:lnTo>
                  <a:close/>
                </a:path>
              </a:pathLst>
            </a:custGeom>
            <a:solidFill>
              <a:srgbClr val="00476D"/>
            </a:solidFill>
            <a:ln w="9525">
              <a:noFill/>
              <a:round/>
              <a:headEnd/>
              <a:tailEnd/>
            </a:ln>
          </p:spPr>
          <p:txBody>
            <a:bodyPr/>
            <a:lstStyle/>
            <a:p>
              <a:endParaRPr lang="en-US"/>
            </a:p>
          </p:txBody>
        </p:sp>
        <p:sp>
          <p:nvSpPr>
            <p:cNvPr id="76843" name="Freeform 43"/>
            <p:cNvSpPr>
              <a:spLocks/>
            </p:cNvSpPr>
            <p:nvPr/>
          </p:nvSpPr>
          <p:spPr bwMode="auto">
            <a:xfrm>
              <a:off x="4083" y="3656"/>
              <a:ext cx="364" cy="25"/>
            </a:xfrm>
            <a:custGeom>
              <a:avLst/>
              <a:gdLst>
                <a:gd name="T0" fmla="*/ 13 w 364"/>
                <a:gd name="T1" fmla="*/ 24 h 25"/>
                <a:gd name="T2" fmla="*/ 115 w 364"/>
                <a:gd name="T3" fmla="*/ 5 h 25"/>
                <a:gd name="T4" fmla="*/ 230 w 364"/>
                <a:gd name="T5" fmla="*/ 5 h 25"/>
                <a:gd name="T6" fmla="*/ 364 w 364"/>
                <a:gd name="T7" fmla="*/ 0 h 25"/>
                <a:gd name="T8" fmla="*/ 325 w 364"/>
                <a:gd name="T9" fmla="*/ 25 h 25"/>
                <a:gd name="T10" fmla="*/ 199 w 364"/>
                <a:gd name="T11" fmla="*/ 25 h 25"/>
                <a:gd name="T12" fmla="*/ 115 w 364"/>
                <a:gd name="T13" fmla="*/ 25 h 25"/>
                <a:gd name="T14" fmla="*/ 0 w 364"/>
                <a:gd name="T15" fmla="*/ 25 h 25"/>
                <a:gd name="T16" fmla="*/ 13 w 364"/>
                <a:gd name="T17" fmla="*/ 24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4"/>
                <a:gd name="T28" fmla="*/ 0 h 25"/>
                <a:gd name="T29" fmla="*/ 364 w 364"/>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4" h="25">
                  <a:moveTo>
                    <a:pt x="13" y="24"/>
                  </a:moveTo>
                  <a:lnTo>
                    <a:pt x="115" y="5"/>
                  </a:lnTo>
                  <a:lnTo>
                    <a:pt x="230" y="5"/>
                  </a:lnTo>
                  <a:lnTo>
                    <a:pt x="364" y="0"/>
                  </a:lnTo>
                  <a:lnTo>
                    <a:pt x="325" y="25"/>
                  </a:lnTo>
                  <a:lnTo>
                    <a:pt x="199" y="25"/>
                  </a:lnTo>
                  <a:lnTo>
                    <a:pt x="115" y="25"/>
                  </a:lnTo>
                  <a:lnTo>
                    <a:pt x="0" y="25"/>
                  </a:lnTo>
                  <a:lnTo>
                    <a:pt x="13" y="24"/>
                  </a:lnTo>
                  <a:close/>
                </a:path>
              </a:pathLst>
            </a:custGeom>
            <a:solidFill>
              <a:srgbClr val="00476D"/>
            </a:solidFill>
            <a:ln w="9525">
              <a:noFill/>
              <a:round/>
              <a:headEnd/>
              <a:tailEnd/>
            </a:ln>
          </p:spPr>
          <p:txBody>
            <a:bodyPr/>
            <a:lstStyle/>
            <a:p>
              <a:endParaRPr lang="en-US"/>
            </a:p>
          </p:txBody>
        </p:sp>
        <p:sp>
          <p:nvSpPr>
            <p:cNvPr id="76844" name="Freeform 44"/>
            <p:cNvSpPr>
              <a:spLocks/>
            </p:cNvSpPr>
            <p:nvPr/>
          </p:nvSpPr>
          <p:spPr bwMode="auto">
            <a:xfrm>
              <a:off x="3101" y="3534"/>
              <a:ext cx="238" cy="83"/>
            </a:xfrm>
            <a:custGeom>
              <a:avLst/>
              <a:gdLst>
                <a:gd name="T0" fmla="*/ 0 w 238"/>
                <a:gd name="T1" fmla="*/ 0 h 83"/>
                <a:gd name="T2" fmla="*/ 92 w 238"/>
                <a:gd name="T3" fmla="*/ 6 h 83"/>
                <a:gd name="T4" fmla="*/ 152 w 238"/>
                <a:gd name="T5" fmla="*/ 26 h 83"/>
                <a:gd name="T6" fmla="*/ 238 w 238"/>
                <a:gd name="T7" fmla="*/ 77 h 83"/>
                <a:gd name="T8" fmla="*/ 92 w 238"/>
                <a:gd name="T9" fmla="*/ 83 h 83"/>
                <a:gd name="T10" fmla="*/ 15 w 238"/>
                <a:gd name="T11" fmla="*/ 46 h 83"/>
                <a:gd name="T12" fmla="*/ 0 w 238"/>
                <a:gd name="T13" fmla="*/ 0 h 83"/>
                <a:gd name="T14" fmla="*/ 0 60000 65536"/>
                <a:gd name="T15" fmla="*/ 0 60000 65536"/>
                <a:gd name="T16" fmla="*/ 0 60000 65536"/>
                <a:gd name="T17" fmla="*/ 0 60000 65536"/>
                <a:gd name="T18" fmla="*/ 0 60000 65536"/>
                <a:gd name="T19" fmla="*/ 0 60000 65536"/>
                <a:gd name="T20" fmla="*/ 0 60000 65536"/>
                <a:gd name="T21" fmla="*/ 0 w 238"/>
                <a:gd name="T22" fmla="*/ 0 h 83"/>
                <a:gd name="T23" fmla="*/ 238 w 238"/>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8" h="83">
                  <a:moveTo>
                    <a:pt x="0" y="0"/>
                  </a:moveTo>
                  <a:lnTo>
                    <a:pt x="92" y="6"/>
                  </a:lnTo>
                  <a:lnTo>
                    <a:pt x="152" y="26"/>
                  </a:lnTo>
                  <a:lnTo>
                    <a:pt x="238" y="77"/>
                  </a:lnTo>
                  <a:lnTo>
                    <a:pt x="92" y="83"/>
                  </a:lnTo>
                  <a:lnTo>
                    <a:pt x="15" y="46"/>
                  </a:lnTo>
                  <a:lnTo>
                    <a:pt x="0" y="0"/>
                  </a:lnTo>
                  <a:close/>
                </a:path>
              </a:pathLst>
            </a:custGeom>
            <a:solidFill>
              <a:srgbClr val="00476D"/>
            </a:solidFill>
            <a:ln w="9525">
              <a:noFill/>
              <a:round/>
              <a:headEnd/>
              <a:tailEnd/>
            </a:ln>
          </p:spPr>
          <p:txBody>
            <a:bodyPr/>
            <a:lstStyle/>
            <a:p>
              <a:endParaRPr lang="en-US"/>
            </a:p>
          </p:txBody>
        </p:sp>
        <p:sp>
          <p:nvSpPr>
            <p:cNvPr id="76845" name="Freeform 45"/>
            <p:cNvSpPr>
              <a:spLocks/>
            </p:cNvSpPr>
            <p:nvPr/>
          </p:nvSpPr>
          <p:spPr bwMode="auto">
            <a:xfrm>
              <a:off x="3213" y="3458"/>
              <a:ext cx="324" cy="82"/>
            </a:xfrm>
            <a:custGeom>
              <a:avLst/>
              <a:gdLst>
                <a:gd name="T0" fmla="*/ 0 w 324"/>
                <a:gd name="T1" fmla="*/ 71 h 82"/>
                <a:gd name="T2" fmla="*/ 55 w 324"/>
                <a:gd name="T3" fmla="*/ 25 h 82"/>
                <a:gd name="T4" fmla="*/ 106 w 324"/>
                <a:gd name="T5" fmla="*/ 0 h 82"/>
                <a:gd name="T6" fmla="*/ 147 w 324"/>
                <a:gd name="T7" fmla="*/ 0 h 82"/>
                <a:gd name="T8" fmla="*/ 253 w 324"/>
                <a:gd name="T9" fmla="*/ 9 h 82"/>
                <a:gd name="T10" fmla="*/ 324 w 324"/>
                <a:gd name="T11" fmla="*/ 35 h 82"/>
                <a:gd name="T12" fmla="*/ 258 w 324"/>
                <a:gd name="T13" fmla="*/ 35 h 82"/>
                <a:gd name="T14" fmla="*/ 157 w 324"/>
                <a:gd name="T15" fmla="*/ 20 h 82"/>
                <a:gd name="T16" fmla="*/ 91 w 324"/>
                <a:gd name="T17" fmla="*/ 20 h 82"/>
                <a:gd name="T18" fmla="*/ 136 w 324"/>
                <a:gd name="T19" fmla="*/ 35 h 82"/>
                <a:gd name="T20" fmla="*/ 171 w 324"/>
                <a:gd name="T21" fmla="*/ 82 h 82"/>
                <a:gd name="T22" fmla="*/ 116 w 324"/>
                <a:gd name="T23" fmla="*/ 82 h 82"/>
                <a:gd name="T24" fmla="*/ 60 w 324"/>
                <a:gd name="T25" fmla="*/ 46 h 82"/>
                <a:gd name="T26" fmla="*/ 0 w 324"/>
                <a:gd name="T27" fmla="*/ 71 h 8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4"/>
                <a:gd name="T43" fmla="*/ 0 h 82"/>
                <a:gd name="T44" fmla="*/ 324 w 324"/>
                <a:gd name="T45" fmla="*/ 82 h 8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4" h="82">
                  <a:moveTo>
                    <a:pt x="0" y="71"/>
                  </a:moveTo>
                  <a:lnTo>
                    <a:pt x="55" y="25"/>
                  </a:lnTo>
                  <a:lnTo>
                    <a:pt x="106" y="0"/>
                  </a:lnTo>
                  <a:lnTo>
                    <a:pt x="147" y="0"/>
                  </a:lnTo>
                  <a:lnTo>
                    <a:pt x="253" y="9"/>
                  </a:lnTo>
                  <a:lnTo>
                    <a:pt x="324" y="35"/>
                  </a:lnTo>
                  <a:lnTo>
                    <a:pt x="258" y="35"/>
                  </a:lnTo>
                  <a:lnTo>
                    <a:pt x="157" y="20"/>
                  </a:lnTo>
                  <a:lnTo>
                    <a:pt x="91" y="20"/>
                  </a:lnTo>
                  <a:lnTo>
                    <a:pt x="136" y="35"/>
                  </a:lnTo>
                  <a:lnTo>
                    <a:pt x="171" y="82"/>
                  </a:lnTo>
                  <a:lnTo>
                    <a:pt x="116" y="82"/>
                  </a:lnTo>
                  <a:lnTo>
                    <a:pt x="60" y="46"/>
                  </a:lnTo>
                  <a:lnTo>
                    <a:pt x="0" y="71"/>
                  </a:lnTo>
                  <a:close/>
                </a:path>
              </a:pathLst>
            </a:custGeom>
            <a:solidFill>
              <a:srgbClr val="779BBA"/>
            </a:solidFill>
            <a:ln w="9525">
              <a:noFill/>
              <a:round/>
              <a:headEnd/>
              <a:tailEnd/>
            </a:ln>
          </p:spPr>
          <p:txBody>
            <a:bodyPr/>
            <a:lstStyle/>
            <a:p>
              <a:endParaRPr lang="en-US"/>
            </a:p>
          </p:txBody>
        </p:sp>
        <p:sp>
          <p:nvSpPr>
            <p:cNvPr id="76846" name="Freeform 46"/>
            <p:cNvSpPr>
              <a:spLocks/>
            </p:cNvSpPr>
            <p:nvPr/>
          </p:nvSpPr>
          <p:spPr bwMode="auto">
            <a:xfrm>
              <a:off x="3618" y="3498"/>
              <a:ext cx="223" cy="47"/>
            </a:xfrm>
            <a:custGeom>
              <a:avLst/>
              <a:gdLst>
                <a:gd name="T0" fmla="*/ 0 w 223"/>
                <a:gd name="T1" fmla="*/ 26 h 47"/>
                <a:gd name="T2" fmla="*/ 71 w 223"/>
                <a:gd name="T3" fmla="*/ 0 h 47"/>
                <a:gd name="T4" fmla="*/ 116 w 223"/>
                <a:gd name="T5" fmla="*/ 0 h 47"/>
                <a:gd name="T6" fmla="*/ 183 w 223"/>
                <a:gd name="T7" fmla="*/ 26 h 47"/>
                <a:gd name="T8" fmla="*/ 223 w 223"/>
                <a:gd name="T9" fmla="*/ 47 h 47"/>
                <a:gd name="T10" fmla="*/ 142 w 223"/>
                <a:gd name="T11" fmla="*/ 47 h 47"/>
                <a:gd name="T12" fmla="*/ 76 w 223"/>
                <a:gd name="T13" fmla="*/ 47 h 47"/>
                <a:gd name="T14" fmla="*/ 0 w 223"/>
                <a:gd name="T15" fmla="*/ 26 h 47"/>
                <a:gd name="T16" fmla="*/ 0 60000 65536"/>
                <a:gd name="T17" fmla="*/ 0 60000 65536"/>
                <a:gd name="T18" fmla="*/ 0 60000 65536"/>
                <a:gd name="T19" fmla="*/ 0 60000 65536"/>
                <a:gd name="T20" fmla="*/ 0 60000 65536"/>
                <a:gd name="T21" fmla="*/ 0 60000 65536"/>
                <a:gd name="T22" fmla="*/ 0 60000 65536"/>
                <a:gd name="T23" fmla="*/ 0 60000 65536"/>
                <a:gd name="T24" fmla="*/ 0 w 223"/>
                <a:gd name="T25" fmla="*/ 0 h 47"/>
                <a:gd name="T26" fmla="*/ 223 w 223"/>
                <a:gd name="T27" fmla="*/ 47 h 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3" h="47">
                  <a:moveTo>
                    <a:pt x="0" y="26"/>
                  </a:moveTo>
                  <a:lnTo>
                    <a:pt x="71" y="0"/>
                  </a:lnTo>
                  <a:lnTo>
                    <a:pt x="116" y="0"/>
                  </a:lnTo>
                  <a:lnTo>
                    <a:pt x="183" y="26"/>
                  </a:lnTo>
                  <a:lnTo>
                    <a:pt x="223" y="47"/>
                  </a:lnTo>
                  <a:lnTo>
                    <a:pt x="142" y="47"/>
                  </a:lnTo>
                  <a:lnTo>
                    <a:pt x="76" y="47"/>
                  </a:lnTo>
                  <a:lnTo>
                    <a:pt x="0" y="26"/>
                  </a:lnTo>
                  <a:close/>
                </a:path>
              </a:pathLst>
            </a:custGeom>
            <a:solidFill>
              <a:srgbClr val="779BBA"/>
            </a:solidFill>
            <a:ln w="9525">
              <a:noFill/>
              <a:round/>
              <a:headEnd/>
              <a:tailEnd/>
            </a:ln>
          </p:spPr>
          <p:txBody>
            <a:bodyPr/>
            <a:lstStyle/>
            <a:p>
              <a:endParaRPr lang="en-US"/>
            </a:p>
          </p:txBody>
        </p:sp>
        <p:sp>
          <p:nvSpPr>
            <p:cNvPr id="76847" name="Freeform 47"/>
            <p:cNvSpPr>
              <a:spLocks/>
            </p:cNvSpPr>
            <p:nvPr/>
          </p:nvSpPr>
          <p:spPr bwMode="auto">
            <a:xfrm>
              <a:off x="3506" y="3534"/>
              <a:ext cx="87" cy="37"/>
            </a:xfrm>
            <a:custGeom>
              <a:avLst/>
              <a:gdLst>
                <a:gd name="T0" fmla="*/ 0 w 87"/>
                <a:gd name="T1" fmla="*/ 6 h 37"/>
                <a:gd name="T2" fmla="*/ 51 w 87"/>
                <a:gd name="T3" fmla="*/ 0 h 37"/>
                <a:gd name="T4" fmla="*/ 87 w 87"/>
                <a:gd name="T5" fmla="*/ 11 h 37"/>
                <a:gd name="T6" fmla="*/ 62 w 87"/>
                <a:gd name="T7" fmla="*/ 37 h 37"/>
                <a:gd name="T8" fmla="*/ 0 w 87"/>
                <a:gd name="T9" fmla="*/ 6 h 37"/>
                <a:gd name="T10" fmla="*/ 0 60000 65536"/>
                <a:gd name="T11" fmla="*/ 0 60000 65536"/>
                <a:gd name="T12" fmla="*/ 0 60000 65536"/>
                <a:gd name="T13" fmla="*/ 0 60000 65536"/>
                <a:gd name="T14" fmla="*/ 0 60000 65536"/>
                <a:gd name="T15" fmla="*/ 0 w 87"/>
                <a:gd name="T16" fmla="*/ 0 h 37"/>
                <a:gd name="T17" fmla="*/ 87 w 87"/>
                <a:gd name="T18" fmla="*/ 37 h 37"/>
              </a:gdLst>
              <a:ahLst/>
              <a:cxnLst>
                <a:cxn ang="T10">
                  <a:pos x="T0" y="T1"/>
                </a:cxn>
                <a:cxn ang="T11">
                  <a:pos x="T2" y="T3"/>
                </a:cxn>
                <a:cxn ang="T12">
                  <a:pos x="T4" y="T5"/>
                </a:cxn>
                <a:cxn ang="T13">
                  <a:pos x="T6" y="T7"/>
                </a:cxn>
                <a:cxn ang="T14">
                  <a:pos x="T8" y="T9"/>
                </a:cxn>
              </a:cxnLst>
              <a:rect l="T15" t="T16" r="T17" b="T18"/>
              <a:pathLst>
                <a:path w="87" h="37">
                  <a:moveTo>
                    <a:pt x="0" y="6"/>
                  </a:moveTo>
                  <a:lnTo>
                    <a:pt x="51" y="0"/>
                  </a:lnTo>
                  <a:lnTo>
                    <a:pt x="87" y="11"/>
                  </a:lnTo>
                  <a:lnTo>
                    <a:pt x="62" y="37"/>
                  </a:lnTo>
                  <a:lnTo>
                    <a:pt x="0" y="6"/>
                  </a:lnTo>
                  <a:close/>
                </a:path>
              </a:pathLst>
            </a:custGeom>
            <a:solidFill>
              <a:srgbClr val="779BBA"/>
            </a:solidFill>
            <a:ln w="9525">
              <a:noFill/>
              <a:round/>
              <a:headEnd/>
              <a:tailEnd/>
            </a:ln>
          </p:spPr>
          <p:txBody>
            <a:bodyPr/>
            <a:lstStyle/>
            <a:p>
              <a:endParaRPr lang="en-US"/>
            </a:p>
          </p:txBody>
        </p:sp>
        <p:sp>
          <p:nvSpPr>
            <p:cNvPr id="76848" name="Freeform 48"/>
            <p:cNvSpPr>
              <a:spLocks/>
            </p:cNvSpPr>
            <p:nvPr/>
          </p:nvSpPr>
          <p:spPr bwMode="auto">
            <a:xfrm>
              <a:off x="3091" y="3534"/>
              <a:ext cx="177" cy="46"/>
            </a:xfrm>
            <a:custGeom>
              <a:avLst/>
              <a:gdLst>
                <a:gd name="T0" fmla="*/ 0 w 177"/>
                <a:gd name="T1" fmla="*/ 0 h 46"/>
                <a:gd name="T2" fmla="*/ 76 w 177"/>
                <a:gd name="T3" fmla="*/ 0 h 46"/>
                <a:gd name="T4" fmla="*/ 131 w 177"/>
                <a:gd name="T5" fmla="*/ 6 h 46"/>
                <a:gd name="T6" fmla="*/ 177 w 177"/>
                <a:gd name="T7" fmla="*/ 37 h 46"/>
                <a:gd name="T8" fmla="*/ 127 w 177"/>
                <a:gd name="T9" fmla="*/ 46 h 46"/>
                <a:gd name="T10" fmla="*/ 76 w 177"/>
                <a:gd name="T11" fmla="*/ 37 h 46"/>
                <a:gd name="T12" fmla="*/ 0 w 177"/>
                <a:gd name="T13" fmla="*/ 0 h 46"/>
                <a:gd name="T14" fmla="*/ 0 60000 65536"/>
                <a:gd name="T15" fmla="*/ 0 60000 65536"/>
                <a:gd name="T16" fmla="*/ 0 60000 65536"/>
                <a:gd name="T17" fmla="*/ 0 60000 65536"/>
                <a:gd name="T18" fmla="*/ 0 60000 65536"/>
                <a:gd name="T19" fmla="*/ 0 60000 65536"/>
                <a:gd name="T20" fmla="*/ 0 60000 65536"/>
                <a:gd name="T21" fmla="*/ 0 w 177"/>
                <a:gd name="T22" fmla="*/ 0 h 46"/>
                <a:gd name="T23" fmla="*/ 177 w 177"/>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7" h="46">
                  <a:moveTo>
                    <a:pt x="0" y="0"/>
                  </a:moveTo>
                  <a:lnTo>
                    <a:pt x="76" y="0"/>
                  </a:lnTo>
                  <a:lnTo>
                    <a:pt x="131" y="6"/>
                  </a:lnTo>
                  <a:lnTo>
                    <a:pt x="177" y="37"/>
                  </a:lnTo>
                  <a:lnTo>
                    <a:pt x="127" y="46"/>
                  </a:lnTo>
                  <a:lnTo>
                    <a:pt x="76" y="37"/>
                  </a:lnTo>
                  <a:lnTo>
                    <a:pt x="0" y="0"/>
                  </a:lnTo>
                  <a:close/>
                </a:path>
              </a:pathLst>
            </a:custGeom>
            <a:solidFill>
              <a:srgbClr val="779BBA"/>
            </a:solidFill>
            <a:ln w="9525">
              <a:noFill/>
              <a:round/>
              <a:headEnd/>
              <a:tailEnd/>
            </a:ln>
          </p:spPr>
          <p:txBody>
            <a:bodyPr/>
            <a:lstStyle/>
            <a:p>
              <a:endParaRPr lang="en-US"/>
            </a:p>
          </p:txBody>
        </p:sp>
        <p:sp>
          <p:nvSpPr>
            <p:cNvPr id="76849" name="Freeform 49"/>
            <p:cNvSpPr>
              <a:spLocks/>
            </p:cNvSpPr>
            <p:nvPr/>
          </p:nvSpPr>
          <p:spPr bwMode="auto">
            <a:xfrm>
              <a:off x="3978" y="3294"/>
              <a:ext cx="611" cy="200"/>
            </a:xfrm>
            <a:custGeom>
              <a:avLst/>
              <a:gdLst>
                <a:gd name="T0" fmla="*/ 215 w 611"/>
                <a:gd name="T1" fmla="*/ 12 h 200"/>
                <a:gd name="T2" fmla="*/ 260 w 611"/>
                <a:gd name="T3" fmla="*/ 0 h 200"/>
                <a:gd name="T4" fmla="*/ 300 w 611"/>
                <a:gd name="T5" fmla="*/ 0 h 200"/>
                <a:gd name="T6" fmla="*/ 300 w 611"/>
                <a:gd name="T7" fmla="*/ 28 h 200"/>
                <a:gd name="T8" fmla="*/ 334 w 611"/>
                <a:gd name="T9" fmla="*/ 35 h 200"/>
                <a:gd name="T10" fmla="*/ 374 w 611"/>
                <a:gd name="T11" fmla="*/ 28 h 200"/>
                <a:gd name="T12" fmla="*/ 402 w 611"/>
                <a:gd name="T13" fmla="*/ 63 h 200"/>
                <a:gd name="T14" fmla="*/ 390 w 611"/>
                <a:gd name="T15" fmla="*/ 109 h 200"/>
                <a:gd name="T16" fmla="*/ 329 w 611"/>
                <a:gd name="T17" fmla="*/ 109 h 200"/>
                <a:gd name="T18" fmla="*/ 374 w 611"/>
                <a:gd name="T19" fmla="*/ 144 h 200"/>
                <a:gd name="T20" fmla="*/ 425 w 611"/>
                <a:gd name="T21" fmla="*/ 144 h 200"/>
                <a:gd name="T22" fmla="*/ 453 w 611"/>
                <a:gd name="T23" fmla="*/ 80 h 200"/>
                <a:gd name="T24" fmla="*/ 515 w 611"/>
                <a:gd name="T25" fmla="*/ 80 h 200"/>
                <a:gd name="T26" fmla="*/ 543 w 611"/>
                <a:gd name="T27" fmla="*/ 98 h 200"/>
                <a:gd name="T28" fmla="*/ 611 w 611"/>
                <a:gd name="T29" fmla="*/ 86 h 200"/>
                <a:gd name="T30" fmla="*/ 611 w 611"/>
                <a:gd name="T31" fmla="*/ 131 h 200"/>
                <a:gd name="T32" fmla="*/ 573 w 611"/>
                <a:gd name="T33" fmla="*/ 154 h 200"/>
                <a:gd name="T34" fmla="*/ 527 w 611"/>
                <a:gd name="T35" fmla="*/ 149 h 200"/>
                <a:gd name="T36" fmla="*/ 504 w 611"/>
                <a:gd name="T37" fmla="*/ 177 h 200"/>
                <a:gd name="T38" fmla="*/ 476 w 611"/>
                <a:gd name="T39" fmla="*/ 200 h 200"/>
                <a:gd name="T40" fmla="*/ 413 w 611"/>
                <a:gd name="T41" fmla="*/ 183 h 200"/>
                <a:gd name="T42" fmla="*/ 385 w 611"/>
                <a:gd name="T43" fmla="*/ 160 h 200"/>
                <a:gd name="T44" fmla="*/ 346 w 611"/>
                <a:gd name="T45" fmla="*/ 160 h 200"/>
                <a:gd name="T46" fmla="*/ 306 w 611"/>
                <a:gd name="T47" fmla="*/ 137 h 200"/>
                <a:gd name="T48" fmla="*/ 306 w 611"/>
                <a:gd name="T49" fmla="*/ 98 h 200"/>
                <a:gd name="T50" fmla="*/ 272 w 611"/>
                <a:gd name="T51" fmla="*/ 74 h 200"/>
                <a:gd name="T52" fmla="*/ 227 w 611"/>
                <a:gd name="T53" fmla="*/ 86 h 200"/>
                <a:gd name="T54" fmla="*/ 215 w 611"/>
                <a:gd name="T55" fmla="*/ 131 h 200"/>
                <a:gd name="T56" fmla="*/ 170 w 611"/>
                <a:gd name="T57" fmla="*/ 131 h 200"/>
                <a:gd name="T58" fmla="*/ 141 w 611"/>
                <a:gd name="T59" fmla="*/ 131 h 200"/>
                <a:gd name="T60" fmla="*/ 102 w 611"/>
                <a:gd name="T61" fmla="*/ 109 h 200"/>
                <a:gd name="T62" fmla="*/ 97 w 611"/>
                <a:gd name="T63" fmla="*/ 137 h 200"/>
                <a:gd name="T64" fmla="*/ 51 w 611"/>
                <a:gd name="T65" fmla="*/ 149 h 200"/>
                <a:gd name="T66" fmla="*/ 0 w 611"/>
                <a:gd name="T67" fmla="*/ 114 h 200"/>
                <a:gd name="T68" fmla="*/ 46 w 611"/>
                <a:gd name="T69" fmla="*/ 86 h 200"/>
                <a:gd name="T70" fmla="*/ 46 w 611"/>
                <a:gd name="T71" fmla="*/ 45 h 200"/>
                <a:gd name="T72" fmla="*/ 74 w 611"/>
                <a:gd name="T73" fmla="*/ 22 h 200"/>
                <a:gd name="T74" fmla="*/ 118 w 611"/>
                <a:gd name="T75" fmla="*/ 63 h 200"/>
                <a:gd name="T76" fmla="*/ 158 w 611"/>
                <a:gd name="T77" fmla="*/ 51 h 200"/>
                <a:gd name="T78" fmla="*/ 141 w 611"/>
                <a:gd name="T79" fmla="*/ 5 h 200"/>
                <a:gd name="T80" fmla="*/ 181 w 611"/>
                <a:gd name="T81" fmla="*/ 0 h 200"/>
                <a:gd name="T82" fmla="*/ 215 w 611"/>
                <a:gd name="T83" fmla="*/ 12 h 2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11"/>
                <a:gd name="T127" fmla="*/ 0 h 200"/>
                <a:gd name="T128" fmla="*/ 611 w 611"/>
                <a:gd name="T129" fmla="*/ 200 h 20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11" h="200">
                  <a:moveTo>
                    <a:pt x="215" y="12"/>
                  </a:moveTo>
                  <a:lnTo>
                    <a:pt x="260" y="0"/>
                  </a:lnTo>
                  <a:lnTo>
                    <a:pt x="300" y="0"/>
                  </a:lnTo>
                  <a:lnTo>
                    <a:pt x="300" y="28"/>
                  </a:lnTo>
                  <a:lnTo>
                    <a:pt x="334" y="35"/>
                  </a:lnTo>
                  <a:lnTo>
                    <a:pt x="374" y="28"/>
                  </a:lnTo>
                  <a:lnTo>
                    <a:pt x="402" y="63"/>
                  </a:lnTo>
                  <a:lnTo>
                    <a:pt x="390" y="109"/>
                  </a:lnTo>
                  <a:lnTo>
                    <a:pt x="329" y="109"/>
                  </a:lnTo>
                  <a:lnTo>
                    <a:pt x="374" y="144"/>
                  </a:lnTo>
                  <a:lnTo>
                    <a:pt x="425" y="144"/>
                  </a:lnTo>
                  <a:lnTo>
                    <a:pt x="453" y="80"/>
                  </a:lnTo>
                  <a:lnTo>
                    <a:pt x="515" y="80"/>
                  </a:lnTo>
                  <a:lnTo>
                    <a:pt x="543" y="98"/>
                  </a:lnTo>
                  <a:lnTo>
                    <a:pt x="611" y="86"/>
                  </a:lnTo>
                  <a:lnTo>
                    <a:pt x="611" y="131"/>
                  </a:lnTo>
                  <a:lnTo>
                    <a:pt x="573" y="154"/>
                  </a:lnTo>
                  <a:lnTo>
                    <a:pt x="527" y="149"/>
                  </a:lnTo>
                  <a:lnTo>
                    <a:pt x="504" y="177"/>
                  </a:lnTo>
                  <a:lnTo>
                    <a:pt x="476" y="200"/>
                  </a:lnTo>
                  <a:lnTo>
                    <a:pt x="413" y="183"/>
                  </a:lnTo>
                  <a:lnTo>
                    <a:pt x="385" y="160"/>
                  </a:lnTo>
                  <a:lnTo>
                    <a:pt x="346" y="160"/>
                  </a:lnTo>
                  <a:lnTo>
                    <a:pt x="306" y="137"/>
                  </a:lnTo>
                  <a:lnTo>
                    <a:pt x="306" y="98"/>
                  </a:lnTo>
                  <a:lnTo>
                    <a:pt x="272" y="74"/>
                  </a:lnTo>
                  <a:lnTo>
                    <a:pt x="227" y="86"/>
                  </a:lnTo>
                  <a:lnTo>
                    <a:pt x="215" y="131"/>
                  </a:lnTo>
                  <a:lnTo>
                    <a:pt x="170" y="131"/>
                  </a:lnTo>
                  <a:lnTo>
                    <a:pt x="141" y="131"/>
                  </a:lnTo>
                  <a:lnTo>
                    <a:pt x="102" y="109"/>
                  </a:lnTo>
                  <a:lnTo>
                    <a:pt x="97" y="137"/>
                  </a:lnTo>
                  <a:lnTo>
                    <a:pt x="51" y="149"/>
                  </a:lnTo>
                  <a:lnTo>
                    <a:pt x="0" y="114"/>
                  </a:lnTo>
                  <a:lnTo>
                    <a:pt x="46" y="86"/>
                  </a:lnTo>
                  <a:lnTo>
                    <a:pt x="46" y="45"/>
                  </a:lnTo>
                  <a:lnTo>
                    <a:pt x="74" y="22"/>
                  </a:lnTo>
                  <a:lnTo>
                    <a:pt x="118" y="63"/>
                  </a:lnTo>
                  <a:lnTo>
                    <a:pt x="158" y="51"/>
                  </a:lnTo>
                  <a:lnTo>
                    <a:pt x="141" y="5"/>
                  </a:lnTo>
                  <a:lnTo>
                    <a:pt x="181" y="0"/>
                  </a:lnTo>
                  <a:lnTo>
                    <a:pt x="215" y="12"/>
                  </a:lnTo>
                  <a:close/>
                </a:path>
              </a:pathLst>
            </a:custGeom>
            <a:solidFill>
              <a:srgbClr val="B2AFAA"/>
            </a:solidFill>
            <a:ln w="9525">
              <a:noFill/>
              <a:round/>
              <a:headEnd/>
              <a:tailEnd/>
            </a:ln>
          </p:spPr>
          <p:txBody>
            <a:bodyPr/>
            <a:lstStyle/>
            <a:p>
              <a:endParaRPr lang="en-US"/>
            </a:p>
          </p:txBody>
        </p:sp>
        <p:sp>
          <p:nvSpPr>
            <p:cNvPr id="76850" name="Freeform 50"/>
            <p:cNvSpPr>
              <a:spLocks/>
            </p:cNvSpPr>
            <p:nvPr/>
          </p:nvSpPr>
          <p:spPr bwMode="auto">
            <a:xfrm>
              <a:off x="3666" y="3351"/>
              <a:ext cx="346" cy="97"/>
            </a:xfrm>
            <a:custGeom>
              <a:avLst/>
              <a:gdLst>
                <a:gd name="T0" fmla="*/ 284 w 346"/>
                <a:gd name="T1" fmla="*/ 57 h 97"/>
                <a:gd name="T2" fmla="*/ 284 w 346"/>
                <a:gd name="T3" fmla="*/ 11 h 97"/>
                <a:gd name="T4" fmla="*/ 238 w 346"/>
                <a:gd name="T5" fmla="*/ 11 h 97"/>
                <a:gd name="T6" fmla="*/ 226 w 346"/>
                <a:gd name="T7" fmla="*/ 46 h 97"/>
                <a:gd name="T8" fmla="*/ 210 w 346"/>
                <a:gd name="T9" fmla="*/ 6 h 97"/>
                <a:gd name="T10" fmla="*/ 159 w 346"/>
                <a:gd name="T11" fmla="*/ 0 h 97"/>
                <a:gd name="T12" fmla="*/ 147 w 346"/>
                <a:gd name="T13" fmla="*/ 46 h 97"/>
                <a:gd name="T14" fmla="*/ 114 w 346"/>
                <a:gd name="T15" fmla="*/ 17 h 97"/>
                <a:gd name="T16" fmla="*/ 74 w 346"/>
                <a:gd name="T17" fmla="*/ 17 h 97"/>
                <a:gd name="T18" fmla="*/ 57 w 346"/>
                <a:gd name="T19" fmla="*/ 52 h 97"/>
                <a:gd name="T20" fmla="*/ 0 w 346"/>
                <a:gd name="T21" fmla="*/ 41 h 97"/>
                <a:gd name="T22" fmla="*/ 131 w 346"/>
                <a:gd name="T23" fmla="*/ 80 h 97"/>
                <a:gd name="T24" fmla="*/ 170 w 346"/>
                <a:gd name="T25" fmla="*/ 92 h 97"/>
                <a:gd name="T26" fmla="*/ 244 w 346"/>
                <a:gd name="T27" fmla="*/ 87 h 97"/>
                <a:gd name="T28" fmla="*/ 289 w 346"/>
                <a:gd name="T29" fmla="*/ 97 h 97"/>
                <a:gd name="T30" fmla="*/ 346 w 346"/>
                <a:gd name="T31" fmla="*/ 74 h 97"/>
                <a:gd name="T32" fmla="*/ 284 w 346"/>
                <a:gd name="T33" fmla="*/ 57 h 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6"/>
                <a:gd name="T52" fmla="*/ 0 h 97"/>
                <a:gd name="T53" fmla="*/ 346 w 346"/>
                <a:gd name="T54" fmla="*/ 97 h 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6" h="97">
                  <a:moveTo>
                    <a:pt x="284" y="57"/>
                  </a:moveTo>
                  <a:lnTo>
                    <a:pt x="284" y="11"/>
                  </a:lnTo>
                  <a:lnTo>
                    <a:pt x="238" y="11"/>
                  </a:lnTo>
                  <a:lnTo>
                    <a:pt x="226" y="46"/>
                  </a:lnTo>
                  <a:lnTo>
                    <a:pt x="210" y="6"/>
                  </a:lnTo>
                  <a:lnTo>
                    <a:pt x="159" y="0"/>
                  </a:lnTo>
                  <a:lnTo>
                    <a:pt x="147" y="46"/>
                  </a:lnTo>
                  <a:lnTo>
                    <a:pt x="114" y="17"/>
                  </a:lnTo>
                  <a:lnTo>
                    <a:pt x="74" y="17"/>
                  </a:lnTo>
                  <a:lnTo>
                    <a:pt x="57" y="52"/>
                  </a:lnTo>
                  <a:lnTo>
                    <a:pt x="0" y="41"/>
                  </a:lnTo>
                  <a:lnTo>
                    <a:pt x="131" y="80"/>
                  </a:lnTo>
                  <a:lnTo>
                    <a:pt x="170" y="92"/>
                  </a:lnTo>
                  <a:lnTo>
                    <a:pt x="244" y="87"/>
                  </a:lnTo>
                  <a:lnTo>
                    <a:pt x="289" y="97"/>
                  </a:lnTo>
                  <a:lnTo>
                    <a:pt x="346" y="74"/>
                  </a:lnTo>
                  <a:lnTo>
                    <a:pt x="284" y="57"/>
                  </a:lnTo>
                  <a:close/>
                </a:path>
              </a:pathLst>
            </a:custGeom>
            <a:solidFill>
              <a:srgbClr val="B2AFAA"/>
            </a:solidFill>
            <a:ln w="9525">
              <a:noFill/>
              <a:round/>
              <a:headEnd/>
              <a:tailEnd/>
            </a:ln>
          </p:spPr>
          <p:txBody>
            <a:bodyPr/>
            <a:lstStyle/>
            <a:p>
              <a:endParaRPr lang="en-US"/>
            </a:p>
          </p:txBody>
        </p:sp>
        <p:sp>
          <p:nvSpPr>
            <p:cNvPr id="76851" name="Freeform 51"/>
            <p:cNvSpPr>
              <a:spLocks/>
            </p:cNvSpPr>
            <p:nvPr/>
          </p:nvSpPr>
          <p:spPr bwMode="auto">
            <a:xfrm>
              <a:off x="4884" y="3385"/>
              <a:ext cx="283" cy="132"/>
            </a:xfrm>
            <a:custGeom>
              <a:avLst/>
              <a:gdLst>
                <a:gd name="T0" fmla="*/ 283 w 283"/>
                <a:gd name="T1" fmla="*/ 46 h 132"/>
                <a:gd name="T2" fmla="*/ 244 w 283"/>
                <a:gd name="T3" fmla="*/ 40 h 132"/>
                <a:gd name="T4" fmla="*/ 221 w 283"/>
                <a:gd name="T5" fmla="*/ 0 h 132"/>
                <a:gd name="T6" fmla="*/ 176 w 283"/>
                <a:gd name="T7" fmla="*/ 0 h 132"/>
                <a:gd name="T8" fmla="*/ 171 w 283"/>
                <a:gd name="T9" fmla="*/ 30 h 132"/>
                <a:gd name="T10" fmla="*/ 142 w 283"/>
                <a:gd name="T11" fmla="*/ 30 h 132"/>
                <a:gd name="T12" fmla="*/ 109 w 283"/>
                <a:gd name="T13" fmla="*/ 30 h 132"/>
                <a:gd name="T14" fmla="*/ 62 w 283"/>
                <a:gd name="T15" fmla="*/ 46 h 132"/>
                <a:gd name="T16" fmla="*/ 62 w 283"/>
                <a:gd name="T17" fmla="*/ 98 h 132"/>
                <a:gd name="T18" fmla="*/ 0 w 283"/>
                <a:gd name="T19" fmla="*/ 132 h 132"/>
                <a:gd name="T20" fmla="*/ 81 w 283"/>
                <a:gd name="T21" fmla="*/ 132 h 132"/>
                <a:gd name="T22" fmla="*/ 158 w 283"/>
                <a:gd name="T23" fmla="*/ 69 h 132"/>
                <a:gd name="T24" fmla="*/ 215 w 283"/>
                <a:gd name="T25" fmla="*/ 63 h 132"/>
                <a:gd name="T26" fmla="*/ 283 w 283"/>
                <a:gd name="T27" fmla="*/ 46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3"/>
                <a:gd name="T43" fmla="*/ 0 h 132"/>
                <a:gd name="T44" fmla="*/ 283 w 283"/>
                <a:gd name="T45" fmla="*/ 132 h 1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3" h="132">
                  <a:moveTo>
                    <a:pt x="283" y="46"/>
                  </a:moveTo>
                  <a:lnTo>
                    <a:pt x="244" y="40"/>
                  </a:lnTo>
                  <a:lnTo>
                    <a:pt x="221" y="0"/>
                  </a:lnTo>
                  <a:lnTo>
                    <a:pt x="176" y="0"/>
                  </a:lnTo>
                  <a:lnTo>
                    <a:pt x="171" y="30"/>
                  </a:lnTo>
                  <a:lnTo>
                    <a:pt x="142" y="30"/>
                  </a:lnTo>
                  <a:lnTo>
                    <a:pt x="109" y="30"/>
                  </a:lnTo>
                  <a:lnTo>
                    <a:pt x="62" y="46"/>
                  </a:lnTo>
                  <a:lnTo>
                    <a:pt x="62" y="98"/>
                  </a:lnTo>
                  <a:lnTo>
                    <a:pt x="0" y="132"/>
                  </a:lnTo>
                  <a:lnTo>
                    <a:pt x="81" y="132"/>
                  </a:lnTo>
                  <a:lnTo>
                    <a:pt x="158" y="69"/>
                  </a:lnTo>
                  <a:lnTo>
                    <a:pt x="215" y="63"/>
                  </a:lnTo>
                  <a:lnTo>
                    <a:pt x="283" y="46"/>
                  </a:lnTo>
                  <a:close/>
                </a:path>
              </a:pathLst>
            </a:custGeom>
            <a:solidFill>
              <a:srgbClr val="B2AFAA"/>
            </a:solidFill>
            <a:ln w="9525">
              <a:noFill/>
              <a:round/>
              <a:headEnd/>
              <a:tailEnd/>
            </a:ln>
          </p:spPr>
          <p:txBody>
            <a:bodyPr/>
            <a:lstStyle/>
            <a:p>
              <a:endParaRPr lang="en-US"/>
            </a:p>
          </p:txBody>
        </p:sp>
        <p:sp>
          <p:nvSpPr>
            <p:cNvPr id="76852" name="Freeform 52"/>
            <p:cNvSpPr>
              <a:spLocks/>
            </p:cNvSpPr>
            <p:nvPr/>
          </p:nvSpPr>
          <p:spPr bwMode="auto">
            <a:xfrm>
              <a:off x="4856" y="3397"/>
              <a:ext cx="232" cy="127"/>
            </a:xfrm>
            <a:custGeom>
              <a:avLst/>
              <a:gdLst>
                <a:gd name="T0" fmla="*/ 125 w 232"/>
                <a:gd name="T1" fmla="*/ 18 h 127"/>
                <a:gd name="T2" fmla="*/ 74 w 232"/>
                <a:gd name="T3" fmla="*/ 23 h 127"/>
                <a:gd name="T4" fmla="*/ 67 w 232"/>
                <a:gd name="T5" fmla="*/ 63 h 127"/>
                <a:gd name="T6" fmla="*/ 62 w 232"/>
                <a:gd name="T7" fmla="*/ 104 h 127"/>
                <a:gd name="T8" fmla="*/ 0 w 232"/>
                <a:gd name="T9" fmla="*/ 127 h 127"/>
                <a:gd name="T10" fmla="*/ 102 w 232"/>
                <a:gd name="T11" fmla="*/ 115 h 127"/>
                <a:gd name="T12" fmla="*/ 118 w 232"/>
                <a:gd name="T13" fmla="*/ 46 h 127"/>
                <a:gd name="T14" fmla="*/ 153 w 232"/>
                <a:gd name="T15" fmla="*/ 46 h 127"/>
                <a:gd name="T16" fmla="*/ 232 w 232"/>
                <a:gd name="T17" fmla="*/ 0 h 127"/>
                <a:gd name="T18" fmla="*/ 158 w 232"/>
                <a:gd name="T19" fmla="*/ 23 h 127"/>
                <a:gd name="T20" fmla="*/ 125 w 232"/>
                <a:gd name="T21" fmla="*/ 18 h 1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2"/>
                <a:gd name="T34" fmla="*/ 0 h 127"/>
                <a:gd name="T35" fmla="*/ 232 w 232"/>
                <a:gd name="T36" fmla="*/ 127 h 1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2" h="127">
                  <a:moveTo>
                    <a:pt x="125" y="18"/>
                  </a:moveTo>
                  <a:lnTo>
                    <a:pt x="74" y="23"/>
                  </a:lnTo>
                  <a:lnTo>
                    <a:pt x="67" y="63"/>
                  </a:lnTo>
                  <a:lnTo>
                    <a:pt x="62" y="104"/>
                  </a:lnTo>
                  <a:lnTo>
                    <a:pt x="0" y="127"/>
                  </a:lnTo>
                  <a:lnTo>
                    <a:pt x="102" y="115"/>
                  </a:lnTo>
                  <a:lnTo>
                    <a:pt x="118" y="46"/>
                  </a:lnTo>
                  <a:lnTo>
                    <a:pt x="153" y="46"/>
                  </a:lnTo>
                  <a:lnTo>
                    <a:pt x="232" y="0"/>
                  </a:lnTo>
                  <a:lnTo>
                    <a:pt x="158" y="23"/>
                  </a:lnTo>
                  <a:lnTo>
                    <a:pt x="125" y="18"/>
                  </a:lnTo>
                  <a:close/>
                </a:path>
              </a:pathLst>
            </a:custGeom>
            <a:solidFill>
              <a:srgbClr val="F2EAE2"/>
            </a:solidFill>
            <a:ln w="9525">
              <a:noFill/>
              <a:round/>
              <a:headEnd/>
              <a:tailEnd/>
            </a:ln>
          </p:spPr>
          <p:txBody>
            <a:bodyPr/>
            <a:lstStyle/>
            <a:p>
              <a:endParaRPr lang="en-US"/>
            </a:p>
          </p:txBody>
        </p:sp>
        <p:sp>
          <p:nvSpPr>
            <p:cNvPr id="76853" name="Freeform 53"/>
            <p:cNvSpPr>
              <a:spLocks/>
            </p:cNvSpPr>
            <p:nvPr/>
          </p:nvSpPr>
          <p:spPr bwMode="auto">
            <a:xfrm>
              <a:off x="4391" y="3351"/>
              <a:ext cx="130" cy="92"/>
            </a:xfrm>
            <a:custGeom>
              <a:avLst/>
              <a:gdLst>
                <a:gd name="T0" fmla="*/ 130 w 130"/>
                <a:gd name="T1" fmla="*/ 46 h 92"/>
                <a:gd name="T2" fmla="*/ 91 w 130"/>
                <a:gd name="T3" fmla="*/ 0 h 92"/>
                <a:gd name="T4" fmla="*/ 40 w 130"/>
                <a:gd name="T5" fmla="*/ 29 h 92"/>
                <a:gd name="T6" fmla="*/ 28 w 130"/>
                <a:gd name="T7" fmla="*/ 74 h 92"/>
                <a:gd name="T8" fmla="*/ 0 w 130"/>
                <a:gd name="T9" fmla="*/ 74 h 92"/>
                <a:gd name="T10" fmla="*/ 56 w 130"/>
                <a:gd name="T11" fmla="*/ 92 h 92"/>
                <a:gd name="T12" fmla="*/ 130 w 130"/>
                <a:gd name="T13" fmla="*/ 46 h 92"/>
                <a:gd name="T14" fmla="*/ 0 60000 65536"/>
                <a:gd name="T15" fmla="*/ 0 60000 65536"/>
                <a:gd name="T16" fmla="*/ 0 60000 65536"/>
                <a:gd name="T17" fmla="*/ 0 60000 65536"/>
                <a:gd name="T18" fmla="*/ 0 60000 65536"/>
                <a:gd name="T19" fmla="*/ 0 60000 65536"/>
                <a:gd name="T20" fmla="*/ 0 60000 65536"/>
                <a:gd name="T21" fmla="*/ 0 w 130"/>
                <a:gd name="T22" fmla="*/ 0 h 92"/>
                <a:gd name="T23" fmla="*/ 130 w 130"/>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0" h="92">
                  <a:moveTo>
                    <a:pt x="130" y="46"/>
                  </a:moveTo>
                  <a:lnTo>
                    <a:pt x="91" y="0"/>
                  </a:lnTo>
                  <a:lnTo>
                    <a:pt x="40" y="29"/>
                  </a:lnTo>
                  <a:lnTo>
                    <a:pt x="28" y="74"/>
                  </a:lnTo>
                  <a:lnTo>
                    <a:pt x="0" y="74"/>
                  </a:lnTo>
                  <a:lnTo>
                    <a:pt x="56" y="92"/>
                  </a:lnTo>
                  <a:lnTo>
                    <a:pt x="130" y="46"/>
                  </a:lnTo>
                  <a:close/>
                </a:path>
              </a:pathLst>
            </a:custGeom>
            <a:solidFill>
              <a:srgbClr val="F2EAE2"/>
            </a:solidFill>
            <a:ln w="9525">
              <a:noFill/>
              <a:round/>
              <a:headEnd/>
              <a:tailEnd/>
            </a:ln>
          </p:spPr>
          <p:txBody>
            <a:bodyPr/>
            <a:lstStyle/>
            <a:p>
              <a:endParaRPr lang="en-US"/>
            </a:p>
          </p:txBody>
        </p:sp>
        <p:sp>
          <p:nvSpPr>
            <p:cNvPr id="76854" name="Freeform 54"/>
            <p:cNvSpPr>
              <a:spLocks/>
            </p:cNvSpPr>
            <p:nvPr/>
          </p:nvSpPr>
          <p:spPr bwMode="auto">
            <a:xfrm>
              <a:off x="4572" y="3425"/>
              <a:ext cx="743" cy="231"/>
            </a:xfrm>
            <a:custGeom>
              <a:avLst/>
              <a:gdLst>
                <a:gd name="T0" fmla="*/ 51 w 743"/>
                <a:gd name="T1" fmla="*/ 13 h 231"/>
                <a:gd name="T2" fmla="*/ 119 w 743"/>
                <a:gd name="T3" fmla="*/ 46 h 231"/>
                <a:gd name="T4" fmla="*/ 216 w 743"/>
                <a:gd name="T5" fmla="*/ 109 h 231"/>
                <a:gd name="T6" fmla="*/ 323 w 743"/>
                <a:gd name="T7" fmla="*/ 150 h 231"/>
                <a:gd name="T8" fmla="*/ 402 w 743"/>
                <a:gd name="T9" fmla="*/ 162 h 231"/>
                <a:gd name="T10" fmla="*/ 562 w 743"/>
                <a:gd name="T11" fmla="*/ 162 h 231"/>
                <a:gd name="T12" fmla="*/ 743 w 743"/>
                <a:gd name="T13" fmla="*/ 162 h 231"/>
                <a:gd name="T14" fmla="*/ 544 w 743"/>
                <a:gd name="T15" fmla="*/ 185 h 231"/>
                <a:gd name="T16" fmla="*/ 425 w 743"/>
                <a:gd name="T17" fmla="*/ 185 h 231"/>
                <a:gd name="T18" fmla="*/ 335 w 743"/>
                <a:gd name="T19" fmla="*/ 167 h 231"/>
                <a:gd name="T20" fmla="*/ 397 w 743"/>
                <a:gd name="T21" fmla="*/ 208 h 231"/>
                <a:gd name="T22" fmla="*/ 493 w 743"/>
                <a:gd name="T23" fmla="*/ 231 h 231"/>
                <a:gd name="T24" fmla="*/ 381 w 743"/>
                <a:gd name="T25" fmla="*/ 231 h 231"/>
                <a:gd name="T26" fmla="*/ 210 w 743"/>
                <a:gd name="T27" fmla="*/ 190 h 231"/>
                <a:gd name="T28" fmla="*/ 103 w 743"/>
                <a:gd name="T29" fmla="*/ 127 h 231"/>
                <a:gd name="T30" fmla="*/ 182 w 743"/>
                <a:gd name="T31" fmla="*/ 155 h 231"/>
                <a:gd name="T32" fmla="*/ 159 w 743"/>
                <a:gd name="T33" fmla="*/ 115 h 231"/>
                <a:gd name="T34" fmla="*/ 46 w 743"/>
                <a:gd name="T35" fmla="*/ 69 h 231"/>
                <a:gd name="T36" fmla="*/ 0 w 743"/>
                <a:gd name="T37" fmla="*/ 0 h 231"/>
                <a:gd name="T38" fmla="*/ 51 w 743"/>
                <a:gd name="T39" fmla="*/ 13 h 23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43"/>
                <a:gd name="T61" fmla="*/ 0 h 231"/>
                <a:gd name="T62" fmla="*/ 743 w 743"/>
                <a:gd name="T63" fmla="*/ 231 h 23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43" h="231">
                  <a:moveTo>
                    <a:pt x="51" y="13"/>
                  </a:moveTo>
                  <a:lnTo>
                    <a:pt x="119" y="46"/>
                  </a:lnTo>
                  <a:lnTo>
                    <a:pt x="216" y="109"/>
                  </a:lnTo>
                  <a:lnTo>
                    <a:pt x="323" y="150"/>
                  </a:lnTo>
                  <a:lnTo>
                    <a:pt x="402" y="162"/>
                  </a:lnTo>
                  <a:lnTo>
                    <a:pt x="562" y="162"/>
                  </a:lnTo>
                  <a:lnTo>
                    <a:pt x="743" y="162"/>
                  </a:lnTo>
                  <a:lnTo>
                    <a:pt x="544" y="185"/>
                  </a:lnTo>
                  <a:lnTo>
                    <a:pt x="425" y="185"/>
                  </a:lnTo>
                  <a:lnTo>
                    <a:pt x="335" y="167"/>
                  </a:lnTo>
                  <a:lnTo>
                    <a:pt x="397" y="208"/>
                  </a:lnTo>
                  <a:lnTo>
                    <a:pt x="493" y="231"/>
                  </a:lnTo>
                  <a:lnTo>
                    <a:pt x="381" y="231"/>
                  </a:lnTo>
                  <a:lnTo>
                    <a:pt x="210" y="190"/>
                  </a:lnTo>
                  <a:lnTo>
                    <a:pt x="103" y="127"/>
                  </a:lnTo>
                  <a:lnTo>
                    <a:pt x="182" y="155"/>
                  </a:lnTo>
                  <a:lnTo>
                    <a:pt x="159" y="115"/>
                  </a:lnTo>
                  <a:lnTo>
                    <a:pt x="46" y="69"/>
                  </a:lnTo>
                  <a:lnTo>
                    <a:pt x="0" y="0"/>
                  </a:lnTo>
                  <a:lnTo>
                    <a:pt x="51" y="13"/>
                  </a:lnTo>
                  <a:close/>
                </a:path>
              </a:pathLst>
            </a:custGeom>
            <a:solidFill>
              <a:srgbClr val="00335B"/>
            </a:solidFill>
            <a:ln w="9525">
              <a:noFill/>
              <a:round/>
              <a:headEnd/>
              <a:tailEnd/>
            </a:ln>
          </p:spPr>
          <p:txBody>
            <a:bodyPr/>
            <a:lstStyle/>
            <a:p>
              <a:endParaRPr lang="en-US"/>
            </a:p>
          </p:txBody>
        </p:sp>
        <p:sp>
          <p:nvSpPr>
            <p:cNvPr id="76855" name="Freeform 55"/>
            <p:cNvSpPr>
              <a:spLocks/>
            </p:cNvSpPr>
            <p:nvPr/>
          </p:nvSpPr>
          <p:spPr bwMode="auto">
            <a:xfrm>
              <a:off x="4880" y="3506"/>
              <a:ext cx="437" cy="46"/>
            </a:xfrm>
            <a:custGeom>
              <a:avLst/>
              <a:gdLst>
                <a:gd name="T0" fmla="*/ 0 w 437"/>
                <a:gd name="T1" fmla="*/ 11 h 46"/>
                <a:gd name="T2" fmla="*/ 78 w 437"/>
                <a:gd name="T3" fmla="*/ 18 h 46"/>
                <a:gd name="T4" fmla="*/ 157 w 437"/>
                <a:gd name="T5" fmla="*/ 18 h 46"/>
                <a:gd name="T6" fmla="*/ 437 w 437"/>
                <a:gd name="T7" fmla="*/ 0 h 46"/>
                <a:gd name="T8" fmla="*/ 437 w 437"/>
                <a:gd name="T9" fmla="*/ 41 h 46"/>
                <a:gd name="T10" fmla="*/ 225 w 437"/>
                <a:gd name="T11" fmla="*/ 46 h 46"/>
                <a:gd name="T12" fmla="*/ 106 w 437"/>
                <a:gd name="T13" fmla="*/ 46 h 46"/>
                <a:gd name="T14" fmla="*/ 0 w 437"/>
                <a:gd name="T15" fmla="*/ 11 h 46"/>
                <a:gd name="T16" fmla="*/ 0 60000 65536"/>
                <a:gd name="T17" fmla="*/ 0 60000 65536"/>
                <a:gd name="T18" fmla="*/ 0 60000 65536"/>
                <a:gd name="T19" fmla="*/ 0 60000 65536"/>
                <a:gd name="T20" fmla="*/ 0 60000 65536"/>
                <a:gd name="T21" fmla="*/ 0 60000 65536"/>
                <a:gd name="T22" fmla="*/ 0 60000 65536"/>
                <a:gd name="T23" fmla="*/ 0 60000 65536"/>
                <a:gd name="T24" fmla="*/ 0 w 437"/>
                <a:gd name="T25" fmla="*/ 0 h 46"/>
                <a:gd name="T26" fmla="*/ 437 w 437"/>
                <a:gd name="T27" fmla="*/ 46 h 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7" h="46">
                  <a:moveTo>
                    <a:pt x="0" y="11"/>
                  </a:moveTo>
                  <a:lnTo>
                    <a:pt x="78" y="18"/>
                  </a:lnTo>
                  <a:lnTo>
                    <a:pt x="157" y="18"/>
                  </a:lnTo>
                  <a:lnTo>
                    <a:pt x="437" y="0"/>
                  </a:lnTo>
                  <a:lnTo>
                    <a:pt x="437" y="41"/>
                  </a:lnTo>
                  <a:lnTo>
                    <a:pt x="225" y="46"/>
                  </a:lnTo>
                  <a:lnTo>
                    <a:pt x="106" y="46"/>
                  </a:lnTo>
                  <a:lnTo>
                    <a:pt x="0" y="11"/>
                  </a:lnTo>
                  <a:close/>
                </a:path>
              </a:pathLst>
            </a:custGeom>
            <a:solidFill>
              <a:srgbClr val="00335B"/>
            </a:solidFill>
            <a:ln w="9525">
              <a:noFill/>
              <a:round/>
              <a:headEnd/>
              <a:tailEnd/>
            </a:ln>
          </p:spPr>
          <p:txBody>
            <a:bodyPr/>
            <a:lstStyle/>
            <a:p>
              <a:endParaRPr lang="en-US"/>
            </a:p>
          </p:txBody>
        </p:sp>
        <p:sp>
          <p:nvSpPr>
            <p:cNvPr id="76856" name="Freeform 56"/>
            <p:cNvSpPr>
              <a:spLocks/>
            </p:cNvSpPr>
            <p:nvPr/>
          </p:nvSpPr>
          <p:spPr bwMode="auto">
            <a:xfrm>
              <a:off x="3655" y="3621"/>
              <a:ext cx="1064" cy="75"/>
            </a:xfrm>
            <a:custGeom>
              <a:avLst/>
              <a:gdLst>
                <a:gd name="T0" fmla="*/ 1064 w 1064"/>
                <a:gd name="T1" fmla="*/ 63 h 75"/>
                <a:gd name="T2" fmla="*/ 1026 w 1064"/>
                <a:gd name="T3" fmla="*/ 28 h 75"/>
                <a:gd name="T4" fmla="*/ 980 w 1064"/>
                <a:gd name="T5" fmla="*/ 28 h 75"/>
                <a:gd name="T6" fmla="*/ 934 w 1064"/>
                <a:gd name="T7" fmla="*/ 45 h 75"/>
                <a:gd name="T8" fmla="*/ 901 w 1064"/>
                <a:gd name="T9" fmla="*/ 52 h 75"/>
                <a:gd name="T10" fmla="*/ 896 w 1064"/>
                <a:gd name="T11" fmla="*/ 0 h 75"/>
                <a:gd name="T12" fmla="*/ 827 w 1064"/>
                <a:gd name="T13" fmla="*/ 0 h 75"/>
                <a:gd name="T14" fmla="*/ 782 w 1064"/>
                <a:gd name="T15" fmla="*/ 23 h 75"/>
                <a:gd name="T16" fmla="*/ 720 w 1064"/>
                <a:gd name="T17" fmla="*/ 40 h 75"/>
                <a:gd name="T18" fmla="*/ 617 w 1064"/>
                <a:gd name="T19" fmla="*/ 40 h 75"/>
                <a:gd name="T20" fmla="*/ 515 w 1064"/>
                <a:gd name="T21" fmla="*/ 63 h 75"/>
                <a:gd name="T22" fmla="*/ 448 w 1064"/>
                <a:gd name="T23" fmla="*/ 63 h 75"/>
                <a:gd name="T24" fmla="*/ 448 w 1064"/>
                <a:gd name="T25" fmla="*/ 17 h 75"/>
                <a:gd name="T26" fmla="*/ 420 w 1064"/>
                <a:gd name="T27" fmla="*/ 28 h 75"/>
                <a:gd name="T28" fmla="*/ 408 w 1064"/>
                <a:gd name="T29" fmla="*/ 58 h 75"/>
                <a:gd name="T30" fmla="*/ 295 w 1064"/>
                <a:gd name="T31" fmla="*/ 58 h 75"/>
                <a:gd name="T32" fmla="*/ 283 w 1064"/>
                <a:gd name="T33" fmla="*/ 23 h 75"/>
                <a:gd name="T34" fmla="*/ 244 w 1064"/>
                <a:gd name="T35" fmla="*/ 35 h 75"/>
                <a:gd name="T36" fmla="*/ 170 w 1064"/>
                <a:gd name="T37" fmla="*/ 40 h 75"/>
                <a:gd name="T38" fmla="*/ 119 w 1064"/>
                <a:gd name="T39" fmla="*/ 40 h 75"/>
                <a:gd name="T40" fmla="*/ 0 w 1064"/>
                <a:gd name="T41" fmla="*/ 63 h 75"/>
                <a:gd name="T42" fmla="*/ 278 w 1064"/>
                <a:gd name="T43" fmla="*/ 75 h 75"/>
                <a:gd name="T44" fmla="*/ 1064 w 1064"/>
                <a:gd name="T45" fmla="*/ 63 h 7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064"/>
                <a:gd name="T70" fmla="*/ 0 h 75"/>
                <a:gd name="T71" fmla="*/ 1064 w 1064"/>
                <a:gd name="T72" fmla="*/ 75 h 7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064" h="75">
                  <a:moveTo>
                    <a:pt x="1064" y="63"/>
                  </a:moveTo>
                  <a:lnTo>
                    <a:pt x="1026" y="28"/>
                  </a:lnTo>
                  <a:lnTo>
                    <a:pt x="980" y="28"/>
                  </a:lnTo>
                  <a:lnTo>
                    <a:pt x="934" y="45"/>
                  </a:lnTo>
                  <a:lnTo>
                    <a:pt x="901" y="52"/>
                  </a:lnTo>
                  <a:lnTo>
                    <a:pt x="896" y="0"/>
                  </a:lnTo>
                  <a:lnTo>
                    <a:pt x="827" y="0"/>
                  </a:lnTo>
                  <a:lnTo>
                    <a:pt x="782" y="23"/>
                  </a:lnTo>
                  <a:lnTo>
                    <a:pt x="720" y="40"/>
                  </a:lnTo>
                  <a:lnTo>
                    <a:pt x="617" y="40"/>
                  </a:lnTo>
                  <a:lnTo>
                    <a:pt x="515" y="63"/>
                  </a:lnTo>
                  <a:lnTo>
                    <a:pt x="448" y="63"/>
                  </a:lnTo>
                  <a:lnTo>
                    <a:pt x="448" y="17"/>
                  </a:lnTo>
                  <a:lnTo>
                    <a:pt x="420" y="28"/>
                  </a:lnTo>
                  <a:lnTo>
                    <a:pt x="408" y="58"/>
                  </a:lnTo>
                  <a:lnTo>
                    <a:pt x="295" y="58"/>
                  </a:lnTo>
                  <a:lnTo>
                    <a:pt x="283" y="23"/>
                  </a:lnTo>
                  <a:lnTo>
                    <a:pt x="244" y="35"/>
                  </a:lnTo>
                  <a:lnTo>
                    <a:pt x="170" y="40"/>
                  </a:lnTo>
                  <a:lnTo>
                    <a:pt x="119" y="40"/>
                  </a:lnTo>
                  <a:lnTo>
                    <a:pt x="0" y="63"/>
                  </a:lnTo>
                  <a:lnTo>
                    <a:pt x="278" y="75"/>
                  </a:lnTo>
                  <a:lnTo>
                    <a:pt x="1064" y="63"/>
                  </a:lnTo>
                  <a:close/>
                </a:path>
              </a:pathLst>
            </a:custGeom>
            <a:solidFill>
              <a:srgbClr val="4C7F7F"/>
            </a:solidFill>
            <a:ln w="9525">
              <a:noFill/>
              <a:round/>
              <a:headEnd/>
              <a:tailEnd/>
            </a:ln>
          </p:spPr>
          <p:txBody>
            <a:bodyPr/>
            <a:lstStyle/>
            <a:p>
              <a:endParaRPr lang="en-US"/>
            </a:p>
          </p:txBody>
        </p:sp>
        <p:sp>
          <p:nvSpPr>
            <p:cNvPr id="76857" name="Freeform 57"/>
            <p:cNvSpPr>
              <a:spLocks/>
            </p:cNvSpPr>
            <p:nvPr/>
          </p:nvSpPr>
          <p:spPr bwMode="auto">
            <a:xfrm>
              <a:off x="3128" y="3615"/>
              <a:ext cx="515" cy="74"/>
            </a:xfrm>
            <a:custGeom>
              <a:avLst/>
              <a:gdLst>
                <a:gd name="T0" fmla="*/ 85 w 515"/>
                <a:gd name="T1" fmla="*/ 23 h 74"/>
                <a:gd name="T2" fmla="*/ 158 w 515"/>
                <a:gd name="T3" fmla="*/ 18 h 74"/>
                <a:gd name="T4" fmla="*/ 209 w 515"/>
                <a:gd name="T5" fmla="*/ 29 h 74"/>
                <a:gd name="T6" fmla="*/ 244 w 515"/>
                <a:gd name="T7" fmla="*/ 64 h 74"/>
                <a:gd name="T8" fmla="*/ 329 w 515"/>
                <a:gd name="T9" fmla="*/ 64 h 74"/>
                <a:gd name="T10" fmla="*/ 374 w 515"/>
                <a:gd name="T11" fmla="*/ 18 h 74"/>
                <a:gd name="T12" fmla="*/ 420 w 515"/>
                <a:gd name="T13" fmla="*/ 23 h 74"/>
                <a:gd name="T14" fmla="*/ 441 w 515"/>
                <a:gd name="T15" fmla="*/ 64 h 74"/>
                <a:gd name="T16" fmla="*/ 476 w 515"/>
                <a:gd name="T17" fmla="*/ 6 h 74"/>
                <a:gd name="T18" fmla="*/ 515 w 515"/>
                <a:gd name="T19" fmla="*/ 41 h 74"/>
                <a:gd name="T20" fmla="*/ 515 w 515"/>
                <a:gd name="T21" fmla="*/ 74 h 74"/>
                <a:gd name="T22" fmla="*/ 97 w 515"/>
                <a:gd name="T23" fmla="*/ 74 h 74"/>
                <a:gd name="T24" fmla="*/ 34 w 515"/>
                <a:gd name="T25" fmla="*/ 69 h 74"/>
                <a:gd name="T26" fmla="*/ 0 w 515"/>
                <a:gd name="T27" fmla="*/ 0 h 74"/>
                <a:gd name="T28" fmla="*/ 85 w 515"/>
                <a:gd name="T29" fmla="*/ 23 h 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15"/>
                <a:gd name="T46" fmla="*/ 0 h 74"/>
                <a:gd name="T47" fmla="*/ 515 w 515"/>
                <a:gd name="T48" fmla="*/ 74 h 7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15" h="74">
                  <a:moveTo>
                    <a:pt x="85" y="23"/>
                  </a:moveTo>
                  <a:lnTo>
                    <a:pt x="158" y="18"/>
                  </a:lnTo>
                  <a:lnTo>
                    <a:pt x="209" y="29"/>
                  </a:lnTo>
                  <a:lnTo>
                    <a:pt x="244" y="64"/>
                  </a:lnTo>
                  <a:lnTo>
                    <a:pt x="329" y="64"/>
                  </a:lnTo>
                  <a:lnTo>
                    <a:pt x="374" y="18"/>
                  </a:lnTo>
                  <a:lnTo>
                    <a:pt x="420" y="23"/>
                  </a:lnTo>
                  <a:lnTo>
                    <a:pt x="441" y="64"/>
                  </a:lnTo>
                  <a:lnTo>
                    <a:pt x="476" y="6"/>
                  </a:lnTo>
                  <a:lnTo>
                    <a:pt x="515" y="41"/>
                  </a:lnTo>
                  <a:lnTo>
                    <a:pt x="515" y="74"/>
                  </a:lnTo>
                  <a:lnTo>
                    <a:pt x="97" y="74"/>
                  </a:lnTo>
                  <a:lnTo>
                    <a:pt x="34" y="69"/>
                  </a:lnTo>
                  <a:lnTo>
                    <a:pt x="0" y="0"/>
                  </a:lnTo>
                  <a:lnTo>
                    <a:pt x="85" y="23"/>
                  </a:lnTo>
                  <a:close/>
                </a:path>
              </a:pathLst>
            </a:custGeom>
            <a:solidFill>
              <a:srgbClr val="4C7F7F"/>
            </a:solidFill>
            <a:ln w="9525">
              <a:noFill/>
              <a:round/>
              <a:headEnd/>
              <a:tailEnd/>
            </a:ln>
          </p:spPr>
          <p:txBody>
            <a:bodyPr/>
            <a:lstStyle/>
            <a:p>
              <a:endParaRPr lang="en-US"/>
            </a:p>
          </p:txBody>
        </p:sp>
        <p:sp>
          <p:nvSpPr>
            <p:cNvPr id="76858" name="Freeform 58"/>
            <p:cNvSpPr>
              <a:spLocks/>
            </p:cNvSpPr>
            <p:nvPr/>
          </p:nvSpPr>
          <p:spPr bwMode="auto">
            <a:xfrm>
              <a:off x="4962" y="3329"/>
              <a:ext cx="17" cy="25"/>
            </a:xfrm>
            <a:custGeom>
              <a:avLst/>
              <a:gdLst>
                <a:gd name="T0" fmla="*/ 8 w 17"/>
                <a:gd name="T1" fmla="*/ 0 h 25"/>
                <a:gd name="T2" fmla="*/ 12 w 17"/>
                <a:gd name="T3" fmla="*/ 1 h 25"/>
                <a:gd name="T4" fmla="*/ 15 w 17"/>
                <a:gd name="T5" fmla="*/ 4 h 25"/>
                <a:gd name="T6" fmla="*/ 16 w 17"/>
                <a:gd name="T7" fmla="*/ 8 h 25"/>
                <a:gd name="T8" fmla="*/ 17 w 17"/>
                <a:gd name="T9" fmla="*/ 13 h 25"/>
                <a:gd name="T10" fmla="*/ 16 w 17"/>
                <a:gd name="T11" fmla="*/ 18 h 25"/>
                <a:gd name="T12" fmla="*/ 15 w 17"/>
                <a:gd name="T13" fmla="*/ 21 h 25"/>
                <a:gd name="T14" fmla="*/ 12 w 17"/>
                <a:gd name="T15" fmla="*/ 24 h 25"/>
                <a:gd name="T16" fmla="*/ 8 w 17"/>
                <a:gd name="T17" fmla="*/ 25 h 25"/>
                <a:gd name="T18" fmla="*/ 5 w 17"/>
                <a:gd name="T19" fmla="*/ 24 h 25"/>
                <a:gd name="T20" fmla="*/ 3 w 17"/>
                <a:gd name="T21" fmla="*/ 21 h 25"/>
                <a:gd name="T22" fmla="*/ 1 w 17"/>
                <a:gd name="T23" fmla="*/ 18 h 25"/>
                <a:gd name="T24" fmla="*/ 0 w 17"/>
                <a:gd name="T25" fmla="*/ 13 h 25"/>
                <a:gd name="T26" fmla="*/ 1 w 17"/>
                <a:gd name="T27" fmla="*/ 8 h 25"/>
                <a:gd name="T28" fmla="*/ 3 w 17"/>
                <a:gd name="T29" fmla="*/ 4 h 25"/>
                <a:gd name="T30" fmla="*/ 5 w 17"/>
                <a:gd name="T31" fmla="*/ 1 h 25"/>
                <a:gd name="T32" fmla="*/ 8 w 17"/>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25"/>
                <a:gd name="T53" fmla="*/ 17 w 17"/>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25">
                  <a:moveTo>
                    <a:pt x="8" y="0"/>
                  </a:moveTo>
                  <a:lnTo>
                    <a:pt x="12" y="1"/>
                  </a:lnTo>
                  <a:lnTo>
                    <a:pt x="15" y="4"/>
                  </a:lnTo>
                  <a:lnTo>
                    <a:pt x="16" y="8"/>
                  </a:lnTo>
                  <a:lnTo>
                    <a:pt x="17" y="13"/>
                  </a:lnTo>
                  <a:lnTo>
                    <a:pt x="16" y="18"/>
                  </a:lnTo>
                  <a:lnTo>
                    <a:pt x="15" y="21"/>
                  </a:lnTo>
                  <a:lnTo>
                    <a:pt x="12" y="24"/>
                  </a:lnTo>
                  <a:lnTo>
                    <a:pt x="8" y="25"/>
                  </a:lnTo>
                  <a:lnTo>
                    <a:pt x="5" y="24"/>
                  </a:lnTo>
                  <a:lnTo>
                    <a:pt x="3" y="21"/>
                  </a:lnTo>
                  <a:lnTo>
                    <a:pt x="1" y="18"/>
                  </a:lnTo>
                  <a:lnTo>
                    <a:pt x="0" y="13"/>
                  </a:lnTo>
                  <a:lnTo>
                    <a:pt x="1" y="8"/>
                  </a:lnTo>
                  <a:lnTo>
                    <a:pt x="3" y="4"/>
                  </a:lnTo>
                  <a:lnTo>
                    <a:pt x="5" y="1"/>
                  </a:lnTo>
                  <a:lnTo>
                    <a:pt x="8" y="0"/>
                  </a:lnTo>
                  <a:close/>
                </a:path>
              </a:pathLst>
            </a:custGeom>
            <a:solidFill>
              <a:srgbClr val="F2EAE2"/>
            </a:solidFill>
            <a:ln w="9525">
              <a:noFill/>
              <a:round/>
              <a:headEnd/>
              <a:tailEnd/>
            </a:ln>
          </p:spPr>
          <p:txBody>
            <a:bodyPr/>
            <a:lstStyle/>
            <a:p>
              <a:endParaRPr lang="en-US"/>
            </a:p>
          </p:txBody>
        </p:sp>
        <p:sp>
          <p:nvSpPr>
            <p:cNvPr id="76859" name="Freeform 59"/>
            <p:cNvSpPr>
              <a:spLocks/>
            </p:cNvSpPr>
            <p:nvPr/>
          </p:nvSpPr>
          <p:spPr bwMode="auto">
            <a:xfrm>
              <a:off x="4534" y="3347"/>
              <a:ext cx="13" cy="18"/>
            </a:xfrm>
            <a:custGeom>
              <a:avLst/>
              <a:gdLst>
                <a:gd name="T0" fmla="*/ 7 w 13"/>
                <a:gd name="T1" fmla="*/ 0 h 18"/>
                <a:gd name="T2" fmla="*/ 10 w 13"/>
                <a:gd name="T3" fmla="*/ 2 h 18"/>
                <a:gd name="T4" fmla="*/ 11 w 13"/>
                <a:gd name="T5" fmla="*/ 3 h 18"/>
                <a:gd name="T6" fmla="*/ 13 w 13"/>
                <a:gd name="T7" fmla="*/ 6 h 18"/>
                <a:gd name="T8" fmla="*/ 13 w 13"/>
                <a:gd name="T9" fmla="*/ 8 h 18"/>
                <a:gd name="T10" fmla="*/ 13 w 13"/>
                <a:gd name="T11" fmla="*/ 12 h 18"/>
                <a:gd name="T12" fmla="*/ 11 w 13"/>
                <a:gd name="T13" fmla="*/ 15 h 18"/>
                <a:gd name="T14" fmla="*/ 10 w 13"/>
                <a:gd name="T15" fmla="*/ 17 h 18"/>
                <a:gd name="T16" fmla="*/ 7 w 13"/>
                <a:gd name="T17" fmla="*/ 18 h 18"/>
                <a:gd name="T18" fmla="*/ 4 w 13"/>
                <a:gd name="T19" fmla="*/ 17 h 18"/>
                <a:gd name="T20" fmla="*/ 2 w 13"/>
                <a:gd name="T21" fmla="*/ 15 h 18"/>
                <a:gd name="T22" fmla="*/ 0 w 13"/>
                <a:gd name="T23" fmla="*/ 12 h 18"/>
                <a:gd name="T24" fmla="*/ 0 w 13"/>
                <a:gd name="T25" fmla="*/ 8 h 18"/>
                <a:gd name="T26" fmla="*/ 0 w 13"/>
                <a:gd name="T27" fmla="*/ 6 h 18"/>
                <a:gd name="T28" fmla="*/ 2 w 13"/>
                <a:gd name="T29" fmla="*/ 3 h 18"/>
                <a:gd name="T30" fmla="*/ 4 w 13"/>
                <a:gd name="T31" fmla="*/ 2 h 18"/>
                <a:gd name="T32" fmla="*/ 7 w 13"/>
                <a:gd name="T33" fmla="*/ 0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
                <a:gd name="T52" fmla="*/ 0 h 18"/>
                <a:gd name="T53" fmla="*/ 13 w 13"/>
                <a:gd name="T54" fmla="*/ 18 h 1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 h="18">
                  <a:moveTo>
                    <a:pt x="7" y="0"/>
                  </a:moveTo>
                  <a:lnTo>
                    <a:pt x="10" y="2"/>
                  </a:lnTo>
                  <a:lnTo>
                    <a:pt x="11" y="3"/>
                  </a:lnTo>
                  <a:lnTo>
                    <a:pt x="13" y="6"/>
                  </a:lnTo>
                  <a:lnTo>
                    <a:pt x="13" y="8"/>
                  </a:lnTo>
                  <a:lnTo>
                    <a:pt x="13" y="12"/>
                  </a:lnTo>
                  <a:lnTo>
                    <a:pt x="11" y="15"/>
                  </a:lnTo>
                  <a:lnTo>
                    <a:pt x="10" y="17"/>
                  </a:lnTo>
                  <a:lnTo>
                    <a:pt x="7" y="18"/>
                  </a:lnTo>
                  <a:lnTo>
                    <a:pt x="4" y="17"/>
                  </a:lnTo>
                  <a:lnTo>
                    <a:pt x="2" y="15"/>
                  </a:lnTo>
                  <a:lnTo>
                    <a:pt x="0" y="12"/>
                  </a:lnTo>
                  <a:lnTo>
                    <a:pt x="0" y="8"/>
                  </a:lnTo>
                  <a:lnTo>
                    <a:pt x="0" y="6"/>
                  </a:lnTo>
                  <a:lnTo>
                    <a:pt x="2" y="3"/>
                  </a:lnTo>
                  <a:lnTo>
                    <a:pt x="4" y="2"/>
                  </a:lnTo>
                  <a:lnTo>
                    <a:pt x="7" y="0"/>
                  </a:lnTo>
                  <a:close/>
                </a:path>
              </a:pathLst>
            </a:custGeom>
            <a:solidFill>
              <a:srgbClr val="F2EAE2"/>
            </a:solidFill>
            <a:ln w="9525">
              <a:noFill/>
              <a:round/>
              <a:headEnd/>
              <a:tailEnd/>
            </a:ln>
          </p:spPr>
          <p:txBody>
            <a:bodyPr/>
            <a:lstStyle/>
            <a:p>
              <a:endParaRPr lang="en-US"/>
            </a:p>
          </p:txBody>
        </p:sp>
        <p:sp>
          <p:nvSpPr>
            <p:cNvPr id="76860" name="Freeform 60"/>
            <p:cNvSpPr>
              <a:spLocks/>
            </p:cNvSpPr>
            <p:nvPr/>
          </p:nvSpPr>
          <p:spPr bwMode="auto">
            <a:xfrm>
              <a:off x="4463" y="3310"/>
              <a:ext cx="22" cy="27"/>
            </a:xfrm>
            <a:custGeom>
              <a:avLst/>
              <a:gdLst>
                <a:gd name="T0" fmla="*/ 11 w 22"/>
                <a:gd name="T1" fmla="*/ 0 h 27"/>
                <a:gd name="T2" fmla="*/ 15 w 22"/>
                <a:gd name="T3" fmla="*/ 1 h 27"/>
                <a:gd name="T4" fmla="*/ 19 w 22"/>
                <a:gd name="T5" fmla="*/ 4 h 27"/>
                <a:gd name="T6" fmla="*/ 21 w 22"/>
                <a:gd name="T7" fmla="*/ 8 h 27"/>
                <a:gd name="T8" fmla="*/ 22 w 22"/>
                <a:gd name="T9" fmla="*/ 13 h 27"/>
                <a:gd name="T10" fmla="*/ 21 w 22"/>
                <a:gd name="T11" fmla="*/ 19 h 27"/>
                <a:gd name="T12" fmla="*/ 19 w 22"/>
                <a:gd name="T13" fmla="*/ 23 h 27"/>
                <a:gd name="T14" fmla="*/ 15 w 22"/>
                <a:gd name="T15" fmla="*/ 25 h 27"/>
                <a:gd name="T16" fmla="*/ 11 w 22"/>
                <a:gd name="T17" fmla="*/ 27 h 27"/>
                <a:gd name="T18" fmla="*/ 7 w 22"/>
                <a:gd name="T19" fmla="*/ 25 h 27"/>
                <a:gd name="T20" fmla="*/ 3 w 22"/>
                <a:gd name="T21" fmla="*/ 23 h 27"/>
                <a:gd name="T22" fmla="*/ 2 w 22"/>
                <a:gd name="T23" fmla="*/ 19 h 27"/>
                <a:gd name="T24" fmla="*/ 0 w 22"/>
                <a:gd name="T25" fmla="*/ 13 h 27"/>
                <a:gd name="T26" fmla="*/ 2 w 22"/>
                <a:gd name="T27" fmla="*/ 8 h 27"/>
                <a:gd name="T28" fmla="*/ 3 w 22"/>
                <a:gd name="T29" fmla="*/ 4 h 27"/>
                <a:gd name="T30" fmla="*/ 7 w 22"/>
                <a:gd name="T31" fmla="*/ 1 h 27"/>
                <a:gd name="T32" fmla="*/ 11 w 22"/>
                <a:gd name="T33" fmla="*/ 0 h 2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
                <a:gd name="T52" fmla="*/ 0 h 27"/>
                <a:gd name="T53" fmla="*/ 22 w 22"/>
                <a:gd name="T54" fmla="*/ 27 h 2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 h="27">
                  <a:moveTo>
                    <a:pt x="11" y="0"/>
                  </a:moveTo>
                  <a:lnTo>
                    <a:pt x="15" y="1"/>
                  </a:lnTo>
                  <a:lnTo>
                    <a:pt x="19" y="4"/>
                  </a:lnTo>
                  <a:lnTo>
                    <a:pt x="21" y="8"/>
                  </a:lnTo>
                  <a:lnTo>
                    <a:pt x="22" y="13"/>
                  </a:lnTo>
                  <a:lnTo>
                    <a:pt x="21" y="19"/>
                  </a:lnTo>
                  <a:lnTo>
                    <a:pt x="19" y="23"/>
                  </a:lnTo>
                  <a:lnTo>
                    <a:pt x="15" y="25"/>
                  </a:lnTo>
                  <a:lnTo>
                    <a:pt x="11" y="27"/>
                  </a:lnTo>
                  <a:lnTo>
                    <a:pt x="7" y="25"/>
                  </a:lnTo>
                  <a:lnTo>
                    <a:pt x="3" y="23"/>
                  </a:lnTo>
                  <a:lnTo>
                    <a:pt x="2" y="19"/>
                  </a:lnTo>
                  <a:lnTo>
                    <a:pt x="0" y="13"/>
                  </a:lnTo>
                  <a:lnTo>
                    <a:pt x="2" y="8"/>
                  </a:lnTo>
                  <a:lnTo>
                    <a:pt x="3" y="4"/>
                  </a:lnTo>
                  <a:lnTo>
                    <a:pt x="7" y="1"/>
                  </a:lnTo>
                  <a:lnTo>
                    <a:pt x="11" y="0"/>
                  </a:lnTo>
                  <a:close/>
                </a:path>
              </a:pathLst>
            </a:custGeom>
            <a:solidFill>
              <a:srgbClr val="F2EAE2"/>
            </a:solidFill>
            <a:ln w="9525">
              <a:noFill/>
              <a:round/>
              <a:headEnd/>
              <a:tailEnd/>
            </a:ln>
          </p:spPr>
          <p:txBody>
            <a:bodyPr/>
            <a:lstStyle/>
            <a:p>
              <a:endParaRPr lang="en-US"/>
            </a:p>
          </p:txBody>
        </p:sp>
        <p:sp>
          <p:nvSpPr>
            <p:cNvPr id="76861" name="Freeform 61"/>
            <p:cNvSpPr>
              <a:spLocks/>
            </p:cNvSpPr>
            <p:nvPr/>
          </p:nvSpPr>
          <p:spPr bwMode="auto">
            <a:xfrm>
              <a:off x="4418" y="3342"/>
              <a:ext cx="19" cy="26"/>
            </a:xfrm>
            <a:custGeom>
              <a:avLst/>
              <a:gdLst>
                <a:gd name="T0" fmla="*/ 9 w 19"/>
                <a:gd name="T1" fmla="*/ 0 h 26"/>
                <a:gd name="T2" fmla="*/ 13 w 19"/>
                <a:gd name="T3" fmla="*/ 1 h 26"/>
                <a:gd name="T4" fmla="*/ 16 w 19"/>
                <a:gd name="T5" fmla="*/ 4 h 26"/>
                <a:gd name="T6" fmla="*/ 17 w 19"/>
                <a:gd name="T7" fmla="*/ 7 h 26"/>
                <a:gd name="T8" fmla="*/ 19 w 19"/>
                <a:gd name="T9" fmla="*/ 12 h 26"/>
                <a:gd name="T10" fmla="*/ 17 w 19"/>
                <a:gd name="T11" fmla="*/ 17 h 26"/>
                <a:gd name="T12" fmla="*/ 16 w 19"/>
                <a:gd name="T13" fmla="*/ 22 h 26"/>
                <a:gd name="T14" fmla="*/ 13 w 19"/>
                <a:gd name="T15" fmla="*/ 24 h 26"/>
                <a:gd name="T16" fmla="*/ 9 w 19"/>
                <a:gd name="T17" fmla="*/ 26 h 26"/>
                <a:gd name="T18" fmla="*/ 5 w 19"/>
                <a:gd name="T19" fmla="*/ 24 h 26"/>
                <a:gd name="T20" fmla="*/ 3 w 19"/>
                <a:gd name="T21" fmla="*/ 22 h 26"/>
                <a:gd name="T22" fmla="*/ 1 w 19"/>
                <a:gd name="T23" fmla="*/ 17 h 26"/>
                <a:gd name="T24" fmla="*/ 0 w 19"/>
                <a:gd name="T25" fmla="*/ 12 h 26"/>
                <a:gd name="T26" fmla="*/ 1 w 19"/>
                <a:gd name="T27" fmla="*/ 7 h 26"/>
                <a:gd name="T28" fmla="*/ 3 w 19"/>
                <a:gd name="T29" fmla="*/ 4 h 26"/>
                <a:gd name="T30" fmla="*/ 5 w 19"/>
                <a:gd name="T31" fmla="*/ 1 h 26"/>
                <a:gd name="T32" fmla="*/ 9 w 19"/>
                <a:gd name="T33" fmla="*/ 0 h 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
                <a:gd name="T52" fmla="*/ 0 h 26"/>
                <a:gd name="T53" fmla="*/ 19 w 19"/>
                <a:gd name="T54" fmla="*/ 26 h 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 h="26">
                  <a:moveTo>
                    <a:pt x="9" y="0"/>
                  </a:moveTo>
                  <a:lnTo>
                    <a:pt x="13" y="1"/>
                  </a:lnTo>
                  <a:lnTo>
                    <a:pt x="16" y="4"/>
                  </a:lnTo>
                  <a:lnTo>
                    <a:pt x="17" y="7"/>
                  </a:lnTo>
                  <a:lnTo>
                    <a:pt x="19" y="12"/>
                  </a:lnTo>
                  <a:lnTo>
                    <a:pt x="17" y="17"/>
                  </a:lnTo>
                  <a:lnTo>
                    <a:pt x="16" y="22"/>
                  </a:lnTo>
                  <a:lnTo>
                    <a:pt x="13" y="24"/>
                  </a:lnTo>
                  <a:lnTo>
                    <a:pt x="9" y="26"/>
                  </a:lnTo>
                  <a:lnTo>
                    <a:pt x="5" y="24"/>
                  </a:lnTo>
                  <a:lnTo>
                    <a:pt x="3" y="22"/>
                  </a:lnTo>
                  <a:lnTo>
                    <a:pt x="1" y="17"/>
                  </a:lnTo>
                  <a:lnTo>
                    <a:pt x="0" y="12"/>
                  </a:lnTo>
                  <a:lnTo>
                    <a:pt x="1" y="7"/>
                  </a:lnTo>
                  <a:lnTo>
                    <a:pt x="3" y="4"/>
                  </a:lnTo>
                  <a:lnTo>
                    <a:pt x="5" y="1"/>
                  </a:lnTo>
                  <a:lnTo>
                    <a:pt x="9" y="0"/>
                  </a:lnTo>
                  <a:close/>
                </a:path>
              </a:pathLst>
            </a:custGeom>
            <a:solidFill>
              <a:srgbClr val="F2EAE2"/>
            </a:solidFill>
            <a:ln w="9525">
              <a:noFill/>
              <a:round/>
              <a:headEnd/>
              <a:tailEnd/>
            </a:ln>
          </p:spPr>
          <p:txBody>
            <a:bodyPr/>
            <a:lstStyle/>
            <a:p>
              <a:endParaRPr lang="en-US"/>
            </a:p>
          </p:txBody>
        </p:sp>
        <p:sp>
          <p:nvSpPr>
            <p:cNvPr id="76862" name="Freeform 62"/>
            <p:cNvSpPr>
              <a:spLocks/>
            </p:cNvSpPr>
            <p:nvPr/>
          </p:nvSpPr>
          <p:spPr bwMode="auto">
            <a:xfrm>
              <a:off x="5026" y="3357"/>
              <a:ext cx="7" cy="27"/>
            </a:xfrm>
            <a:custGeom>
              <a:avLst/>
              <a:gdLst>
                <a:gd name="T0" fmla="*/ 4 w 7"/>
                <a:gd name="T1" fmla="*/ 0 h 27"/>
                <a:gd name="T2" fmla="*/ 6 w 7"/>
                <a:gd name="T3" fmla="*/ 1 h 27"/>
                <a:gd name="T4" fmla="*/ 6 w 7"/>
                <a:gd name="T5" fmla="*/ 4 h 27"/>
                <a:gd name="T6" fmla="*/ 7 w 7"/>
                <a:gd name="T7" fmla="*/ 8 h 27"/>
                <a:gd name="T8" fmla="*/ 7 w 7"/>
                <a:gd name="T9" fmla="*/ 13 h 27"/>
                <a:gd name="T10" fmla="*/ 7 w 7"/>
                <a:gd name="T11" fmla="*/ 19 h 27"/>
                <a:gd name="T12" fmla="*/ 6 w 7"/>
                <a:gd name="T13" fmla="*/ 23 h 27"/>
                <a:gd name="T14" fmla="*/ 6 w 7"/>
                <a:gd name="T15" fmla="*/ 25 h 27"/>
                <a:gd name="T16" fmla="*/ 4 w 7"/>
                <a:gd name="T17" fmla="*/ 27 h 27"/>
                <a:gd name="T18" fmla="*/ 3 w 7"/>
                <a:gd name="T19" fmla="*/ 25 h 27"/>
                <a:gd name="T20" fmla="*/ 2 w 7"/>
                <a:gd name="T21" fmla="*/ 23 h 27"/>
                <a:gd name="T22" fmla="*/ 0 w 7"/>
                <a:gd name="T23" fmla="*/ 19 h 27"/>
                <a:gd name="T24" fmla="*/ 0 w 7"/>
                <a:gd name="T25" fmla="*/ 13 h 27"/>
                <a:gd name="T26" fmla="*/ 0 w 7"/>
                <a:gd name="T27" fmla="*/ 8 h 27"/>
                <a:gd name="T28" fmla="*/ 2 w 7"/>
                <a:gd name="T29" fmla="*/ 4 h 27"/>
                <a:gd name="T30" fmla="*/ 3 w 7"/>
                <a:gd name="T31" fmla="*/ 1 h 27"/>
                <a:gd name="T32" fmla="*/ 4 w 7"/>
                <a:gd name="T33" fmla="*/ 0 h 2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
                <a:gd name="T52" fmla="*/ 0 h 27"/>
                <a:gd name="T53" fmla="*/ 7 w 7"/>
                <a:gd name="T54" fmla="*/ 27 h 2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 h="27">
                  <a:moveTo>
                    <a:pt x="4" y="0"/>
                  </a:moveTo>
                  <a:lnTo>
                    <a:pt x="6" y="1"/>
                  </a:lnTo>
                  <a:lnTo>
                    <a:pt x="6" y="4"/>
                  </a:lnTo>
                  <a:lnTo>
                    <a:pt x="7" y="8"/>
                  </a:lnTo>
                  <a:lnTo>
                    <a:pt x="7" y="13"/>
                  </a:lnTo>
                  <a:lnTo>
                    <a:pt x="7" y="19"/>
                  </a:lnTo>
                  <a:lnTo>
                    <a:pt x="6" y="23"/>
                  </a:lnTo>
                  <a:lnTo>
                    <a:pt x="6" y="25"/>
                  </a:lnTo>
                  <a:lnTo>
                    <a:pt x="4" y="27"/>
                  </a:lnTo>
                  <a:lnTo>
                    <a:pt x="3" y="25"/>
                  </a:lnTo>
                  <a:lnTo>
                    <a:pt x="2" y="23"/>
                  </a:lnTo>
                  <a:lnTo>
                    <a:pt x="0" y="19"/>
                  </a:lnTo>
                  <a:lnTo>
                    <a:pt x="0" y="13"/>
                  </a:lnTo>
                  <a:lnTo>
                    <a:pt x="0" y="8"/>
                  </a:lnTo>
                  <a:lnTo>
                    <a:pt x="2" y="4"/>
                  </a:lnTo>
                  <a:lnTo>
                    <a:pt x="3" y="1"/>
                  </a:lnTo>
                  <a:lnTo>
                    <a:pt x="4" y="0"/>
                  </a:lnTo>
                  <a:close/>
                </a:path>
              </a:pathLst>
            </a:custGeom>
            <a:solidFill>
              <a:srgbClr val="F2EAE2"/>
            </a:solidFill>
            <a:ln w="9525">
              <a:noFill/>
              <a:round/>
              <a:headEnd/>
              <a:tailEnd/>
            </a:ln>
          </p:spPr>
          <p:txBody>
            <a:bodyPr/>
            <a:lstStyle/>
            <a:p>
              <a:endParaRPr lang="en-US"/>
            </a:p>
          </p:txBody>
        </p:sp>
        <p:sp>
          <p:nvSpPr>
            <p:cNvPr id="76863" name="Freeform 63"/>
            <p:cNvSpPr>
              <a:spLocks/>
            </p:cNvSpPr>
            <p:nvPr/>
          </p:nvSpPr>
          <p:spPr bwMode="auto">
            <a:xfrm>
              <a:off x="4892" y="3438"/>
              <a:ext cx="15" cy="29"/>
            </a:xfrm>
            <a:custGeom>
              <a:avLst/>
              <a:gdLst>
                <a:gd name="T0" fmla="*/ 8 w 15"/>
                <a:gd name="T1" fmla="*/ 0 h 29"/>
                <a:gd name="T2" fmla="*/ 11 w 15"/>
                <a:gd name="T3" fmla="*/ 1 h 29"/>
                <a:gd name="T4" fmla="*/ 14 w 15"/>
                <a:gd name="T5" fmla="*/ 4 h 29"/>
                <a:gd name="T6" fmla="*/ 15 w 15"/>
                <a:gd name="T7" fmla="*/ 9 h 29"/>
                <a:gd name="T8" fmla="*/ 15 w 15"/>
                <a:gd name="T9" fmla="*/ 14 h 29"/>
                <a:gd name="T10" fmla="*/ 15 w 15"/>
                <a:gd name="T11" fmla="*/ 20 h 29"/>
                <a:gd name="T12" fmla="*/ 14 w 15"/>
                <a:gd name="T13" fmla="*/ 25 h 29"/>
                <a:gd name="T14" fmla="*/ 11 w 15"/>
                <a:gd name="T15" fmla="*/ 28 h 29"/>
                <a:gd name="T16" fmla="*/ 8 w 15"/>
                <a:gd name="T17" fmla="*/ 29 h 29"/>
                <a:gd name="T18" fmla="*/ 4 w 15"/>
                <a:gd name="T19" fmla="*/ 28 h 29"/>
                <a:gd name="T20" fmla="*/ 3 w 15"/>
                <a:gd name="T21" fmla="*/ 25 h 29"/>
                <a:gd name="T22" fmla="*/ 0 w 15"/>
                <a:gd name="T23" fmla="*/ 20 h 29"/>
                <a:gd name="T24" fmla="*/ 0 w 15"/>
                <a:gd name="T25" fmla="*/ 14 h 29"/>
                <a:gd name="T26" fmla="*/ 0 w 15"/>
                <a:gd name="T27" fmla="*/ 9 h 29"/>
                <a:gd name="T28" fmla="*/ 3 w 15"/>
                <a:gd name="T29" fmla="*/ 4 h 29"/>
                <a:gd name="T30" fmla="*/ 4 w 15"/>
                <a:gd name="T31" fmla="*/ 1 h 29"/>
                <a:gd name="T32" fmla="*/ 8 w 15"/>
                <a:gd name="T33" fmla="*/ 0 h 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
                <a:gd name="T52" fmla="*/ 0 h 29"/>
                <a:gd name="T53" fmla="*/ 15 w 15"/>
                <a:gd name="T54" fmla="*/ 29 h 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 h="29">
                  <a:moveTo>
                    <a:pt x="8" y="0"/>
                  </a:moveTo>
                  <a:lnTo>
                    <a:pt x="11" y="1"/>
                  </a:lnTo>
                  <a:lnTo>
                    <a:pt x="14" y="4"/>
                  </a:lnTo>
                  <a:lnTo>
                    <a:pt x="15" y="9"/>
                  </a:lnTo>
                  <a:lnTo>
                    <a:pt x="15" y="14"/>
                  </a:lnTo>
                  <a:lnTo>
                    <a:pt x="15" y="20"/>
                  </a:lnTo>
                  <a:lnTo>
                    <a:pt x="14" y="25"/>
                  </a:lnTo>
                  <a:lnTo>
                    <a:pt x="11" y="28"/>
                  </a:lnTo>
                  <a:lnTo>
                    <a:pt x="8" y="29"/>
                  </a:lnTo>
                  <a:lnTo>
                    <a:pt x="4" y="28"/>
                  </a:lnTo>
                  <a:lnTo>
                    <a:pt x="3" y="25"/>
                  </a:lnTo>
                  <a:lnTo>
                    <a:pt x="0" y="20"/>
                  </a:lnTo>
                  <a:lnTo>
                    <a:pt x="0" y="14"/>
                  </a:lnTo>
                  <a:lnTo>
                    <a:pt x="0" y="9"/>
                  </a:lnTo>
                  <a:lnTo>
                    <a:pt x="3" y="4"/>
                  </a:lnTo>
                  <a:lnTo>
                    <a:pt x="4" y="1"/>
                  </a:lnTo>
                  <a:lnTo>
                    <a:pt x="8" y="0"/>
                  </a:lnTo>
                  <a:close/>
                </a:path>
              </a:pathLst>
            </a:custGeom>
            <a:solidFill>
              <a:srgbClr val="F2EAE2"/>
            </a:solidFill>
            <a:ln w="9525">
              <a:noFill/>
              <a:round/>
              <a:headEnd/>
              <a:tailEnd/>
            </a:ln>
          </p:spPr>
          <p:txBody>
            <a:bodyPr/>
            <a:lstStyle/>
            <a:p>
              <a:endParaRPr lang="en-US"/>
            </a:p>
          </p:txBody>
        </p:sp>
        <p:sp>
          <p:nvSpPr>
            <p:cNvPr id="76864" name="Freeform 64"/>
            <p:cNvSpPr>
              <a:spLocks/>
            </p:cNvSpPr>
            <p:nvPr/>
          </p:nvSpPr>
          <p:spPr bwMode="auto">
            <a:xfrm>
              <a:off x="3288" y="2028"/>
              <a:ext cx="205" cy="107"/>
            </a:xfrm>
            <a:custGeom>
              <a:avLst/>
              <a:gdLst>
                <a:gd name="T0" fmla="*/ 0 w 205"/>
                <a:gd name="T1" fmla="*/ 35 h 107"/>
                <a:gd name="T2" fmla="*/ 63 w 205"/>
                <a:gd name="T3" fmla="*/ 46 h 107"/>
                <a:gd name="T4" fmla="*/ 122 w 205"/>
                <a:gd name="T5" fmla="*/ 107 h 107"/>
                <a:gd name="T6" fmla="*/ 122 w 205"/>
                <a:gd name="T7" fmla="*/ 72 h 107"/>
                <a:gd name="T8" fmla="*/ 150 w 205"/>
                <a:gd name="T9" fmla="*/ 43 h 107"/>
                <a:gd name="T10" fmla="*/ 205 w 205"/>
                <a:gd name="T11" fmla="*/ 0 h 107"/>
                <a:gd name="T12" fmla="*/ 155 w 205"/>
                <a:gd name="T13" fmla="*/ 3 h 107"/>
                <a:gd name="T14" fmla="*/ 134 w 205"/>
                <a:gd name="T15" fmla="*/ 35 h 107"/>
                <a:gd name="T16" fmla="*/ 116 w 205"/>
                <a:gd name="T17" fmla="*/ 72 h 107"/>
                <a:gd name="T18" fmla="*/ 95 w 205"/>
                <a:gd name="T19" fmla="*/ 49 h 107"/>
                <a:gd name="T20" fmla="*/ 56 w 205"/>
                <a:gd name="T21" fmla="*/ 30 h 107"/>
                <a:gd name="T22" fmla="*/ 0 w 205"/>
                <a:gd name="T23" fmla="*/ 35 h 1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5"/>
                <a:gd name="T37" fmla="*/ 0 h 107"/>
                <a:gd name="T38" fmla="*/ 205 w 205"/>
                <a:gd name="T39" fmla="*/ 107 h 10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5" h="107">
                  <a:moveTo>
                    <a:pt x="0" y="35"/>
                  </a:moveTo>
                  <a:lnTo>
                    <a:pt x="63" y="46"/>
                  </a:lnTo>
                  <a:lnTo>
                    <a:pt x="122" y="107"/>
                  </a:lnTo>
                  <a:lnTo>
                    <a:pt x="122" y="72"/>
                  </a:lnTo>
                  <a:lnTo>
                    <a:pt x="150" y="43"/>
                  </a:lnTo>
                  <a:lnTo>
                    <a:pt x="205" y="0"/>
                  </a:lnTo>
                  <a:lnTo>
                    <a:pt x="155" y="3"/>
                  </a:lnTo>
                  <a:lnTo>
                    <a:pt x="134" y="35"/>
                  </a:lnTo>
                  <a:lnTo>
                    <a:pt x="116" y="72"/>
                  </a:lnTo>
                  <a:lnTo>
                    <a:pt x="95" y="49"/>
                  </a:lnTo>
                  <a:lnTo>
                    <a:pt x="56" y="30"/>
                  </a:lnTo>
                  <a:lnTo>
                    <a:pt x="0" y="35"/>
                  </a:lnTo>
                  <a:close/>
                </a:path>
              </a:pathLst>
            </a:custGeom>
            <a:solidFill>
              <a:srgbClr val="B7BAC1"/>
            </a:solidFill>
            <a:ln w="9525">
              <a:noFill/>
              <a:round/>
              <a:headEnd/>
              <a:tailEnd/>
            </a:ln>
          </p:spPr>
          <p:txBody>
            <a:bodyPr/>
            <a:lstStyle/>
            <a:p>
              <a:endParaRPr lang="en-US"/>
            </a:p>
          </p:txBody>
        </p:sp>
        <p:sp>
          <p:nvSpPr>
            <p:cNvPr id="76865" name="Freeform 65"/>
            <p:cNvSpPr>
              <a:spLocks/>
            </p:cNvSpPr>
            <p:nvPr/>
          </p:nvSpPr>
          <p:spPr bwMode="auto">
            <a:xfrm>
              <a:off x="3737" y="2549"/>
              <a:ext cx="130" cy="67"/>
            </a:xfrm>
            <a:custGeom>
              <a:avLst/>
              <a:gdLst>
                <a:gd name="T0" fmla="*/ 0 w 130"/>
                <a:gd name="T1" fmla="*/ 22 h 67"/>
                <a:gd name="T2" fmla="*/ 40 w 130"/>
                <a:gd name="T3" fmla="*/ 28 h 67"/>
                <a:gd name="T4" fmla="*/ 76 w 130"/>
                <a:gd name="T5" fmla="*/ 67 h 67"/>
                <a:gd name="T6" fmla="*/ 76 w 130"/>
                <a:gd name="T7" fmla="*/ 45 h 67"/>
                <a:gd name="T8" fmla="*/ 95 w 130"/>
                <a:gd name="T9" fmla="*/ 27 h 67"/>
                <a:gd name="T10" fmla="*/ 130 w 130"/>
                <a:gd name="T11" fmla="*/ 0 h 67"/>
                <a:gd name="T12" fmla="*/ 99 w 130"/>
                <a:gd name="T13" fmla="*/ 2 h 67"/>
                <a:gd name="T14" fmla="*/ 86 w 130"/>
                <a:gd name="T15" fmla="*/ 22 h 67"/>
                <a:gd name="T16" fmla="*/ 74 w 130"/>
                <a:gd name="T17" fmla="*/ 45 h 67"/>
                <a:gd name="T18" fmla="*/ 60 w 130"/>
                <a:gd name="T19" fmla="*/ 30 h 67"/>
                <a:gd name="T20" fmla="*/ 35 w 130"/>
                <a:gd name="T21" fmla="*/ 18 h 67"/>
                <a:gd name="T22" fmla="*/ 0 w 130"/>
                <a:gd name="T23" fmla="*/ 22 h 6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0"/>
                <a:gd name="T37" fmla="*/ 0 h 67"/>
                <a:gd name="T38" fmla="*/ 130 w 130"/>
                <a:gd name="T39" fmla="*/ 67 h 6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0" h="67">
                  <a:moveTo>
                    <a:pt x="0" y="22"/>
                  </a:moveTo>
                  <a:lnTo>
                    <a:pt x="40" y="28"/>
                  </a:lnTo>
                  <a:lnTo>
                    <a:pt x="76" y="67"/>
                  </a:lnTo>
                  <a:lnTo>
                    <a:pt x="76" y="45"/>
                  </a:lnTo>
                  <a:lnTo>
                    <a:pt x="95" y="27"/>
                  </a:lnTo>
                  <a:lnTo>
                    <a:pt x="130" y="0"/>
                  </a:lnTo>
                  <a:lnTo>
                    <a:pt x="99" y="2"/>
                  </a:lnTo>
                  <a:lnTo>
                    <a:pt x="86" y="22"/>
                  </a:lnTo>
                  <a:lnTo>
                    <a:pt x="74" y="45"/>
                  </a:lnTo>
                  <a:lnTo>
                    <a:pt x="60" y="30"/>
                  </a:lnTo>
                  <a:lnTo>
                    <a:pt x="35" y="18"/>
                  </a:lnTo>
                  <a:lnTo>
                    <a:pt x="0" y="22"/>
                  </a:lnTo>
                  <a:close/>
                </a:path>
              </a:pathLst>
            </a:custGeom>
            <a:solidFill>
              <a:srgbClr val="B7BAC1"/>
            </a:solidFill>
            <a:ln w="9525">
              <a:noFill/>
              <a:round/>
              <a:headEnd/>
              <a:tailEnd/>
            </a:ln>
          </p:spPr>
          <p:txBody>
            <a:bodyPr/>
            <a:lstStyle/>
            <a:p>
              <a:endParaRPr lang="en-US"/>
            </a:p>
          </p:txBody>
        </p:sp>
        <p:sp>
          <p:nvSpPr>
            <p:cNvPr id="76866" name="Freeform 66"/>
            <p:cNvSpPr>
              <a:spLocks/>
            </p:cNvSpPr>
            <p:nvPr/>
          </p:nvSpPr>
          <p:spPr bwMode="auto">
            <a:xfrm>
              <a:off x="3394" y="2619"/>
              <a:ext cx="153" cy="121"/>
            </a:xfrm>
            <a:custGeom>
              <a:avLst/>
              <a:gdLst>
                <a:gd name="T0" fmla="*/ 17 w 153"/>
                <a:gd name="T1" fmla="*/ 0 h 121"/>
                <a:gd name="T2" fmla="*/ 47 w 153"/>
                <a:gd name="T3" fmla="*/ 55 h 121"/>
                <a:gd name="T4" fmla="*/ 40 w 153"/>
                <a:gd name="T5" fmla="*/ 96 h 121"/>
                <a:gd name="T6" fmla="*/ 21 w 153"/>
                <a:gd name="T7" fmla="*/ 121 h 121"/>
                <a:gd name="T8" fmla="*/ 68 w 153"/>
                <a:gd name="T9" fmla="*/ 92 h 121"/>
                <a:gd name="T10" fmla="*/ 91 w 153"/>
                <a:gd name="T11" fmla="*/ 89 h 121"/>
                <a:gd name="T12" fmla="*/ 55 w 153"/>
                <a:gd name="T13" fmla="*/ 85 h 121"/>
                <a:gd name="T14" fmla="*/ 76 w 153"/>
                <a:gd name="T15" fmla="*/ 51 h 121"/>
                <a:gd name="T16" fmla="*/ 112 w 153"/>
                <a:gd name="T17" fmla="*/ 47 h 121"/>
                <a:gd name="T18" fmla="*/ 153 w 153"/>
                <a:gd name="T19" fmla="*/ 55 h 121"/>
                <a:gd name="T20" fmla="*/ 123 w 153"/>
                <a:gd name="T21" fmla="*/ 34 h 121"/>
                <a:gd name="T22" fmla="*/ 83 w 153"/>
                <a:gd name="T23" fmla="*/ 34 h 121"/>
                <a:gd name="T24" fmla="*/ 57 w 153"/>
                <a:gd name="T25" fmla="*/ 55 h 121"/>
                <a:gd name="T26" fmla="*/ 47 w 153"/>
                <a:gd name="T27" fmla="*/ 15 h 121"/>
                <a:gd name="T28" fmla="*/ 0 w 153"/>
                <a:gd name="T29" fmla="*/ 4 h 121"/>
                <a:gd name="T30" fmla="*/ 17 w 153"/>
                <a:gd name="T31" fmla="*/ 0 h 12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3"/>
                <a:gd name="T49" fmla="*/ 0 h 121"/>
                <a:gd name="T50" fmla="*/ 153 w 153"/>
                <a:gd name="T51" fmla="*/ 121 h 12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3" h="121">
                  <a:moveTo>
                    <a:pt x="17" y="0"/>
                  </a:moveTo>
                  <a:lnTo>
                    <a:pt x="47" y="55"/>
                  </a:lnTo>
                  <a:lnTo>
                    <a:pt x="40" y="96"/>
                  </a:lnTo>
                  <a:lnTo>
                    <a:pt x="21" y="121"/>
                  </a:lnTo>
                  <a:lnTo>
                    <a:pt x="68" y="92"/>
                  </a:lnTo>
                  <a:lnTo>
                    <a:pt x="91" y="89"/>
                  </a:lnTo>
                  <a:lnTo>
                    <a:pt x="55" y="85"/>
                  </a:lnTo>
                  <a:lnTo>
                    <a:pt x="76" y="51"/>
                  </a:lnTo>
                  <a:lnTo>
                    <a:pt x="112" y="47"/>
                  </a:lnTo>
                  <a:lnTo>
                    <a:pt x="153" y="55"/>
                  </a:lnTo>
                  <a:lnTo>
                    <a:pt x="123" y="34"/>
                  </a:lnTo>
                  <a:lnTo>
                    <a:pt x="83" y="34"/>
                  </a:lnTo>
                  <a:lnTo>
                    <a:pt x="57" y="55"/>
                  </a:lnTo>
                  <a:lnTo>
                    <a:pt x="47" y="15"/>
                  </a:lnTo>
                  <a:lnTo>
                    <a:pt x="0" y="4"/>
                  </a:lnTo>
                  <a:lnTo>
                    <a:pt x="17" y="0"/>
                  </a:lnTo>
                  <a:close/>
                </a:path>
              </a:pathLst>
            </a:custGeom>
            <a:solidFill>
              <a:srgbClr val="B7BAC1"/>
            </a:solidFill>
            <a:ln w="9525">
              <a:noFill/>
              <a:round/>
              <a:headEnd/>
              <a:tailEnd/>
            </a:ln>
          </p:spPr>
          <p:txBody>
            <a:bodyPr/>
            <a:lstStyle/>
            <a:p>
              <a:endParaRPr lang="en-US"/>
            </a:p>
          </p:txBody>
        </p:sp>
        <p:sp>
          <p:nvSpPr>
            <p:cNvPr id="76867" name="Freeform 67"/>
            <p:cNvSpPr>
              <a:spLocks/>
            </p:cNvSpPr>
            <p:nvPr/>
          </p:nvSpPr>
          <p:spPr bwMode="auto">
            <a:xfrm>
              <a:off x="3307" y="2751"/>
              <a:ext cx="152" cy="123"/>
            </a:xfrm>
            <a:custGeom>
              <a:avLst/>
              <a:gdLst>
                <a:gd name="T0" fmla="*/ 46 w 152"/>
                <a:gd name="T1" fmla="*/ 42 h 123"/>
                <a:gd name="T2" fmla="*/ 25 w 152"/>
                <a:gd name="T3" fmla="*/ 67 h 123"/>
                <a:gd name="T4" fmla="*/ 0 w 152"/>
                <a:gd name="T5" fmla="*/ 123 h 123"/>
                <a:gd name="T6" fmla="*/ 40 w 152"/>
                <a:gd name="T7" fmla="*/ 74 h 123"/>
                <a:gd name="T8" fmla="*/ 68 w 152"/>
                <a:gd name="T9" fmla="*/ 55 h 123"/>
                <a:gd name="T10" fmla="*/ 101 w 152"/>
                <a:gd name="T11" fmla="*/ 67 h 123"/>
                <a:gd name="T12" fmla="*/ 119 w 152"/>
                <a:gd name="T13" fmla="*/ 100 h 123"/>
                <a:gd name="T14" fmla="*/ 152 w 152"/>
                <a:gd name="T15" fmla="*/ 112 h 123"/>
                <a:gd name="T16" fmla="*/ 134 w 152"/>
                <a:gd name="T17" fmla="*/ 74 h 123"/>
                <a:gd name="T18" fmla="*/ 83 w 152"/>
                <a:gd name="T19" fmla="*/ 45 h 123"/>
                <a:gd name="T20" fmla="*/ 68 w 152"/>
                <a:gd name="T21" fmla="*/ 19 h 123"/>
                <a:gd name="T22" fmla="*/ 83 w 152"/>
                <a:gd name="T23" fmla="*/ 0 h 123"/>
                <a:gd name="T24" fmla="*/ 46 w 152"/>
                <a:gd name="T25" fmla="*/ 4 h 123"/>
                <a:gd name="T26" fmla="*/ 21 w 152"/>
                <a:gd name="T27" fmla="*/ 42 h 123"/>
                <a:gd name="T28" fmla="*/ 46 w 152"/>
                <a:gd name="T29" fmla="*/ 42 h 1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2"/>
                <a:gd name="T46" fmla="*/ 0 h 123"/>
                <a:gd name="T47" fmla="*/ 152 w 152"/>
                <a:gd name="T48" fmla="*/ 123 h 1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2" h="123">
                  <a:moveTo>
                    <a:pt x="46" y="42"/>
                  </a:moveTo>
                  <a:lnTo>
                    <a:pt x="25" y="67"/>
                  </a:lnTo>
                  <a:lnTo>
                    <a:pt x="0" y="123"/>
                  </a:lnTo>
                  <a:lnTo>
                    <a:pt x="40" y="74"/>
                  </a:lnTo>
                  <a:lnTo>
                    <a:pt x="68" y="55"/>
                  </a:lnTo>
                  <a:lnTo>
                    <a:pt x="101" y="67"/>
                  </a:lnTo>
                  <a:lnTo>
                    <a:pt x="119" y="100"/>
                  </a:lnTo>
                  <a:lnTo>
                    <a:pt x="152" y="112"/>
                  </a:lnTo>
                  <a:lnTo>
                    <a:pt x="134" y="74"/>
                  </a:lnTo>
                  <a:lnTo>
                    <a:pt x="83" y="45"/>
                  </a:lnTo>
                  <a:lnTo>
                    <a:pt x="68" y="19"/>
                  </a:lnTo>
                  <a:lnTo>
                    <a:pt x="83" y="0"/>
                  </a:lnTo>
                  <a:lnTo>
                    <a:pt x="46" y="4"/>
                  </a:lnTo>
                  <a:lnTo>
                    <a:pt x="21" y="42"/>
                  </a:lnTo>
                  <a:lnTo>
                    <a:pt x="46" y="42"/>
                  </a:lnTo>
                  <a:close/>
                </a:path>
              </a:pathLst>
            </a:custGeom>
            <a:solidFill>
              <a:srgbClr val="B7BAC1"/>
            </a:solidFill>
            <a:ln w="9525">
              <a:no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1378"/>
                                        </p:tgtEl>
                                        <p:attrNameLst>
                                          <p:attrName>style.visibility</p:attrName>
                                        </p:attrNameLst>
                                      </p:cBhvr>
                                      <p:to>
                                        <p:strVal val="visible"/>
                                      </p:to>
                                    </p:set>
                                    <p:animEffect transition="in" filter="fade">
                                      <p:cBhvr>
                                        <p:cTn id="7" dur="2000"/>
                                        <p:tgtEl>
                                          <p:spTgt spid="10137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1379">
                                            <p:txEl>
                                              <p:pRg st="0" end="0"/>
                                            </p:txEl>
                                          </p:spTgt>
                                        </p:tgtEl>
                                        <p:attrNameLst>
                                          <p:attrName>style.visibility</p:attrName>
                                        </p:attrNameLst>
                                      </p:cBhvr>
                                      <p:to>
                                        <p:strVal val="visible"/>
                                      </p:to>
                                    </p:set>
                                    <p:animEffect transition="in" filter="wipe(left)">
                                      <p:cBhvr>
                                        <p:cTn id="12" dur="500"/>
                                        <p:tgtEl>
                                          <p:spTgt spid="10137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1379">
                                            <p:txEl>
                                              <p:pRg st="1" end="1"/>
                                            </p:txEl>
                                          </p:spTgt>
                                        </p:tgtEl>
                                        <p:attrNameLst>
                                          <p:attrName>style.visibility</p:attrName>
                                        </p:attrNameLst>
                                      </p:cBhvr>
                                      <p:to>
                                        <p:strVal val="visible"/>
                                      </p:to>
                                    </p:set>
                                    <p:animEffect transition="in" filter="wipe(left)">
                                      <p:cBhvr>
                                        <p:cTn id="17" dur="500"/>
                                        <p:tgtEl>
                                          <p:spTgt spid="10137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1379">
                                            <p:txEl>
                                              <p:pRg st="2" end="2"/>
                                            </p:txEl>
                                          </p:spTgt>
                                        </p:tgtEl>
                                        <p:attrNameLst>
                                          <p:attrName>style.visibility</p:attrName>
                                        </p:attrNameLst>
                                      </p:cBhvr>
                                      <p:to>
                                        <p:strVal val="visible"/>
                                      </p:to>
                                    </p:set>
                                    <p:animEffect transition="in" filter="wipe(left)">
                                      <p:cBhvr>
                                        <p:cTn id="22" dur="500"/>
                                        <p:tgtEl>
                                          <p:spTgt spid="10137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1379">
                                            <p:txEl>
                                              <p:pRg st="3" end="3"/>
                                            </p:txEl>
                                          </p:spTgt>
                                        </p:tgtEl>
                                        <p:attrNameLst>
                                          <p:attrName>style.visibility</p:attrName>
                                        </p:attrNameLst>
                                      </p:cBhvr>
                                      <p:to>
                                        <p:strVal val="visible"/>
                                      </p:to>
                                    </p:set>
                                    <p:animEffect transition="in" filter="wipe(left)">
                                      <p:cBhvr>
                                        <p:cTn id="27" dur="500"/>
                                        <p:tgtEl>
                                          <p:spTgt spid="10137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01379">
                                            <p:txEl>
                                              <p:pRg st="4" end="4"/>
                                            </p:txEl>
                                          </p:spTgt>
                                        </p:tgtEl>
                                        <p:attrNameLst>
                                          <p:attrName>style.visibility</p:attrName>
                                        </p:attrNameLst>
                                      </p:cBhvr>
                                      <p:to>
                                        <p:strVal val="visible"/>
                                      </p:to>
                                    </p:set>
                                    <p:animEffect transition="in" filter="wipe(left)">
                                      <p:cBhvr>
                                        <p:cTn id="32" dur="500"/>
                                        <p:tgtEl>
                                          <p:spTgt spid="101379">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dissolve">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79" grpId="0" build="p"/>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idx="4294967295"/>
          </p:nvPr>
        </p:nvSpPr>
        <p:spPr>
          <a:xfrm>
            <a:off x="2100263" y="274638"/>
            <a:ext cx="5765800" cy="652462"/>
          </a:xfrm>
        </p:spPr>
        <p:txBody>
          <a:bodyPr/>
          <a:lstStyle/>
          <a:p>
            <a:pPr eaLnBrk="1" hangingPunct="1"/>
            <a:r>
              <a:rPr lang="en-US" smtClean="0">
                <a:solidFill>
                  <a:srgbClr val="333333"/>
                </a:solidFill>
              </a:rPr>
              <a:t>Sample Activities</a:t>
            </a:r>
          </a:p>
        </p:txBody>
      </p:sp>
      <p:graphicFrame>
        <p:nvGraphicFramePr>
          <p:cNvPr id="131075" name="Group 3"/>
          <p:cNvGraphicFramePr>
            <a:graphicFrameLocks noGrp="1"/>
          </p:cNvGraphicFramePr>
          <p:nvPr/>
        </p:nvGraphicFramePr>
        <p:xfrm>
          <a:off x="381000" y="1524000"/>
          <a:ext cx="8458200" cy="4812983"/>
        </p:xfrm>
        <a:graphic>
          <a:graphicData uri="http://schemas.openxmlformats.org/drawingml/2006/table">
            <a:tbl>
              <a:tblPr/>
              <a:tblGrid>
                <a:gridCol w="1371600"/>
                <a:gridCol w="1371600"/>
                <a:gridCol w="1600200"/>
                <a:gridCol w="4114800"/>
              </a:tblGrid>
              <a:tr h="381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Grade Level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Subject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Standard/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Objective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Activity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7254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Elementary/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Middle/High school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English/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Language Arts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Identify an implicit main idea in a story or passage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Students design a book jacket or cover that depicts their understanding of the major idea of a book.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1400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Elementary/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Middle/High school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Cross-Curricular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Recall the major details of a unit of study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Students design a poster that illustrates the major details of a specific unit concept or unit of study. Example:  five characteristics of the planet Mars or 3 major landforms in the state of Georgia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176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Elementary/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Middle/High school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Mathematics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Determine the necessary operation of a word problem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Students read a word problem and then draw a series of pictures that illustrate their understanding of what is actually happening in the problem.  They then use the pictures to assist them in writing the numerical symbols for the word problem.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533400" y="2057400"/>
            <a:ext cx="8229600" cy="1384300"/>
          </a:xfrm>
        </p:spPr>
        <p:txBody>
          <a:bodyPr/>
          <a:lstStyle/>
          <a:p>
            <a:pPr eaLnBrk="1" hangingPunct="1"/>
            <a:r>
              <a:rPr lang="en-US" sz="3800" b="1" smtClean="0">
                <a:solidFill>
                  <a:schemeClr val="tx1"/>
                </a:solidFill>
              </a:rPr>
              <a:t>Differentiation</a:t>
            </a:r>
            <a:br>
              <a:rPr lang="en-US" sz="3800" b="1" smtClean="0">
                <a:solidFill>
                  <a:schemeClr val="tx1"/>
                </a:solidFill>
              </a:rPr>
            </a:br>
            <a:r>
              <a:rPr lang="en-US" sz="3800" b="1" smtClean="0">
                <a:solidFill>
                  <a:schemeClr val="tx1"/>
                </a:solidFill>
              </a:rPr>
              <a:t>must be an </a:t>
            </a:r>
            <a:r>
              <a:rPr lang="en-US" sz="3800" b="1" smtClean="0">
                <a:solidFill>
                  <a:schemeClr val="hlink"/>
                </a:solidFill>
              </a:rPr>
              <a:t>extension</a:t>
            </a:r>
            <a:r>
              <a:rPr lang="en-US" sz="3800" b="1" smtClean="0">
                <a:solidFill>
                  <a:schemeClr val="tx1"/>
                </a:solidFill>
              </a:rPr>
              <a:t> of …</a:t>
            </a:r>
            <a:br>
              <a:rPr lang="en-US" sz="3800" b="1" smtClean="0">
                <a:solidFill>
                  <a:schemeClr val="tx1"/>
                </a:solidFill>
              </a:rPr>
            </a:br>
            <a:r>
              <a:rPr lang="en-US" sz="3800" b="1" smtClean="0">
                <a:solidFill>
                  <a:schemeClr val="tx1"/>
                </a:solidFill>
              </a:rPr>
              <a:t>not a </a:t>
            </a:r>
            <a:r>
              <a:rPr lang="en-US" sz="3800" b="1" smtClean="0">
                <a:solidFill>
                  <a:schemeClr val="hlink"/>
                </a:solidFill>
              </a:rPr>
              <a:t>replacement</a:t>
            </a:r>
            <a:r>
              <a:rPr lang="en-US" sz="3800" b="1" smtClean="0">
                <a:solidFill>
                  <a:schemeClr val="tx1"/>
                </a:solidFill>
              </a:rPr>
              <a:t> for high quality</a:t>
            </a:r>
            <a:br>
              <a:rPr lang="en-US" sz="3800" b="1" smtClean="0">
                <a:solidFill>
                  <a:schemeClr val="tx1"/>
                </a:solidFill>
              </a:rPr>
            </a:br>
            <a:r>
              <a:rPr lang="en-US" sz="3800" b="1" smtClean="0">
                <a:solidFill>
                  <a:schemeClr val="tx1"/>
                </a:solidFill>
              </a:rPr>
              <a:t>curriculum.</a:t>
            </a:r>
            <a:r>
              <a:rPr lang="en-US" sz="3800" b="1" smtClean="0">
                <a:solidFill>
                  <a:srgbClr val="336600"/>
                </a:solidFill>
              </a:rPr>
              <a:t/>
            </a:r>
            <a:br>
              <a:rPr lang="en-US" sz="3800" b="1" smtClean="0">
                <a:solidFill>
                  <a:srgbClr val="336600"/>
                </a:solidFill>
              </a:rPr>
            </a:br>
            <a:endParaRPr lang="en-US" sz="3800" b="1" smtClean="0">
              <a:solidFill>
                <a:srgbClr val="336600"/>
              </a:solidFill>
            </a:endParaRPr>
          </a:p>
        </p:txBody>
      </p:sp>
      <p:sp>
        <p:nvSpPr>
          <p:cNvPr id="108547" name="AutoShape 3"/>
          <p:cNvSpPr>
            <a:spLocks noGrp="1" noChangeArrowheads="1"/>
          </p:cNvSpPr>
          <p:nvPr>
            <p:ph type="body" idx="1"/>
          </p:nvPr>
        </p:nvSpPr>
        <p:spPr>
          <a:xfrm>
            <a:off x="533400" y="3505200"/>
            <a:ext cx="7848600" cy="2971800"/>
          </a:xfrm>
          <a:custGeom>
            <a:avLst/>
            <a:gdLst>
              <a:gd name="T0" fmla="*/ 5886449 w 21600"/>
              <a:gd name="T1" fmla="*/ 0 h 21600"/>
              <a:gd name="T2" fmla="*/ 0 w 21600"/>
              <a:gd name="T3" fmla="*/ 1485900 h 21600"/>
              <a:gd name="T4" fmla="*/ 5886449 w 21600"/>
              <a:gd name="T5" fmla="*/ 2971800 h 21600"/>
              <a:gd name="T6" fmla="*/ 7848600 w 21600"/>
              <a:gd name="T7" fmla="*/ 14859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hlink"/>
          </a:solidFill>
          <a:ln>
            <a:solidFill>
              <a:srgbClr val="333333"/>
            </a:solidFill>
          </a:ln>
        </p:spPr>
        <p:txBody>
          <a:bodyPr/>
          <a:lstStyle/>
          <a:p>
            <a:pPr algn="ctr" eaLnBrk="1" hangingPunct="1">
              <a:buFontTx/>
              <a:buNone/>
            </a:pPr>
            <a:r>
              <a:rPr lang="en-US" sz="5400" smtClean="0"/>
              <a:t>Differentiate!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08546"/>
                                        </p:tgtEl>
                                        <p:attrNameLst>
                                          <p:attrName>style.visibility</p:attrName>
                                        </p:attrNameLst>
                                      </p:cBhvr>
                                      <p:to>
                                        <p:strVal val="visible"/>
                                      </p:to>
                                    </p:set>
                                    <p:anim calcmode="lin" valueType="num">
                                      <p:cBhvr>
                                        <p:cTn id="7" dur="500" fill="hold"/>
                                        <p:tgtEl>
                                          <p:spTgt spid="108546"/>
                                        </p:tgtEl>
                                        <p:attrNameLst>
                                          <p:attrName>ppt_w</p:attrName>
                                        </p:attrNameLst>
                                      </p:cBhvr>
                                      <p:tavLst>
                                        <p:tav tm="0">
                                          <p:val>
                                            <p:fltVal val="0"/>
                                          </p:val>
                                        </p:tav>
                                        <p:tav tm="100000">
                                          <p:val>
                                            <p:strVal val="#ppt_w"/>
                                          </p:val>
                                        </p:tav>
                                      </p:tavLst>
                                    </p:anim>
                                    <p:anim calcmode="lin" valueType="num">
                                      <p:cBhvr>
                                        <p:cTn id="8" dur="500" fill="hold"/>
                                        <p:tgtEl>
                                          <p:spTgt spid="108546"/>
                                        </p:tgtEl>
                                        <p:attrNameLst>
                                          <p:attrName>ppt_h</p:attrName>
                                        </p:attrNameLst>
                                      </p:cBhvr>
                                      <p:tavLst>
                                        <p:tav tm="0">
                                          <p:val>
                                            <p:fltVal val="0"/>
                                          </p:val>
                                        </p:tav>
                                        <p:tav tm="100000">
                                          <p:val>
                                            <p:strVal val="#ppt_h"/>
                                          </p:val>
                                        </p:tav>
                                      </p:tavLst>
                                    </p:anim>
                                    <p:anim calcmode="lin" valueType="num">
                                      <p:cBhvr>
                                        <p:cTn id="9" dur="500" fill="hold"/>
                                        <p:tgtEl>
                                          <p:spTgt spid="108546"/>
                                        </p:tgtEl>
                                        <p:attrNameLst>
                                          <p:attrName>style.rotation</p:attrName>
                                        </p:attrNameLst>
                                      </p:cBhvr>
                                      <p:tavLst>
                                        <p:tav tm="0">
                                          <p:val>
                                            <p:fltVal val="360"/>
                                          </p:val>
                                        </p:tav>
                                        <p:tav tm="100000">
                                          <p:val>
                                            <p:fltVal val="0"/>
                                          </p:val>
                                        </p:tav>
                                      </p:tavLst>
                                    </p:anim>
                                    <p:animEffect transition="in" filter="fade">
                                      <p:cBhvr>
                                        <p:cTn id="10" dur="500"/>
                                        <p:tgtEl>
                                          <p:spTgt spid="108546"/>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108547">
                                            <p:bg/>
                                          </p:spTgt>
                                        </p:tgtEl>
                                        <p:attrNameLst>
                                          <p:attrName>style.visibility</p:attrName>
                                        </p:attrNameLst>
                                      </p:cBhvr>
                                      <p:to>
                                        <p:strVal val="visible"/>
                                      </p:to>
                                    </p:set>
                                    <p:anim calcmode="lin" valueType="num">
                                      <p:cBhvr>
                                        <p:cTn id="15" dur="500" fill="hold"/>
                                        <p:tgtEl>
                                          <p:spTgt spid="108547">
                                            <p:bg/>
                                          </p:spTgt>
                                        </p:tgtEl>
                                        <p:attrNameLst>
                                          <p:attrName>ppt_w</p:attrName>
                                        </p:attrNameLst>
                                      </p:cBhvr>
                                      <p:tavLst>
                                        <p:tav tm="0">
                                          <p:val>
                                            <p:fltVal val="0"/>
                                          </p:val>
                                        </p:tav>
                                        <p:tav tm="100000">
                                          <p:val>
                                            <p:strVal val="#ppt_w"/>
                                          </p:val>
                                        </p:tav>
                                      </p:tavLst>
                                    </p:anim>
                                    <p:anim calcmode="lin" valueType="num">
                                      <p:cBhvr>
                                        <p:cTn id="16" dur="500" fill="hold"/>
                                        <p:tgtEl>
                                          <p:spTgt spid="108547">
                                            <p:bg/>
                                          </p:spTgt>
                                        </p:tgtEl>
                                        <p:attrNameLst>
                                          <p:attrName>ppt_h</p:attrName>
                                        </p:attrNameLst>
                                      </p:cBhvr>
                                      <p:tavLst>
                                        <p:tav tm="0">
                                          <p:val>
                                            <p:fltVal val="0"/>
                                          </p:val>
                                        </p:tav>
                                        <p:tav tm="100000">
                                          <p:val>
                                            <p:strVal val="#ppt_h"/>
                                          </p:val>
                                        </p:tav>
                                      </p:tavLst>
                                    </p:anim>
                                    <p:anim calcmode="lin" valueType="num">
                                      <p:cBhvr>
                                        <p:cTn id="17" dur="500" fill="hold"/>
                                        <p:tgtEl>
                                          <p:spTgt spid="108547">
                                            <p:bg/>
                                          </p:spTgt>
                                        </p:tgtEl>
                                        <p:attrNameLst>
                                          <p:attrName>style.rotation</p:attrName>
                                        </p:attrNameLst>
                                      </p:cBhvr>
                                      <p:tavLst>
                                        <p:tav tm="0">
                                          <p:val>
                                            <p:fltVal val="360"/>
                                          </p:val>
                                        </p:tav>
                                        <p:tav tm="100000">
                                          <p:val>
                                            <p:fltVal val="0"/>
                                          </p:val>
                                        </p:tav>
                                      </p:tavLst>
                                    </p:anim>
                                    <p:animEffect transition="in" filter="fade">
                                      <p:cBhvr>
                                        <p:cTn id="18" dur="500"/>
                                        <p:tgtEl>
                                          <p:spTgt spid="108547">
                                            <p:bg/>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iterate type="lt">
                                    <p:tmPct val="10000"/>
                                  </p:iterate>
                                  <p:childTnLst>
                                    <p:set>
                                      <p:cBhvr>
                                        <p:cTn id="22" dur="1" fill="hold">
                                          <p:stCondLst>
                                            <p:cond delay="0"/>
                                          </p:stCondLst>
                                        </p:cTn>
                                        <p:tgtEl>
                                          <p:spTgt spid="108547">
                                            <p:txEl>
                                              <p:pRg st="0" end="0"/>
                                            </p:txEl>
                                          </p:spTgt>
                                        </p:tgtEl>
                                        <p:attrNameLst>
                                          <p:attrName>style.visibility</p:attrName>
                                        </p:attrNameLst>
                                      </p:cBhvr>
                                      <p:to>
                                        <p:strVal val="visible"/>
                                      </p:to>
                                    </p:set>
                                    <p:anim calcmode="lin" valueType="num">
                                      <p:cBhvr>
                                        <p:cTn id="23" dur="500" fill="hold"/>
                                        <p:tgtEl>
                                          <p:spTgt spid="108547">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108547">
                                            <p:txEl>
                                              <p:pRg st="0" end="0"/>
                                            </p:txEl>
                                          </p:spTgt>
                                        </p:tgtEl>
                                        <p:attrNameLst>
                                          <p:attrName>ppt_h</p:attrName>
                                        </p:attrNameLst>
                                      </p:cBhvr>
                                      <p:tavLst>
                                        <p:tav tm="0">
                                          <p:val>
                                            <p:fltVal val="0"/>
                                          </p:val>
                                        </p:tav>
                                        <p:tav tm="100000">
                                          <p:val>
                                            <p:strVal val="#ppt_h"/>
                                          </p:val>
                                        </p:tav>
                                      </p:tavLst>
                                    </p:anim>
                                    <p:anim calcmode="lin" valueType="num">
                                      <p:cBhvr>
                                        <p:cTn id="25" dur="500" fill="hold"/>
                                        <p:tgtEl>
                                          <p:spTgt spid="108547">
                                            <p:txEl>
                                              <p:pRg st="0" end="0"/>
                                            </p:txEl>
                                          </p:spTgt>
                                        </p:tgtEl>
                                        <p:attrNameLst>
                                          <p:attrName>style.rotation</p:attrName>
                                        </p:attrNameLst>
                                      </p:cBhvr>
                                      <p:tavLst>
                                        <p:tav tm="0">
                                          <p:val>
                                            <p:fltVal val="360"/>
                                          </p:val>
                                        </p:tav>
                                        <p:tav tm="100000">
                                          <p:val>
                                            <p:fltVal val="0"/>
                                          </p:val>
                                        </p:tav>
                                      </p:tavLst>
                                    </p:anim>
                                    <p:animEffect transition="in" filter="fade">
                                      <p:cBhvr>
                                        <p:cTn id="26" dur="500"/>
                                        <p:tgtEl>
                                          <p:spTgt spid="1085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p:bldP spid="108547"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8850" name="Picture 2" descr="Cartoon - Peanuts read Dick &amp; Jane"/>
          <p:cNvPicPr>
            <a:picLocks noChangeAspect="1" noChangeArrowheads="1"/>
          </p:cNvPicPr>
          <p:nvPr/>
        </p:nvPicPr>
        <p:blipFill>
          <a:blip r:embed="rId3"/>
          <a:srcRect/>
          <a:stretch>
            <a:fillRect/>
          </a:stretch>
        </p:blipFill>
        <p:spPr bwMode="auto">
          <a:xfrm>
            <a:off x="914400" y="304800"/>
            <a:ext cx="7315200" cy="624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r>
              <a:rPr lang="en-US" smtClean="0">
                <a:solidFill>
                  <a:srgbClr val="4D4D4D"/>
                </a:solidFill>
              </a:rPr>
              <a:t>Assessment Strategies</a:t>
            </a:r>
            <a:r>
              <a:rPr lang="en-US" smtClean="0"/>
              <a:t> </a:t>
            </a:r>
          </a:p>
        </p:txBody>
      </p:sp>
      <p:pic>
        <p:nvPicPr>
          <p:cNvPr id="79875" name="Picture 3" descr="Picture1"/>
          <p:cNvPicPr>
            <a:picLocks noGrp="1" noChangeAspect="1" noChangeArrowheads="1"/>
          </p:cNvPicPr>
          <p:nvPr>
            <p:ph idx="1"/>
          </p:nvPr>
        </p:nvPicPr>
        <p:blipFill>
          <a:blip r:embed="rId3">
            <a:lum bright="-24000"/>
          </a:blip>
          <a:srcRect/>
          <a:stretch>
            <a:fillRect/>
          </a:stretch>
        </p:blipFill>
        <p:spPr>
          <a:xfrm>
            <a:off x="1181100" y="1725613"/>
            <a:ext cx="6781800" cy="4275137"/>
          </a:xfrm>
          <a:solidFill>
            <a:srgbClr val="99CCFF"/>
          </a:solidFill>
          <a:ln>
            <a:solidFill>
              <a:srgbClr val="333333"/>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11618"/>
                                        </p:tgtEl>
                                        <p:attrNameLst>
                                          <p:attrName>style.visibility</p:attrName>
                                        </p:attrNameLst>
                                      </p:cBhvr>
                                      <p:to>
                                        <p:strVal val="visible"/>
                                      </p:to>
                                    </p:set>
                                    <p:animEffect transition="in" filter="randombar(horizontal)">
                                      <p:cBhvr>
                                        <p:cTn id="7" dur="600">
                                          <p:stCondLst>
                                            <p:cond delay="0"/>
                                          </p:stCondLst>
                                        </p:cTn>
                                        <p:tgtEl>
                                          <p:spTgt spid="111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8" grpId="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eaLnBrk="1" hangingPunct="1"/>
            <a:r>
              <a:rPr lang="en-US" sz="4000" smtClean="0">
                <a:solidFill>
                  <a:srgbClr val="333333"/>
                </a:solidFill>
              </a:rPr>
              <a:t>Pre-Assessment</a:t>
            </a:r>
            <a:br>
              <a:rPr lang="en-US" sz="4000" smtClean="0">
                <a:solidFill>
                  <a:srgbClr val="333333"/>
                </a:solidFill>
              </a:rPr>
            </a:br>
            <a:r>
              <a:rPr lang="en-US" sz="4000" smtClean="0">
                <a:solidFill>
                  <a:srgbClr val="333333"/>
                </a:solidFill>
              </a:rPr>
              <a:t>Squaring Off</a:t>
            </a:r>
          </a:p>
        </p:txBody>
      </p:sp>
      <p:graphicFrame>
        <p:nvGraphicFramePr>
          <p:cNvPr id="113667" name="Group 3"/>
          <p:cNvGraphicFramePr>
            <a:graphicFrameLocks noGrp="1"/>
          </p:cNvGraphicFramePr>
          <p:nvPr>
            <p:ph idx="1"/>
          </p:nvPr>
        </p:nvGraphicFramePr>
        <p:xfrm>
          <a:off x="457200" y="2182813"/>
          <a:ext cx="8229600" cy="3803650"/>
        </p:xfrm>
        <a:graphic>
          <a:graphicData uri="http://schemas.openxmlformats.org/drawingml/2006/table">
            <a:tbl>
              <a:tblPr/>
              <a:tblGrid>
                <a:gridCol w="4114800"/>
                <a:gridCol w="4114800"/>
              </a:tblGrid>
              <a:tr h="1933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Dirt Road</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Paved Road</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Yellow Brick Road</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rPr>
                        <a:t>Highway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80910" name="Picture 14" descr="paved road. fotosearch &#10;- search stock &#10;photos, pictures, &#10;images, and photo &#10;clipart"/>
          <p:cNvPicPr>
            <a:picLocks noChangeAspect="1" noChangeArrowheads="1"/>
          </p:cNvPicPr>
          <p:nvPr/>
        </p:nvPicPr>
        <p:blipFill>
          <a:blip r:embed="rId3"/>
          <a:srcRect/>
          <a:stretch>
            <a:fillRect/>
          </a:stretch>
        </p:blipFill>
        <p:spPr bwMode="auto">
          <a:xfrm>
            <a:off x="5410200" y="2514600"/>
            <a:ext cx="2286000" cy="1295400"/>
          </a:xfrm>
          <a:prstGeom prst="rect">
            <a:avLst/>
          </a:prstGeom>
          <a:noFill/>
          <a:ln w="9525">
            <a:noFill/>
            <a:miter lim="800000"/>
            <a:headEnd/>
            <a:tailEnd/>
          </a:ln>
        </p:spPr>
      </p:pic>
      <p:pic>
        <p:nvPicPr>
          <p:cNvPr id="80911" name="Picture 15" descr="SIIP-Dec2506-06"/>
          <p:cNvPicPr>
            <a:picLocks noChangeAspect="1" noChangeArrowheads="1"/>
          </p:cNvPicPr>
          <p:nvPr/>
        </p:nvPicPr>
        <p:blipFill>
          <a:blip r:embed="rId4"/>
          <a:srcRect/>
          <a:stretch>
            <a:fillRect/>
          </a:stretch>
        </p:blipFill>
        <p:spPr bwMode="auto">
          <a:xfrm>
            <a:off x="5257800" y="4495800"/>
            <a:ext cx="2524125" cy="1366838"/>
          </a:xfrm>
          <a:prstGeom prst="rect">
            <a:avLst/>
          </a:prstGeom>
          <a:noFill/>
          <a:ln w="9525">
            <a:noFill/>
            <a:miter lim="800000"/>
            <a:headEnd/>
            <a:tailEnd/>
          </a:ln>
        </p:spPr>
      </p:pic>
      <p:pic>
        <p:nvPicPr>
          <p:cNvPr id="80912" name="Picture 16" descr="Yellow Brick Road"/>
          <p:cNvPicPr>
            <a:picLocks noChangeAspect="1" noChangeArrowheads="1"/>
          </p:cNvPicPr>
          <p:nvPr/>
        </p:nvPicPr>
        <p:blipFill>
          <a:blip r:embed="rId5"/>
          <a:srcRect/>
          <a:stretch>
            <a:fillRect/>
          </a:stretch>
        </p:blipFill>
        <p:spPr bwMode="auto">
          <a:xfrm>
            <a:off x="1600200" y="4495800"/>
            <a:ext cx="1733550" cy="1295400"/>
          </a:xfrm>
          <a:prstGeom prst="rect">
            <a:avLst/>
          </a:prstGeom>
          <a:noFill/>
          <a:ln w="9525">
            <a:noFill/>
            <a:miter lim="800000"/>
            <a:headEnd/>
            <a:tailEnd/>
          </a:ln>
        </p:spPr>
      </p:pic>
      <p:pic>
        <p:nvPicPr>
          <p:cNvPr id="80913" name="Picture 17" descr="Dirt%20Road"/>
          <p:cNvPicPr>
            <a:picLocks noChangeAspect="1" noChangeArrowheads="1"/>
          </p:cNvPicPr>
          <p:nvPr/>
        </p:nvPicPr>
        <p:blipFill>
          <a:blip r:embed="rId6"/>
          <a:srcRect/>
          <a:stretch>
            <a:fillRect/>
          </a:stretch>
        </p:blipFill>
        <p:spPr bwMode="auto">
          <a:xfrm>
            <a:off x="1371600" y="2590800"/>
            <a:ext cx="2400300" cy="1447800"/>
          </a:xfrm>
          <a:prstGeom prst="rect">
            <a:avLst/>
          </a:prstGeom>
          <a:noFill/>
          <a:ln w="9525">
            <a:noFill/>
            <a:miter lim="800000"/>
            <a:headEnd/>
            <a:tailEnd/>
          </a:ln>
        </p:spPr>
      </p:pic>
      <p:sp>
        <p:nvSpPr>
          <p:cNvPr id="80914" name="WordArt 18"/>
          <p:cNvSpPr>
            <a:spLocks noChangeArrowheads="1" noChangeShapeType="1" noTextEdit="1"/>
          </p:cNvSpPr>
          <p:nvPr/>
        </p:nvSpPr>
        <p:spPr bwMode="auto">
          <a:xfrm>
            <a:off x="1524000" y="3657600"/>
            <a:ext cx="2124075" cy="314325"/>
          </a:xfrm>
          <a:prstGeom prst="rect">
            <a:avLst/>
          </a:prstGeom>
        </p:spPr>
        <p:txBody>
          <a:bodyPr spcFirstLastPara="1" wrap="none" fromWordArt="1">
            <a:prstTxWarp prst="textArchUp">
              <a:avLst>
                <a:gd name="adj" fmla="val 10800004"/>
              </a:avLst>
            </a:prstTxWarp>
          </a:bodyPr>
          <a:lstStyle/>
          <a:p>
            <a:pPr algn="ctr"/>
            <a:r>
              <a:rPr lang="en-US" kern="10">
                <a:ln w="9525">
                  <a:solidFill>
                    <a:schemeClr val="bg1"/>
                  </a:solidFill>
                  <a:round/>
                  <a:headEnd/>
                  <a:tailEnd/>
                </a:ln>
                <a:solidFill>
                  <a:schemeClr val="bg1"/>
                </a:solidFill>
                <a:latin typeface="Arial Black"/>
              </a:rPr>
              <a:t>I know very little</a:t>
            </a:r>
          </a:p>
        </p:txBody>
      </p:sp>
      <p:sp>
        <p:nvSpPr>
          <p:cNvPr id="80915" name="WordArt 19"/>
          <p:cNvSpPr>
            <a:spLocks noChangeArrowheads="1" noChangeShapeType="1" noTextEdit="1"/>
          </p:cNvSpPr>
          <p:nvPr/>
        </p:nvSpPr>
        <p:spPr bwMode="auto">
          <a:xfrm>
            <a:off x="5867400" y="3886200"/>
            <a:ext cx="1590675" cy="314325"/>
          </a:xfrm>
          <a:prstGeom prst="rect">
            <a:avLst/>
          </a:prstGeom>
        </p:spPr>
        <p:txBody>
          <a:bodyPr spcFirstLastPara="1" wrap="none" fromWordArt="1">
            <a:prstTxWarp prst="textArchUp">
              <a:avLst>
                <a:gd name="adj" fmla="val 10800004"/>
              </a:avLst>
            </a:prstTxWarp>
          </a:bodyPr>
          <a:lstStyle/>
          <a:p>
            <a:pPr algn="ctr"/>
            <a:r>
              <a:rPr lang="en-US" kern="10">
                <a:ln w="9525">
                  <a:solidFill>
                    <a:schemeClr val="bg1"/>
                  </a:solidFill>
                  <a:round/>
                  <a:headEnd/>
                  <a:tailEnd/>
                </a:ln>
                <a:solidFill>
                  <a:schemeClr val="bg1"/>
                </a:solidFill>
                <a:latin typeface="Arial Black"/>
              </a:rPr>
              <a:t>I know some</a:t>
            </a:r>
          </a:p>
        </p:txBody>
      </p:sp>
      <p:sp>
        <p:nvSpPr>
          <p:cNvPr id="80916" name="WordArt 20"/>
          <p:cNvSpPr>
            <a:spLocks noChangeArrowheads="1" noChangeShapeType="1" noTextEdit="1"/>
          </p:cNvSpPr>
          <p:nvPr/>
        </p:nvSpPr>
        <p:spPr bwMode="auto">
          <a:xfrm>
            <a:off x="1676400" y="4800600"/>
            <a:ext cx="1476375" cy="314325"/>
          </a:xfrm>
          <a:prstGeom prst="rect">
            <a:avLst/>
          </a:prstGeom>
        </p:spPr>
        <p:txBody>
          <a:bodyPr spcFirstLastPara="1" wrap="none" fromWordArt="1">
            <a:prstTxWarp prst="textArchUp">
              <a:avLst>
                <a:gd name="adj" fmla="val 10800004"/>
              </a:avLst>
            </a:prstTxWarp>
          </a:bodyPr>
          <a:lstStyle/>
          <a:p>
            <a:pPr algn="ctr"/>
            <a:r>
              <a:rPr lang="en-US" kern="10">
                <a:ln w="9525">
                  <a:solidFill>
                    <a:schemeClr val="bg1"/>
                  </a:solidFill>
                  <a:round/>
                  <a:headEnd/>
                  <a:tailEnd/>
                </a:ln>
                <a:solidFill>
                  <a:schemeClr val="bg1"/>
                </a:solidFill>
                <a:latin typeface="Arial Black"/>
              </a:rPr>
              <a:t>I know a lot</a:t>
            </a:r>
          </a:p>
        </p:txBody>
      </p:sp>
      <p:sp>
        <p:nvSpPr>
          <p:cNvPr id="80917" name="WordArt 21"/>
          <p:cNvSpPr>
            <a:spLocks noChangeArrowheads="1" noChangeShapeType="1" noTextEdit="1"/>
          </p:cNvSpPr>
          <p:nvPr/>
        </p:nvSpPr>
        <p:spPr bwMode="auto">
          <a:xfrm>
            <a:off x="5410200" y="5562600"/>
            <a:ext cx="2286000" cy="314325"/>
          </a:xfrm>
          <a:prstGeom prst="rect">
            <a:avLst/>
          </a:prstGeom>
        </p:spPr>
        <p:txBody>
          <a:bodyPr spcFirstLastPara="1" wrap="none" fromWordArt="1">
            <a:prstTxWarp prst="textArchUp">
              <a:avLst>
                <a:gd name="adj" fmla="val 10800004"/>
              </a:avLst>
            </a:prstTxWarp>
          </a:bodyPr>
          <a:lstStyle/>
          <a:p>
            <a:pPr algn="ctr"/>
            <a:r>
              <a:rPr lang="en-US" kern="10">
                <a:ln w="9525">
                  <a:solidFill>
                    <a:schemeClr val="bg1"/>
                  </a:solidFill>
                  <a:round/>
                  <a:headEnd/>
                  <a:tailEnd/>
                </a:ln>
                <a:solidFill>
                  <a:schemeClr val="bg1"/>
                </a:solidFill>
                <a:latin typeface="Arial Black"/>
              </a:rPr>
              <a:t>I know all about this!</a:t>
            </a:r>
          </a:p>
        </p:txBody>
      </p:sp>
      <p:sp>
        <p:nvSpPr>
          <p:cNvPr id="80918" name="WordArt 22"/>
          <p:cNvSpPr>
            <a:spLocks noChangeArrowheads="1" noChangeShapeType="1" noTextEdit="1"/>
          </p:cNvSpPr>
          <p:nvPr/>
        </p:nvSpPr>
        <p:spPr bwMode="auto">
          <a:xfrm>
            <a:off x="5867400" y="3505200"/>
            <a:ext cx="1590675" cy="314325"/>
          </a:xfrm>
          <a:prstGeom prst="rect">
            <a:avLst/>
          </a:prstGeom>
        </p:spPr>
        <p:txBody>
          <a:bodyPr spcFirstLastPara="1" wrap="none" fromWordArt="1">
            <a:prstTxWarp prst="textArchUp">
              <a:avLst>
                <a:gd name="adj" fmla="val 10800004"/>
              </a:avLst>
            </a:prstTxWarp>
          </a:bodyPr>
          <a:lstStyle/>
          <a:p>
            <a:pPr algn="ctr"/>
            <a:r>
              <a:rPr lang="en-US" kern="10">
                <a:ln w="9525">
                  <a:solidFill>
                    <a:schemeClr val="bg1"/>
                  </a:solidFill>
                  <a:round/>
                  <a:headEnd/>
                  <a:tailEnd/>
                </a:ln>
                <a:solidFill>
                  <a:schemeClr val="bg1"/>
                </a:solidFill>
                <a:latin typeface="Arial Black"/>
              </a:rPr>
              <a:t>I know some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13666"/>
                                        </p:tgtEl>
                                        <p:attrNameLst>
                                          <p:attrName>style.visibility</p:attrName>
                                        </p:attrNameLst>
                                      </p:cBhvr>
                                      <p:to>
                                        <p:strVal val="visible"/>
                                      </p:to>
                                    </p:set>
                                    <p:animEffect transition="in" filter="strips(downLeft)">
                                      <p:cBhvr>
                                        <p:cTn id="7" dur="500"/>
                                        <p:tgtEl>
                                          <p:spTgt spid="11366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13667"/>
                                        </p:tgtEl>
                                        <p:attrNameLst>
                                          <p:attrName>style.visibility</p:attrName>
                                        </p:attrNameLst>
                                      </p:cBhvr>
                                      <p:to>
                                        <p:strVal val="visible"/>
                                      </p:to>
                                    </p:set>
                                    <p:animEffect transition="in" filter="box(in)">
                                      <p:cBhvr>
                                        <p:cTn id="12" dur="500"/>
                                        <p:tgtEl>
                                          <p:spTgt spid="113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6" grpId="0"/>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381000" y="533400"/>
            <a:ext cx="8229600" cy="958850"/>
          </a:xfrm>
        </p:spPr>
        <p:txBody>
          <a:bodyPr/>
          <a:lstStyle/>
          <a:p>
            <a:pPr eaLnBrk="1" hangingPunct="1"/>
            <a:r>
              <a:rPr lang="en-US" sz="4000" b="1" smtClean="0"/>
              <a:t> </a:t>
            </a:r>
            <a:r>
              <a:rPr lang="en-US" sz="4000" smtClean="0"/>
              <a:t>Assessment Tools</a:t>
            </a:r>
            <a:br>
              <a:rPr lang="en-US" sz="4000" smtClean="0"/>
            </a:br>
            <a:r>
              <a:rPr lang="en-US" sz="4000" b="1" smtClean="0">
                <a:latin typeface="Bradley Hand ITC" pitchFamily="66" charset="0"/>
              </a:rPr>
              <a:t>Informal</a:t>
            </a:r>
            <a:endParaRPr lang="en-US" sz="4000" smtClean="0">
              <a:latin typeface="Bradley Hand ITC" pitchFamily="66" charset="0"/>
            </a:endParaRPr>
          </a:p>
        </p:txBody>
      </p:sp>
      <p:graphicFrame>
        <p:nvGraphicFramePr>
          <p:cNvPr id="115730" name="Group 18"/>
          <p:cNvGraphicFramePr>
            <a:graphicFrameLocks noGrp="1"/>
          </p:cNvGraphicFramePr>
          <p:nvPr>
            <p:ph idx="1"/>
          </p:nvPr>
        </p:nvGraphicFramePr>
        <p:xfrm>
          <a:off x="685800" y="1852613"/>
          <a:ext cx="7696200" cy="4052888"/>
        </p:xfrm>
        <a:graphic>
          <a:graphicData uri="http://schemas.openxmlformats.org/drawingml/2006/table">
            <a:tbl>
              <a:tblPr/>
              <a:tblGrid>
                <a:gridCol w="2647950"/>
                <a:gridCol w="2533650"/>
                <a:gridCol w="2514600"/>
              </a:tblGrid>
              <a:tr h="4349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Before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During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After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17913">
                <a:tc>
                  <a:txBody>
                    <a:bodyPr/>
                    <a:lstStyle/>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400" b="0" i="0" u="none" strike="noStrike" cap="none" normalizeH="0" baseline="0" smtClean="0">
                          <a:ln>
                            <a:noFill/>
                          </a:ln>
                          <a:solidFill>
                            <a:schemeClr val="tx1"/>
                          </a:solidFill>
                          <a:effectLst/>
                          <a:latin typeface="Arial" charset="0"/>
                        </a:rPr>
                        <a:t>Squaring Off</a:t>
                      </a: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endParaRPr kumimoji="0" lang="en-US" sz="24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400" b="0" i="0" u="none" strike="noStrike" cap="none" normalizeH="0" baseline="0" smtClean="0">
                          <a:ln>
                            <a:noFill/>
                          </a:ln>
                          <a:solidFill>
                            <a:schemeClr val="tx1"/>
                          </a:solidFill>
                          <a:effectLst/>
                          <a:latin typeface="Arial" charset="0"/>
                        </a:rPr>
                        <a:t>Boxing  </a:t>
                      </a: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endParaRPr kumimoji="0" lang="en-US" sz="24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400" b="0" i="0" u="none" strike="noStrike" cap="none" normalizeH="0" baseline="0" smtClean="0">
                          <a:ln>
                            <a:noFill/>
                          </a:ln>
                          <a:solidFill>
                            <a:schemeClr val="tx1"/>
                          </a:solidFill>
                          <a:effectLst/>
                          <a:latin typeface="Arial" charset="0"/>
                        </a:rPr>
                        <a:t>Yes/No Card</a:t>
                      </a: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endParaRPr kumimoji="0" lang="en-US" sz="24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400" b="0" i="0" u="none" strike="noStrike" cap="none" normalizeH="0" baseline="0" smtClean="0">
                          <a:ln>
                            <a:noFill/>
                          </a:ln>
                          <a:solidFill>
                            <a:schemeClr val="tx1"/>
                          </a:solidFill>
                          <a:effectLst/>
                          <a:latin typeface="Arial" charset="0"/>
                        </a:rPr>
                        <a:t>Graffiti Facts</a:t>
                      </a:r>
                      <a:endParaRPr kumimoji="0" lang="en-US" sz="18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400" b="0" i="0" u="none" strike="noStrike" cap="none" normalizeH="0" baseline="0" smtClean="0">
                          <a:ln>
                            <a:noFill/>
                          </a:ln>
                          <a:solidFill>
                            <a:schemeClr val="tx1"/>
                          </a:solidFill>
                          <a:effectLst/>
                          <a:latin typeface="Arial" charset="0"/>
                        </a:rPr>
                        <a:t>Thumb It!</a:t>
                      </a: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endParaRPr kumimoji="0" lang="en-US" sz="24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400" b="0" i="0" u="none" strike="noStrike" cap="none" normalizeH="0" baseline="0" smtClean="0">
                          <a:ln>
                            <a:noFill/>
                          </a:ln>
                          <a:solidFill>
                            <a:schemeClr val="tx1"/>
                          </a:solidFill>
                          <a:effectLst/>
                          <a:latin typeface="Arial" charset="0"/>
                        </a:rPr>
                        <a:t>Fist of Five </a:t>
                      </a: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endParaRPr kumimoji="0" lang="en-US" sz="24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400" b="0" i="0" u="none" strike="noStrike" cap="none" normalizeH="0" baseline="0" smtClean="0">
                          <a:ln>
                            <a:noFill/>
                          </a:ln>
                          <a:solidFill>
                            <a:schemeClr val="tx1"/>
                          </a:solidFill>
                          <a:effectLst/>
                          <a:latin typeface="Arial" charset="0"/>
                        </a:rPr>
                        <a:t>Face the Fact</a:t>
                      </a: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endParaRPr kumimoji="0" lang="en-US" sz="24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400" b="0" i="0" u="none" strike="noStrike" cap="none" normalizeH="0" baseline="0" smtClean="0">
                          <a:ln>
                            <a:noFill/>
                          </a:ln>
                          <a:solidFill>
                            <a:schemeClr val="tx1"/>
                          </a:solidFill>
                          <a:effectLst/>
                          <a:latin typeface="Arial" charset="0"/>
                        </a:rPr>
                        <a:t>ABCD Cards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Talking Topics</a:t>
                      </a: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endParaRPr kumimoji="0" lang="en-US" sz="20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Conversation Circles</a:t>
                      </a: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endParaRPr kumimoji="0" lang="en-US" sz="20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Donut </a:t>
                      </a: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endParaRPr kumimoji="0" lang="en-US" sz="2000" b="0" i="0" u="none" strike="noStrike" cap="none" normalizeH="0" baseline="0" smtClean="0">
                        <a:ln>
                          <a:noFill/>
                        </a:ln>
                        <a:solidFill>
                          <a:schemeClr val="tx1"/>
                        </a:solidFill>
                        <a:effectLst/>
                        <a:latin typeface="Arial" charset="0"/>
                      </a:endParaRP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Agree/     Disagree Cards</a:t>
                      </a:r>
                    </a:p>
                    <a:p>
                      <a:pPr marL="457200" marR="0" lvl="0" indent="-45720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sz="4000" smtClean="0"/>
              <a:t>    Assessment Tools</a:t>
            </a:r>
            <a:r>
              <a:rPr lang="en-US" sz="4000" b="1" smtClean="0"/>
              <a:t> </a:t>
            </a:r>
            <a:br>
              <a:rPr lang="en-US" sz="4000" b="1" smtClean="0"/>
            </a:br>
            <a:r>
              <a:rPr lang="en-US" sz="4000" b="1" smtClean="0">
                <a:latin typeface="Bradley Hand ITC" pitchFamily="66" charset="0"/>
              </a:rPr>
              <a:t>Formal</a:t>
            </a:r>
          </a:p>
        </p:txBody>
      </p:sp>
      <p:graphicFrame>
        <p:nvGraphicFramePr>
          <p:cNvPr id="117763" name="Group 3"/>
          <p:cNvGraphicFramePr>
            <a:graphicFrameLocks noGrp="1"/>
          </p:cNvGraphicFramePr>
          <p:nvPr>
            <p:ph idx="1"/>
          </p:nvPr>
        </p:nvGraphicFramePr>
        <p:xfrm>
          <a:off x="685800" y="2057400"/>
          <a:ext cx="8077200" cy="3810000"/>
        </p:xfrm>
        <a:graphic>
          <a:graphicData uri="http://schemas.openxmlformats.org/drawingml/2006/table">
            <a:tbl>
              <a:tblPr/>
              <a:tblGrid>
                <a:gridCol w="2241550"/>
                <a:gridCol w="3324225"/>
                <a:gridCol w="2511425"/>
              </a:tblGrid>
              <a:tr h="650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Before</a:t>
                      </a:r>
                      <a:endParaRPr kumimoji="0" lang="en-U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During </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rPr>
                        <a:t>After</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9125">
                <a:tc>
                  <a:txBody>
                    <a:bodyPr/>
                    <a:lstStyle/>
                    <a:p>
                      <a:pPr marL="457200" marR="0" lvl="0" indent="-4572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Written Pre-test</a:t>
                      </a:r>
                    </a:p>
                    <a:p>
                      <a:pPr marL="457200" marR="0" lvl="0" indent="-4572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KWL </a:t>
                      </a:r>
                    </a:p>
                    <a:p>
                      <a:pPr marL="457200" marR="0" lvl="0" indent="-4572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Journaling</a:t>
                      </a:r>
                    </a:p>
                    <a:p>
                      <a:pPr marL="457200" marR="0" lvl="0" indent="-4572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Surveys</a:t>
                      </a:r>
                    </a:p>
                    <a:p>
                      <a:pPr marL="457200" marR="0" lvl="0" indent="-4572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Inventories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457200" marR="0" lvl="0" indent="-4572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Journaling</a:t>
                      </a:r>
                    </a:p>
                    <a:p>
                      <a:pPr marL="457200" marR="0" lvl="0" indent="-4572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Learning Board</a:t>
                      </a:r>
                    </a:p>
                    <a:p>
                      <a:pPr marL="457200" marR="0" lvl="0" indent="-4572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Teacher-made tests</a:t>
                      </a:r>
                    </a:p>
                    <a:p>
                      <a:pPr marL="457200" marR="0" lvl="0" indent="-4572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Portfolios</a:t>
                      </a:r>
                    </a:p>
                    <a:p>
                      <a:pPr marL="457200" marR="0" lvl="0" indent="-4572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Checklists</a:t>
                      </a:r>
                    </a:p>
                    <a:p>
                      <a:pPr marL="457200" marR="0" lvl="0" indent="-4572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Rubric</a:t>
                      </a:r>
                    </a:p>
                    <a:p>
                      <a:pPr marL="457200" marR="0" lvl="0" indent="-4572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Effective Questions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Charts</a:t>
                      </a:r>
                    </a:p>
                    <a:p>
                      <a:pPr marL="533400" marR="0" lvl="0" indent="-5334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Journaling</a:t>
                      </a:r>
                    </a:p>
                    <a:p>
                      <a:pPr marL="533400" marR="0" lvl="0" indent="-5334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Post tests</a:t>
                      </a:r>
                    </a:p>
                    <a:p>
                      <a:pPr marL="533400" marR="0" lvl="0" indent="-533400" algn="l" defTabSz="914400" rtl="0" eaLnBrk="1" fontAlgn="base" latinLnBrk="0" hangingPunct="1">
                        <a:lnSpc>
                          <a:spcPct val="100000"/>
                        </a:lnSpc>
                        <a:spcBef>
                          <a:spcPct val="0"/>
                        </a:spcBef>
                        <a:spcAft>
                          <a:spcPct val="20000"/>
                        </a:spcAft>
                        <a:buClrTx/>
                        <a:buSzTx/>
                        <a:buFontTx/>
                        <a:buAutoNum type="arabicPeriod"/>
                        <a:tabLst/>
                      </a:pPr>
                      <a:r>
                        <a:rPr kumimoji="0" lang="en-US" sz="2000" b="0" i="0" u="none" strike="noStrike" cap="none" normalizeH="0" baseline="0" smtClean="0">
                          <a:ln>
                            <a:noFill/>
                          </a:ln>
                          <a:solidFill>
                            <a:schemeClr val="tx1"/>
                          </a:solidFill>
                          <a:effectLst/>
                          <a:latin typeface="Arial" charset="0"/>
                        </a:rPr>
                        <a:t>Portfolio Conferences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3400" y="609600"/>
            <a:ext cx="8229600" cy="1143000"/>
          </a:xfrm>
        </p:spPr>
        <p:txBody>
          <a:bodyPr/>
          <a:lstStyle/>
          <a:p>
            <a:pPr eaLnBrk="1" hangingPunct="1"/>
            <a:r>
              <a:rPr lang="en-US" sz="3700" dirty="0" smtClean="0">
                <a:latin typeface="Textile" charset="0"/>
              </a:rPr>
              <a:t/>
            </a:r>
            <a:br>
              <a:rPr lang="en-US" sz="3700" dirty="0" smtClean="0">
                <a:latin typeface="Textile" charset="0"/>
              </a:rPr>
            </a:br>
            <a:r>
              <a:rPr lang="en-US" sz="3700" b="1" dirty="0" smtClean="0">
                <a:solidFill>
                  <a:srgbClr val="FF0000"/>
                </a:solidFill>
                <a:latin typeface="Textile" charset="0"/>
              </a:rPr>
              <a:t>Differentiating Instruction:  </a:t>
            </a:r>
            <a:br>
              <a:rPr lang="en-US" sz="3700" b="1" dirty="0" smtClean="0">
                <a:solidFill>
                  <a:srgbClr val="FF0000"/>
                </a:solidFill>
                <a:latin typeface="Textile" charset="0"/>
              </a:rPr>
            </a:br>
            <a:r>
              <a:rPr lang="en-US" sz="3700" b="1" dirty="0" smtClean="0">
                <a:solidFill>
                  <a:srgbClr val="FF0000"/>
                </a:solidFill>
                <a:latin typeface="Textile" charset="0"/>
              </a:rPr>
              <a:t>The Journey</a:t>
            </a:r>
            <a:r>
              <a:rPr lang="en-US" sz="3700" dirty="0" smtClean="0">
                <a:solidFill>
                  <a:srgbClr val="FF0000"/>
                </a:solidFill>
                <a:latin typeface="Textile" charset="0"/>
              </a:rPr>
              <a:t> </a:t>
            </a:r>
            <a:r>
              <a:rPr lang="en-US" sz="3700" dirty="0" smtClean="0">
                <a:latin typeface="Textile" charset="0"/>
              </a:rPr>
              <a:t/>
            </a:r>
            <a:br>
              <a:rPr lang="en-US" sz="3700" dirty="0" smtClean="0">
                <a:latin typeface="Textile" charset="0"/>
              </a:rPr>
            </a:br>
            <a:endParaRPr lang="en-US" dirty="0" smtClean="0"/>
          </a:p>
        </p:txBody>
      </p:sp>
      <p:sp>
        <p:nvSpPr>
          <p:cNvPr id="13315" name="Rectangle 3"/>
          <p:cNvSpPr>
            <a:spLocks noGrp="1" noChangeArrowheads="1"/>
          </p:cNvSpPr>
          <p:nvPr>
            <p:ph type="body" sz="half" idx="2"/>
          </p:nvPr>
        </p:nvSpPr>
        <p:spPr>
          <a:xfrm>
            <a:off x="3810000" y="1905000"/>
            <a:ext cx="4953000" cy="4648200"/>
          </a:xfrm>
        </p:spPr>
        <p:txBody>
          <a:bodyPr/>
          <a:lstStyle/>
          <a:p>
            <a:pPr eaLnBrk="1" hangingPunct="1">
              <a:lnSpc>
                <a:spcPct val="90000"/>
              </a:lnSpc>
              <a:buFontTx/>
              <a:buNone/>
            </a:pPr>
            <a:r>
              <a:rPr lang="en-US" sz="1800" smtClean="0">
                <a:latin typeface="Textile" charset="0"/>
              </a:rPr>
              <a:t>	</a:t>
            </a:r>
            <a:r>
              <a:rPr lang="en-US" sz="2400" smtClean="0">
                <a:latin typeface="Textile" charset="0"/>
              </a:rPr>
              <a:t>"In the end, </a:t>
            </a:r>
            <a:r>
              <a:rPr lang="en-US" sz="2400" b="1" smtClean="0">
                <a:solidFill>
                  <a:schemeClr val="hlink"/>
                </a:solidFill>
                <a:latin typeface="Textile" charset="0"/>
              </a:rPr>
              <a:t>all learners</a:t>
            </a:r>
            <a:r>
              <a:rPr lang="en-US" sz="2400" smtClean="0">
                <a:latin typeface="Textile" charset="0"/>
              </a:rPr>
              <a:t> need your </a:t>
            </a:r>
            <a:r>
              <a:rPr lang="en-US" sz="2400" b="1" smtClean="0">
                <a:solidFill>
                  <a:schemeClr val="hlink"/>
                </a:solidFill>
                <a:latin typeface="Textile" charset="0"/>
              </a:rPr>
              <a:t>energy</a:t>
            </a:r>
            <a:r>
              <a:rPr lang="en-US" sz="2400" smtClean="0">
                <a:latin typeface="Textile" charset="0"/>
              </a:rPr>
              <a:t>, your </a:t>
            </a:r>
            <a:r>
              <a:rPr lang="en-US" sz="2400" b="1" smtClean="0">
                <a:solidFill>
                  <a:schemeClr val="hlink"/>
                </a:solidFill>
                <a:latin typeface="Textile" charset="0"/>
              </a:rPr>
              <a:t>heart</a:t>
            </a:r>
            <a:r>
              <a:rPr lang="en-US" sz="2400" smtClean="0">
                <a:latin typeface="Textile" charset="0"/>
              </a:rPr>
              <a:t> and your </a:t>
            </a:r>
            <a:r>
              <a:rPr lang="en-US" sz="2400" b="1" smtClean="0">
                <a:solidFill>
                  <a:schemeClr val="hlink"/>
                </a:solidFill>
                <a:latin typeface="Textile" charset="0"/>
              </a:rPr>
              <a:t>mind</a:t>
            </a:r>
            <a:r>
              <a:rPr lang="en-US" sz="2400" smtClean="0">
                <a:latin typeface="Textile" charset="0"/>
              </a:rPr>
              <a:t>. They have that in common because they are </a:t>
            </a:r>
            <a:r>
              <a:rPr lang="en-US" sz="2400" b="1" smtClean="0">
                <a:solidFill>
                  <a:schemeClr val="hlink"/>
                </a:solidFill>
                <a:latin typeface="Textile" charset="0"/>
              </a:rPr>
              <a:t>young humans</a:t>
            </a:r>
            <a:r>
              <a:rPr lang="en-US" sz="2400" smtClean="0">
                <a:latin typeface="Textile" charset="0"/>
              </a:rPr>
              <a:t>. How they need you, however, differs. Unless we </a:t>
            </a:r>
            <a:r>
              <a:rPr lang="en-US" sz="2400" b="1" smtClean="0">
                <a:solidFill>
                  <a:schemeClr val="hlink"/>
                </a:solidFill>
                <a:latin typeface="Textile" charset="0"/>
              </a:rPr>
              <a:t>understand</a:t>
            </a:r>
            <a:r>
              <a:rPr lang="en-US" sz="2400" smtClean="0">
                <a:latin typeface="Textile" charset="0"/>
              </a:rPr>
              <a:t> and </a:t>
            </a:r>
            <a:r>
              <a:rPr lang="en-US" sz="2400" b="1" smtClean="0">
                <a:solidFill>
                  <a:schemeClr val="hlink"/>
                </a:solidFill>
                <a:latin typeface="Textile" charset="0"/>
              </a:rPr>
              <a:t>respond</a:t>
            </a:r>
            <a:r>
              <a:rPr lang="en-US" sz="2400" smtClean="0">
                <a:latin typeface="Textile" charset="0"/>
              </a:rPr>
              <a:t> to those </a:t>
            </a:r>
            <a:r>
              <a:rPr lang="en-US" sz="2400" b="1" smtClean="0">
                <a:solidFill>
                  <a:schemeClr val="hlink"/>
                </a:solidFill>
                <a:latin typeface="Textile" charset="0"/>
              </a:rPr>
              <a:t>differences</a:t>
            </a:r>
            <a:r>
              <a:rPr lang="en-US" sz="2400" smtClean="0">
                <a:latin typeface="Textile" charset="0"/>
              </a:rPr>
              <a:t>, we </a:t>
            </a:r>
            <a:r>
              <a:rPr lang="en-US" sz="2400" smtClean="0">
                <a:solidFill>
                  <a:schemeClr val="hlink"/>
                </a:solidFill>
                <a:latin typeface="Textile" charset="0"/>
              </a:rPr>
              <a:t>fail</a:t>
            </a:r>
            <a:r>
              <a:rPr lang="en-US" sz="2400" smtClean="0">
                <a:latin typeface="Textile" charset="0"/>
              </a:rPr>
              <a:t> many learners." </a:t>
            </a:r>
          </a:p>
          <a:p>
            <a:pPr eaLnBrk="1" hangingPunct="1">
              <a:lnSpc>
                <a:spcPct val="90000"/>
              </a:lnSpc>
              <a:buFontTx/>
              <a:buNone/>
            </a:pPr>
            <a:r>
              <a:rPr lang="en-US" sz="1800" smtClean="0">
                <a:latin typeface="Textile" charset="0"/>
              </a:rPr>
              <a:t> </a:t>
            </a:r>
          </a:p>
          <a:p>
            <a:pPr eaLnBrk="1" hangingPunct="1">
              <a:lnSpc>
                <a:spcPct val="90000"/>
              </a:lnSpc>
              <a:buFontTx/>
              <a:buNone/>
            </a:pPr>
            <a:endParaRPr lang="en-US" sz="2000" smtClean="0"/>
          </a:p>
          <a:p>
            <a:pPr eaLnBrk="1" hangingPunct="1">
              <a:lnSpc>
                <a:spcPct val="90000"/>
              </a:lnSpc>
              <a:buFontTx/>
              <a:buNone/>
            </a:pPr>
            <a:r>
              <a:rPr lang="en-US" sz="700" smtClean="0">
                <a:latin typeface="Textile" charset="0"/>
              </a:rPr>
              <a:t>                                                                                           </a:t>
            </a:r>
            <a:r>
              <a:rPr lang="en-US" sz="2000" smtClean="0"/>
              <a:t>-Carol Ann Tomlinson</a:t>
            </a:r>
          </a:p>
          <a:p>
            <a:pPr eaLnBrk="1" hangingPunct="1">
              <a:lnSpc>
                <a:spcPct val="90000"/>
              </a:lnSpc>
              <a:buFontTx/>
              <a:buNone/>
            </a:pPr>
            <a:r>
              <a:rPr lang="en-US" sz="1200" smtClean="0">
                <a:latin typeface="Textile" charset="0"/>
              </a:rPr>
              <a:t>		</a:t>
            </a:r>
            <a:endParaRPr lang="en-US" sz="2000" smtClean="0"/>
          </a:p>
        </p:txBody>
      </p:sp>
      <p:pic>
        <p:nvPicPr>
          <p:cNvPr id="30724" name="Picture 4" descr="School_Building_21611_7"/>
          <p:cNvPicPr>
            <a:picLocks noGrp="1" noChangeAspect="1" noChangeArrowheads="1"/>
          </p:cNvPicPr>
          <p:nvPr>
            <p:ph type="clipArt" sz="half" idx="1"/>
          </p:nvPr>
        </p:nvPicPr>
        <p:blipFill>
          <a:blip r:embed="rId3"/>
          <a:srcRect/>
          <a:stretch>
            <a:fillRect/>
          </a:stretch>
        </p:blipFill>
        <p:spPr>
          <a:xfrm>
            <a:off x="917575" y="2413000"/>
            <a:ext cx="3117850" cy="290036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smtClean="0">
                <a:solidFill>
                  <a:srgbClr val="333333"/>
                </a:solidFill>
              </a:rPr>
              <a:t>REMEMBER …</a:t>
            </a:r>
          </a:p>
        </p:txBody>
      </p:sp>
      <p:sp>
        <p:nvSpPr>
          <p:cNvPr id="83971" name="Rectangle 3"/>
          <p:cNvSpPr>
            <a:spLocks noGrp="1" noChangeArrowheads="1"/>
          </p:cNvSpPr>
          <p:nvPr>
            <p:ph type="body" idx="1"/>
          </p:nvPr>
        </p:nvSpPr>
        <p:spPr/>
        <p:txBody>
          <a:bodyPr/>
          <a:lstStyle/>
          <a:p>
            <a:pPr eaLnBrk="1" hangingPunct="1">
              <a:lnSpc>
                <a:spcPct val="90000"/>
              </a:lnSpc>
            </a:pPr>
            <a:r>
              <a:rPr lang="en-US" smtClean="0">
                <a:solidFill>
                  <a:schemeClr val="hlink"/>
                </a:solidFill>
              </a:rPr>
              <a:t>Assessment is ongoing - </a:t>
            </a:r>
          </a:p>
          <a:p>
            <a:pPr lvl="1" eaLnBrk="1" hangingPunct="1">
              <a:lnSpc>
                <a:spcPct val="90000"/>
              </a:lnSpc>
            </a:pPr>
            <a:r>
              <a:rPr lang="en-US" smtClean="0">
                <a:solidFill>
                  <a:srgbClr val="333333"/>
                </a:solidFill>
              </a:rPr>
              <a:t>Before instruction</a:t>
            </a:r>
          </a:p>
          <a:p>
            <a:pPr lvl="1" eaLnBrk="1" hangingPunct="1">
              <a:lnSpc>
                <a:spcPct val="90000"/>
              </a:lnSpc>
            </a:pPr>
            <a:r>
              <a:rPr lang="en-US" smtClean="0">
                <a:solidFill>
                  <a:srgbClr val="333333"/>
                </a:solidFill>
              </a:rPr>
              <a:t>During instruction</a:t>
            </a:r>
          </a:p>
          <a:p>
            <a:pPr lvl="1" eaLnBrk="1" hangingPunct="1">
              <a:lnSpc>
                <a:spcPct val="90000"/>
              </a:lnSpc>
            </a:pPr>
            <a:r>
              <a:rPr lang="en-US" smtClean="0">
                <a:solidFill>
                  <a:srgbClr val="333333"/>
                </a:solidFill>
              </a:rPr>
              <a:t>After instruction</a:t>
            </a:r>
          </a:p>
          <a:p>
            <a:pPr eaLnBrk="1" hangingPunct="1">
              <a:lnSpc>
                <a:spcPct val="90000"/>
              </a:lnSpc>
            </a:pPr>
            <a:r>
              <a:rPr lang="en-US" smtClean="0">
                <a:solidFill>
                  <a:schemeClr val="hlink"/>
                </a:solidFill>
              </a:rPr>
              <a:t>Students will learn when we find out - </a:t>
            </a:r>
          </a:p>
          <a:p>
            <a:pPr lvl="1" eaLnBrk="1" hangingPunct="1">
              <a:lnSpc>
                <a:spcPct val="90000"/>
              </a:lnSpc>
            </a:pPr>
            <a:r>
              <a:rPr lang="en-US" smtClean="0">
                <a:solidFill>
                  <a:srgbClr val="333333"/>
                </a:solidFill>
              </a:rPr>
              <a:t>What they know to begin with</a:t>
            </a:r>
          </a:p>
          <a:p>
            <a:pPr lvl="1" eaLnBrk="1" hangingPunct="1">
              <a:lnSpc>
                <a:spcPct val="90000"/>
              </a:lnSpc>
            </a:pPr>
            <a:r>
              <a:rPr lang="en-US" smtClean="0">
                <a:solidFill>
                  <a:srgbClr val="333333"/>
                </a:solidFill>
              </a:rPr>
              <a:t>What activities engage them</a:t>
            </a:r>
          </a:p>
          <a:p>
            <a:pPr lvl="1" eaLnBrk="1" hangingPunct="1">
              <a:lnSpc>
                <a:spcPct val="90000"/>
              </a:lnSpc>
            </a:pPr>
            <a:r>
              <a:rPr lang="en-US" smtClean="0">
                <a:solidFill>
                  <a:srgbClr val="333333"/>
                </a:solidFill>
              </a:rPr>
              <a:t>What point the skill is mastered</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84994" name="WordArt 2"/>
          <p:cNvSpPr>
            <a:spLocks noChangeArrowheads="1" noChangeShapeType="1" noTextEdit="1"/>
          </p:cNvSpPr>
          <p:nvPr/>
        </p:nvSpPr>
        <p:spPr bwMode="auto">
          <a:xfrm>
            <a:off x="914400" y="1524000"/>
            <a:ext cx="7543800" cy="1624013"/>
          </a:xfrm>
          <a:prstGeom prst="rect">
            <a:avLst/>
          </a:prstGeom>
        </p:spPr>
        <p:txBody>
          <a:bodyPr wrap="none" fromWordArt="1">
            <a:prstTxWarp prst="textDoubleWave1">
              <a:avLst>
                <a:gd name="adj1" fmla="val 6500"/>
                <a:gd name="adj2" fmla="val 0"/>
              </a:avLst>
            </a:prstTxWarp>
          </a:bodyPr>
          <a:lstStyle/>
          <a:p>
            <a:pPr algn="ctr"/>
            <a:endParaRPr lang="en-US" sz="3600" kern="10" spc="-360" dirty="0">
              <a:ln w="12700">
                <a:solidFill>
                  <a:srgbClr val="333333"/>
                </a:solidFill>
                <a:round/>
                <a:headEnd/>
                <a:tailEnd/>
              </a:ln>
              <a:solidFill>
                <a:schemeClr val="hlink"/>
              </a:solidFill>
              <a:effectLst>
                <a:outerShdw dist="125724" dir="18900000" algn="ctr" rotWithShape="0">
                  <a:srgbClr val="000099"/>
                </a:outerShdw>
              </a:effectLst>
              <a:latin typeface="Impact"/>
            </a:endParaRPr>
          </a:p>
        </p:txBody>
      </p:sp>
      <p:pic>
        <p:nvPicPr>
          <p:cNvPr id="84995" name="Picture 3" descr="boytest"/>
          <p:cNvPicPr>
            <a:picLocks noChangeAspect="1" noChangeArrowheads="1"/>
          </p:cNvPicPr>
          <p:nvPr/>
        </p:nvPicPr>
        <p:blipFill>
          <a:blip r:embed="rId3"/>
          <a:srcRect/>
          <a:stretch>
            <a:fillRect/>
          </a:stretch>
        </p:blipFill>
        <p:spPr bwMode="auto">
          <a:xfrm>
            <a:off x="990600" y="3124200"/>
            <a:ext cx="2514600" cy="3219450"/>
          </a:xfrm>
          <a:prstGeom prst="rect">
            <a:avLst/>
          </a:prstGeom>
          <a:noFill/>
          <a:ln w="9525">
            <a:noFill/>
            <a:miter lim="800000"/>
            <a:headEnd/>
            <a:tailEnd/>
          </a:ln>
        </p:spPr>
      </p:pic>
      <p:pic>
        <p:nvPicPr>
          <p:cNvPr id="84996" name="Picture 4" descr="boytest2"/>
          <p:cNvPicPr>
            <a:picLocks noChangeAspect="1" noChangeArrowheads="1"/>
          </p:cNvPicPr>
          <p:nvPr/>
        </p:nvPicPr>
        <p:blipFill>
          <a:blip r:embed="rId4"/>
          <a:srcRect/>
          <a:stretch>
            <a:fillRect/>
          </a:stretch>
        </p:blipFill>
        <p:spPr bwMode="auto">
          <a:xfrm>
            <a:off x="5257800" y="3124200"/>
            <a:ext cx="2400300" cy="3200400"/>
          </a:xfrm>
          <a:prstGeom prst="rect">
            <a:avLst/>
          </a:prstGeom>
          <a:noFill/>
          <a:ln w="9525">
            <a:solidFill>
              <a:schemeClr val="tx1"/>
            </a:solidFill>
            <a:miter lim="800000"/>
            <a:headEnd/>
            <a:tailEnd/>
          </a:ln>
        </p:spPr>
      </p:pic>
      <p:sp>
        <p:nvSpPr>
          <p:cNvPr id="5" name="TextBox 4"/>
          <p:cNvSpPr txBox="1"/>
          <p:nvPr/>
        </p:nvSpPr>
        <p:spPr>
          <a:xfrm>
            <a:off x="1371600" y="685800"/>
            <a:ext cx="6096000" cy="707886"/>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Grading </a:t>
            </a:r>
            <a:r>
              <a:rPr lang="en-US" sz="40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Dilemna</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pPr eaLnBrk="1" hangingPunct="1"/>
            <a:r>
              <a:rPr lang="en-US" sz="3700" b="1" smtClean="0"/>
              <a:t>Discussions about </a:t>
            </a:r>
            <a:br>
              <a:rPr lang="en-US" sz="3700" b="1" smtClean="0"/>
            </a:br>
            <a:r>
              <a:rPr lang="en-US" sz="3700" b="1" smtClean="0"/>
              <a:t>differentiated grading</a:t>
            </a:r>
          </a:p>
        </p:txBody>
      </p:sp>
      <p:sp>
        <p:nvSpPr>
          <p:cNvPr id="86019" name="Rectangle 3"/>
          <p:cNvSpPr>
            <a:spLocks noGrp="1" noChangeArrowheads="1"/>
          </p:cNvSpPr>
          <p:nvPr>
            <p:ph type="body" sz="half" idx="1"/>
          </p:nvPr>
        </p:nvSpPr>
        <p:spPr>
          <a:xfrm>
            <a:off x="457200" y="1600200"/>
            <a:ext cx="8077200" cy="4876800"/>
          </a:xfrm>
          <a:noFill/>
        </p:spPr>
        <p:txBody>
          <a:bodyPr/>
          <a:lstStyle/>
          <a:p>
            <a:pPr eaLnBrk="1" hangingPunct="1"/>
            <a:r>
              <a:rPr lang="en-US" sz="2400" b="1" smtClean="0"/>
              <a:t>Don’t grade everything. Teach students to assess their own work and to provide and receive peer evaluation, using your criteria for quality work…</a:t>
            </a:r>
          </a:p>
          <a:p>
            <a:pPr eaLnBrk="1" hangingPunct="1"/>
            <a:r>
              <a:rPr lang="en-US" sz="2400" b="1" smtClean="0"/>
              <a:t>“…the primary goal of grading and reporting is to communicate to important audiences, such as students and parents, high-quality feedback to support the learning process and encourage learner success…</a:t>
            </a:r>
          </a:p>
          <a:p>
            <a:pPr eaLnBrk="1" hangingPunct="1"/>
            <a:r>
              <a:rPr lang="en-US" sz="2400" b="1" smtClean="0"/>
              <a:t>Final grades reflect not just differentiated activities but also daily work, tests, performance assessments, and assignments required of all students…</a:t>
            </a:r>
            <a:r>
              <a:rPr lang="en-US" sz="2400" smtClean="0"/>
              <a:t> </a:t>
            </a:r>
          </a:p>
        </p:txBody>
      </p:sp>
      <p:pic>
        <p:nvPicPr>
          <p:cNvPr id="86020" name="Picture 4" descr="MCj03981570000[1]"/>
          <p:cNvPicPr>
            <a:picLocks noGrp="1" noChangeAspect="1" noChangeArrowheads="1"/>
          </p:cNvPicPr>
          <p:nvPr>
            <p:ph sz="half" idx="2"/>
          </p:nvPr>
        </p:nvPicPr>
        <p:blipFill>
          <a:blip r:embed="rId3"/>
          <a:srcRect/>
          <a:stretch>
            <a:fillRect/>
          </a:stretch>
        </p:blipFill>
        <p:spPr>
          <a:xfrm>
            <a:off x="7010400" y="457200"/>
            <a:ext cx="1371600" cy="1219200"/>
          </a:xfr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22882"/>
                                        </p:tgtEl>
                                        <p:attrNameLst>
                                          <p:attrName>style.visibility</p:attrName>
                                        </p:attrNameLst>
                                      </p:cBhvr>
                                      <p:to>
                                        <p:strVal val="visible"/>
                                      </p:to>
                                    </p:set>
                                    <p:animEffect transition="in" filter="dissolve">
                                      <p:cBhvr>
                                        <p:cTn id="7" dur="500"/>
                                        <p:tgtEl>
                                          <p:spTgt spid="1228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sz="4500" b="1" smtClean="0"/>
              <a:t>Some Differentiation Strategies</a:t>
            </a:r>
          </a:p>
        </p:txBody>
      </p:sp>
      <p:sp>
        <p:nvSpPr>
          <p:cNvPr id="132099" name="Rectangle 3"/>
          <p:cNvSpPr>
            <a:spLocks noGrp="1" noChangeArrowheads="1"/>
          </p:cNvSpPr>
          <p:nvPr>
            <p:ph type="body" idx="1"/>
          </p:nvPr>
        </p:nvSpPr>
        <p:spPr>
          <a:noFill/>
        </p:spPr>
        <p:txBody>
          <a:bodyPr/>
          <a:lstStyle/>
          <a:p>
            <a:pPr algn="ctr" eaLnBrk="1" hangingPunct="1"/>
            <a:r>
              <a:rPr lang="en-US" sz="4400" smtClean="0"/>
              <a:t>Choice Boards</a:t>
            </a:r>
          </a:p>
          <a:p>
            <a:pPr algn="ctr" eaLnBrk="1" hangingPunct="1">
              <a:buFontTx/>
              <a:buNone/>
            </a:pPr>
            <a:endParaRPr lang="en-US" sz="4400" smtClean="0"/>
          </a:p>
          <a:p>
            <a:pPr algn="ctr" eaLnBrk="1" hangingPunct="1"/>
            <a:r>
              <a:rPr lang="en-US" sz="4400" smtClean="0"/>
              <a:t>Tiered Activities</a:t>
            </a:r>
          </a:p>
          <a:p>
            <a:pPr algn="ctr" eaLnBrk="1" hangingPunct="1">
              <a:buFontTx/>
              <a:buNone/>
            </a:pPr>
            <a:endParaRPr lang="en-US" sz="4400" smtClean="0"/>
          </a:p>
          <a:p>
            <a:pPr algn="ctr" eaLnBrk="1" hangingPunct="1"/>
            <a:r>
              <a:rPr lang="en-US" sz="4400" smtClean="0"/>
              <a:t>Learning Contracts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2099">
                                            <p:txEl>
                                              <p:pRg st="0" end="0"/>
                                            </p:txEl>
                                          </p:spTgt>
                                        </p:tgtEl>
                                        <p:attrNameLst>
                                          <p:attrName>style.visibility</p:attrName>
                                        </p:attrNameLst>
                                      </p:cBhvr>
                                      <p:to>
                                        <p:strVal val="visible"/>
                                      </p:to>
                                    </p:set>
                                    <p:animEffect transition="in" filter="randombar(horizontal)">
                                      <p:cBhvr>
                                        <p:cTn id="7" dur="500"/>
                                        <p:tgtEl>
                                          <p:spTgt spid="132099">
                                            <p:txEl>
                                              <p:pRg st="0" end="0"/>
                                            </p:txEl>
                                          </p:spTgt>
                                        </p:tgtEl>
                                      </p:cBhvr>
                                    </p:animEffect>
                                  </p:childTnLst>
                                  <p:subTnLst>
                                    <p:animClr clrSpc="rgb" dir="cw">
                                      <p:cBhvr override="childStyle">
                                        <p:cTn dur="1" fill="hold" display="0" masterRel="nextClick" afterEffect="1"/>
                                        <p:tgtEl>
                                          <p:spTgt spid="132099">
                                            <p:txEl>
                                              <p:pRg st="0" end="0"/>
                                            </p:txEl>
                                          </p:spTgt>
                                        </p:tgtEl>
                                        <p:attrNameLst>
                                          <p:attrName>ppt_c</p:attrName>
                                        </p:attrNameLst>
                                      </p:cBhvr>
                                      <p:to>
                                        <a:schemeClr val="folHlink"/>
                                      </p:to>
                                    </p:animClr>
                                  </p:sub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32099">
                                            <p:txEl>
                                              <p:pRg st="2" end="2"/>
                                            </p:txEl>
                                          </p:spTgt>
                                        </p:tgtEl>
                                        <p:attrNameLst>
                                          <p:attrName>style.visibility</p:attrName>
                                        </p:attrNameLst>
                                      </p:cBhvr>
                                      <p:to>
                                        <p:strVal val="visible"/>
                                      </p:to>
                                    </p:set>
                                    <p:animEffect transition="in" filter="randombar(horizontal)">
                                      <p:cBhvr>
                                        <p:cTn id="12" dur="500"/>
                                        <p:tgtEl>
                                          <p:spTgt spid="132099">
                                            <p:txEl>
                                              <p:pRg st="2" end="2"/>
                                            </p:txEl>
                                          </p:spTgt>
                                        </p:tgtEl>
                                      </p:cBhvr>
                                    </p:animEffect>
                                  </p:childTnLst>
                                  <p:subTnLst>
                                    <p:animClr clrSpc="rgb" dir="cw">
                                      <p:cBhvr override="childStyle">
                                        <p:cTn dur="1" fill="hold" display="0" masterRel="nextClick" afterEffect="1"/>
                                        <p:tgtEl>
                                          <p:spTgt spid="132099">
                                            <p:txEl>
                                              <p:pRg st="2" end="2"/>
                                            </p:txEl>
                                          </p:spTgt>
                                        </p:tgtEl>
                                        <p:attrNameLst>
                                          <p:attrName>ppt_c</p:attrName>
                                        </p:attrNameLst>
                                      </p:cBhvr>
                                      <p:to>
                                        <a:schemeClr val="folHlink"/>
                                      </p:to>
                                    </p:animClr>
                                  </p:sub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2099">
                                            <p:txEl>
                                              <p:pRg st="4" end="4"/>
                                            </p:txEl>
                                          </p:spTgt>
                                        </p:tgtEl>
                                        <p:attrNameLst>
                                          <p:attrName>style.visibility</p:attrName>
                                        </p:attrNameLst>
                                      </p:cBhvr>
                                      <p:to>
                                        <p:strVal val="visible"/>
                                      </p:to>
                                    </p:set>
                                    <p:animEffect transition="in" filter="randombar(horizontal)">
                                      <p:cBhvr>
                                        <p:cTn id="17" dur="500"/>
                                        <p:tgtEl>
                                          <p:spTgt spid="132099">
                                            <p:txEl>
                                              <p:pRg st="4" end="4"/>
                                            </p:txEl>
                                          </p:spTgt>
                                        </p:tgtEl>
                                      </p:cBhvr>
                                    </p:animEffect>
                                  </p:childTnLst>
                                  <p:subTnLst>
                                    <p:animClr clrSpc="rgb" dir="cw">
                                      <p:cBhvr override="childStyle">
                                        <p:cTn dur="1" fill="hold" display="0" masterRel="nextClick" afterEffect="1"/>
                                        <p:tgtEl>
                                          <p:spTgt spid="132099">
                                            <p:txEl>
                                              <p:pRg st="4" end="4"/>
                                            </p:txEl>
                                          </p:spTgt>
                                        </p:tgtEl>
                                        <p:attrNameLst>
                                          <p:attrName>ppt_c</p:attrName>
                                        </p:attrNameLst>
                                      </p:cBhvr>
                                      <p:to>
                                        <a:schemeClr val="fo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build="p"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685800" y="1371600"/>
            <a:ext cx="8229600" cy="1143000"/>
          </a:xfrm>
        </p:spPr>
        <p:txBody>
          <a:bodyPr/>
          <a:lstStyle/>
          <a:p>
            <a:pPr eaLnBrk="1" hangingPunct="1"/>
            <a:r>
              <a:rPr lang="en-US" sz="6000" smtClean="0"/>
              <a:t>Choice Boards</a:t>
            </a:r>
          </a:p>
        </p:txBody>
      </p:sp>
      <p:pic>
        <p:nvPicPr>
          <p:cNvPr id="89091" name="Picture 3" descr="choices-for-deliberate-creators"/>
          <p:cNvPicPr>
            <a:picLocks noChangeAspect="1" noChangeArrowheads="1"/>
          </p:cNvPicPr>
          <p:nvPr/>
        </p:nvPicPr>
        <p:blipFill>
          <a:blip r:embed="rId3"/>
          <a:srcRect/>
          <a:stretch>
            <a:fillRect/>
          </a:stretch>
        </p:blipFill>
        <p:spPr bwMode="auto">
          <a:xfrm>
            <a:off x="1828800" y="2971800"/>
            <a:ext cx="5486400"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smtClean="0"/>
              <a:t>Sample Activities and Formats</a:t>
            </a:r>
          </a:p>
        </p:txBody>
      </p:sp>
      <p:pic>
        <p:nvPicPr>
          <p:cNvPr id="90115" name="Picture 3" descr="MCj04352780000[1]"/>
          <p:cNvPicPr>
            <a:picLocks noGrp="1" noChangeAspect="1" noChangeArrowheads="1"/>
          </p:cNvPicPr>
          <p:nvPr>
            <p:ph idx="1"/>
          </p:nvPr>
        </p:nvPicPr>
        <p:blipFill>
          <a:blip r:embed="rId3"/>
          <a:srcRect/>
          <a:stretch>
            <a:fillRect/>
          </a:stretch>
        </p:blipFill>
        <p:spPr>
          <a:xfrm>
            <a:off x="1598613" y="2071688"/>
            <a:ext cx="6110287" cy="3771900"/>
          </a:xfrm>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457200" y="274638"/>
            <a:ext cx="8229600" cy="765175"/>
          </a:xfrm>
        </p:spPr>
        <p:txBody>
          <a:bodyPr/>
          <a:lstStyle/>
          <a:p>
            <a:pPr eaLnBrk="1" hangingPunct="1"/>
            <a:r>
              <a:rPr lang="en-US" smtClean="0">
                <a:solidFill>
                  <a:schemeClr val="tx1"/>
                </a:solidFill>
              </a:rPr>
              <a:t>Did You Know????</a:t>
            </a:r>
          </a:p>
        </p:txBody>
      </p:sp>
      <p:sp>
        <p:nvSpPr>
          <p:cNvPr id="138243" name="Rectangle 3"/>
          <p:cNvSpPr>
            <a:spLocks noGrp="1" noChangeArrowheads="1"/>
          </p:cNvSpPr>
          <p:nvPr>
            <p:ph type="body" idx="1"/>
          </p:nvPr>
        </p:nvSpPr>
        <p:spPr>
          <a:xfrm>
            <a:off x="685800" y="1752600"/>
            <a:ext cx="8001000" cy="4495800"/>
          </a:xfrm>
        </p:spPr>
        <p:txBody>
          <a:bodyPr/>
          <a:lstStyle/>
          <a:p>
            <a:pPr eaLnBrk="1" hangingPunct="1">
              <a:lnSpc>
                <a:spcPct val="90000"/>
              </a:lnSpc>
            </a:pPr>
            <a:r>
              <a:rPr lang="en-US" smtClean="0"/>
              <a:t>Choice boards give students </a:t>
            </a:r>
            <a:r>
              <a:rPr lang="en-US" b="1" u="sng" smtClean="0"/>
              <a:t>multiple ways of processing information</a:t>
            </a:r>
            <a:r>
              <a:rPr lang="en-US" smtClean="0"/>
              <a:t> and rehearsing content and skills. </a:t>
            </a:r>
          </a:p>
          <a:p>
            <a:pPr eaLnBrk="1" hangingPunct="1">
              <a:lnSpc>
                <a:spcPct val="90000"/>
              </a:lnSpc>
            </a:pPr>
            <a:r>
              <a:rPr lang="en-US" smtClean="0"/>
              <a:t>Students may </a:t>
            </a:r>
            <a:r>
              <a:rPr lang="en-US" b="1" u="sng" smtClean="0"/>
              <a:t>work alone</a:t>
            </a:r>
            <a:r>
              <a:rPr lang="en-US" smtClean="0"/>
              <a:t> and/or </a:t>
            </a:r>
            <a:r>
              <a:rPr lang="en-US" b="1" u="sng" smtClean="0"/>
              <a:t>with one or more partners.</a:t>
            </a:r>
          </a:p>
          <a:p>
            <a:pPr eaLnBrk="1" hangingPunct="1">
              <a:lnSpc>
                <a:spcPct val="90000"/>
              </a:lnSpc>
            </a:pPr>
            <a:r>
              <a:rPr lang="en-US" smtClean="0"/>
              <a:t>Students may choose three in a row from a tic-tac-toe-style choice board.</a:t>
            </a:r>
          </a:p>
          <a:p>
            <a:pPr eaLnBrk="1" hangingPunct="1">
              <a:lnSpc>
                <a:spcPct val="90000"/>
              </a:lnSpc>
            </a:pPr>
            <a:r>
              <a:rPr lang="en-US" smtClean="0"/>
              <a:t>Choice boards can have </a:t>
            </a:r>
            <a:r>
              <a:rPr lang="en-US" b="1" u="sng" smtClean="0"/>
              <a:t>multiple choice</a:t>
            </a:r>
            <a:r>
              <a:rPr lang="en-US" smtClean="0"/>
              <a:t> lines, shapes, formats and options.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38242"/>
                                        </p:tgtEl>
                                        <p:attrNameLst>
                                          <p:attrName>style.visibility</p:attrName>
                                        </p:attrNameLst>
                                      </p:cBhvr>
                                      <p:to>
                                        <p:strVal val="visible"/>
                                      </p:to>
                                    </p:set>
                                    <p:animEffect transition="in" filter="dissolve">
                                      <p:cBhvr>
                                        <p:cTn id="7" dur="500"/>
                                        <p:tgtEl>
                                          <p:spTgt spid="13824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8243">
                                            <p:txEl>
                                              <p:pRg st="0" end="0"/>
                                            </p:txEl>
                                          </p:spTgt>
                                        </p:tgtEl>
                                        <p:attrNameLst>
                                          <p:attrName>style.visibility</p:attrName>
                                        </p:attrNameLst>
                                      </p:cBhvr>
                                      <p:to>
                                        <p:strVal val="visible"/>
                                      </p:to>
                                    </p:set>
                                    <p:animEffect transition="in" filter="dissolve">
                                      <p:cBhvr>
                                        <p:cTn id="12" dur="500"/>
                                        <p:tgtEl>
                                          <p:spTgt spid="1382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8243">
                                            <p:txEl>
                                              <p:pRg st="1" end="1"/>
                                            </p:txEl>
                                          </p:spTgt>
                                        </p:tgtEl>
                                        <p:attrNameLst>
                                          <p:attrName>style.visibility</p:attrName>
                                        </p:attrNameLst>
                                      </p:cBhvr>
                                      <p:to>
                                        <p:strVal val="visible"/>
                                      </p:to>
                                    </p:set>
                                    <p:animEffect transition="in" filter="dissolve">
                                      <p:cBhvr>
                                        <p:cTn id="17" dur="500"/>
                                        <p:tgtEl>
                                          <p:spTgt spid="13824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8243">
                                            <p:txEl>
                                              <p:pRg st="2" end="2"/>
                                            </p:txEl>
                                          </p:spTgt>
                                        </p:tgtEl>
                                        <p:attrNameLst>
                                          <p:attrName>style.visibility</p:attrName>
                                        </p:attrNameLst>
                                      </p:cBhvr>
                                      <p:to>
                                        <p:strVal val="visible"/>
                                      </p:to>
                                    </p:set>
                                    <p:animEffect transition="in" filter="dissolve">
                                      <p:cBhvr>
                                        <p:cTn id="22" dur="500"/>
                                        <p:tgtEl>
                                          <p:spTgt spid="13824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8243">
                                            <p:txEl>
                                              <p:pRg st="3" end="3"/>
                                            </p:txEl>
                                          </p:spTgt>
                                        </p:tgtEl>
                                        <p:attrNameLst>
                                          <p:attrName>style.visibility</p:attrName>
                                        </p:attrNameLst>
                                      </p:cBhvr>
                                      <p:to>
                                        <p:strVal val="visible"/>
                                      </p:to>
                                    </p:set>
                                    <p:animEffect transition="in" filter="dissolve">
                                      <p:cBhvr>
                                        <p:cTn id="27" dur="500"/>
                                        <p:tgtEl>
                                          <p:spTgt spid="1382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2" grpId="0"/>
      <p:bldP spid="13824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idx="4294967295"/>
          </p:nvPr>
        </p:nvSpPr>
        <p:spPr/>
        <p:txBody>
          <a:bodyPr/>
          <a:lstStyle/>
          <a:p>
            <a:pPr eaLnBrk="1" hangingPunct="1"/>
            <a:r>
              <a:rPr lang="en-US" sz="3100" smtClean="0"/>
              <a:t>Structures, Processes and Responses of Plants</a:t>
            </a:r>
            <a:br>
              <a:rPr lang="en-US" sz="3100" smtClean="0"/>
            </a:br>
            <a:r>
              <a:rPr lang="en-US" sz="3400" smtClean="0"/>
              <a:t>Tic-Tac-Toe for Student Choice Activities</a:t>
            </a:r>
          </a:p>
        </p:txBody>
      </p:sp>
      <p:graphicFrame>
        <p:nvGraphicFramePr>
          <p:cNvPr id="139267" name="Group 3"/>
          <p:cNvGraphicFramePr>
            <a:graphicFrameLocks noGrp="1"/>
          </p:cNvGraphicFramePr>
          <p:nvPr/>
        </p:nvGraphicFramePr>
        <p:xfrm>
          <a:off x="609600" y="1676400"/>
          <a:ext cx="7772400" cy="3871278"/>
        </p:xfrm>
        <a:graphic>
          <a:graphicData uri="http://schemas.openxmlformats.org/drawingml/2006/table">
            <a:tbl>
              <a:tblPr/>
              <a:tblGrid>
                <a:gridCol w="2590800"/>
                <a:gridCol w="2590800"/>
                <a:gridCol w="2590800"/>
              </a:tblGrid>
              <a:tr h="15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rPr>
                        <a:t>1. Draw some type of </a:t>
                      </a:r>
                      <a:r>
                        <a:rPr kumimoji="0" lang="en-US" sz="1500" b="0" i="0" u="sng" strike="noStrike" cap="none" normalizeH="0" baseline="0" smtClean="0">
                          <a:ln>
                            <a:noFill/>
                          </a:ln>
                          <a:solidFill>
                            <a:schemeClr val="tx1"/>
                          </a:solidFill>
                          <a:effectLst/>
                          <a:latin typeface="Arial" charset="0"/>
                        </a:rPr>
                        <a:t>visual</a:t>
                      </a:r>
                      <a:r>
                        <a:rPr kumimoji="0" lang="en-US" sz="1500" b="0" i="0" u="none" strike="noStrike" cap="none" normalizeH="0" baseline="0" smtClean="0">
                          <a:ln>
                            <a:noFill/>
                          </a:ln>
                          <a:solidFill>
                            <a:schemeClr val="tx1"/>
                          </a:solidFill>
                          <a:effectLst/>
                          <a:latin typeface="Arial" charset="0"/>
                        </a:rPr>
                        <a:t> that differentiates the two types of reproduction in flowering plants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rPr>
                        <a:t>2. Write a short </a:t>
                      </a:r>
                      <a:r>
                        <a:rPr kumimoji="0" lang="en-US" sz="1500" b="0" i="0" u="sng" strike="noStrike" cap="none" normalizeH="0" baseline="0" smtClean="0">
                          <a:ln>
                            <a:noFill/>
                          </a:ln>
                          <a:solidFill>
                            <a:schemeClr val="tx1"/>
                          </a:solidFill>
                          <a:effectLst/>
                          <a:latin typeface="Arial" charset="0"/>
                        </a:rPr>
                        <a:t>essay</a:t>
                      </a:r>
                      <a:r>
                        <a:rPr kumimoji="0" lang="en-US" sz="1500" b="0" i="0" u="none" strike="noStrike" cap="none" normalizeH="0" baseline="0" smtClean="0">
                          <a:ln>
                            <a:noFill/>
                          </a:ln>
                          <a:solidFill>
                            <a:schemeClr val="tx1"/>
                          </a:solidFill>
                          <a:effectLst/>
                          <a:latin typeface="Arial" charset="0"/>
                        </a:rPr>
                        <a:t> explaining the structures flowering plants have for defense.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rPr>
                        <a:t>3. </a:t>
                      </a:r>
                      <a:r>
                        <a:rPr kumimoji="0" lang="en-US" sz="1500" b="0" i="0" u="sng" strike="noStrike" cap="none" normalizeH="0" baseline="0" smtClean="0">
                          <a:ln>
                            <a:noFill/>
                          </a:ln>
                          <a:solidFill>
                            <a:schemeClr val="tx1"/>
                          </a:solidFill>
                          <a:effectLst/>
                          <a:latin typeface="Arial" charset="0"/>
                        </a:rPr>
                        <a:t>Search the Internet</a:t>
                      </a:r>
                      <a:r>
                        <a:rPr kumimoji="0" lang="en-US" sz="1500" b="0" i="0" u="none" strike="noStrike" cap="none" normalizeH="0" baseline="0" smtClean="0">
                          <a:ln>
                            <a:noFill/>
                          </a:ln>
                          <a:solidFill>
                            <a:schemeClr val="tx1"/>
                          </a:solidFill>
                          <a:effectLst/>
                          <a:latin typeface="Arial" charset="0"/>
                        </a:rPr>
                        <a:t> for information about a plant’s response to external stimuli. Print out what you find and summarize your information into your own </a:t>
                      </a:r>
                      <a:r>
                        <a:rPr kumimoji="0" lang="en-US" sz="1500" b="0" i="0" u="sng" strike="noStrike" cap="none" normalizeH="0" baseline="0" smtClean="0">
                          <a:ln>
                            <a:noFill/>
                          </a:ln>
                          <a:solidFill>
                            <a:schemeClr val="tx1"/>
                          </a:solidFill>
                          <a:effectLst/>
                          <a:latin typeface="Arial" charset="0"/>
                        </a:rPr>
                        <a:t>outline.</a:t>
                      </a: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12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rPr>
                        <a:t>4. Create a </a:t>
                      </a:r>
                      <a:r>
                        <a:rPr kumimoji="0" lang="en-US" sz="1500" b="0" i="0" u="sng" strike="noStrike" cap="none" normalizeH="0" baseline="0" smtClean="0">
                          <a:ln>
                            <a:noFill/>
                          </a:ln>
                          <a:solidFill>
                            <a:schemeClr val="tx1"/>
                          </a:solidFill>
                          <a:effectLst/>
                          <a:latin typeface="Arial" charset="0"/>
                        </a:rPr>
                        <a:t>lesson plan</a:t>
                      </a:r>
                      <a:r>
                        <a:rPr kumimoji="0" lang="en-US" sz="1500" b="0" i="0" u="none" strike="noStrike" cap="none" normalizeH="0" baseline="0" smtClean="0">
                          <a:ln>
                            <a:noFill/>
                          </a:ln>
                          <a:solidFill>
                            <a:schemeClr val="tx1"/>
                          </a:solidFill>
                          <a:effectLst/>
                          <a:latin typeface="Arial" charset="0"/>
                        </a:rPr>
                        <a:t> on the life cycle of a flowering plant and teach this lesson to the class.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rPr>
                        <a:t>5. Write a </a:t>
                      </a:r>
                      <a:r>
                        <a:rPr kumimoji="0" lang="en-US" sz="1500" b="0" i="0" u="sng" strike="noStrike" cap="none" normalizeH="0" baseline="0" smtClean="0">
                          <a:ln>
                            <a:noFill/>
                          </a:ln>
                          <a:solidFill>
                            <a:schemeClr val="tx1"/>
                          </a:solidFill>
                          <a:effectLst/>
                          <a:latin typeface="Arial" charset="0"/>
                        </a:rPr>
                        <a:t>newspaper article</a:t>
                      </a:r>
                      <a:r>
                        <a:rPr kumimoji="0" lang="en-US" sz="1500" b="0" i="0" u="none" strike="noStrike" cap="none" normalizeH="0" baseline="0" smtClean="0">
                          <a:ln>
                            <a:noFill/>
                          </a:ln>
                          <a:solidFill>
                            <a:schemeClr val="tx1"/>
                          </a:solidFill>
                          <a:effectLst/>
                          <a:latin typeface="Arial" charset="0"/>
                        </a:rPr>
                        <a:t> highlighting the poisonous plants common to South Carolina (i.e. Mississippi)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rPr>
                        <a:t>6. Write a </a:t>
                      </a:r>
                      <a:r>
                        <a:rPr kumimoji="0" lang="en-US" sz="1500" b="0" i="0" u="sng" strike="noStrike" cap="none" normalizeH="0" baseline="0" smtClean="0">
                          <a:ln>
                            <a:noFill/>
                          </a:ln>
                          <a:solidFill>
                            <a:schemeClr val="tx1"/>
                          </a:solidFill>
                          <a:effectLst/>
                          <a:latin typeface="Arial" charset="0"/>
                        </a:rPr>
                        <a:t>short story</a:t>
                      </a:r>
                      <a:r>
                        <a:rPr kumimoji="0" lang="en-US" sz="1500" b="0" i="0" u="none" strike="noStrike" cap="none" normalizeH="0" baseline="0" smtClean="0">
                          <a:ln>
                            <a:noFill/>
                          </a:ln>
                          <a:solidFill>
                            <a:schemeClr val="tx1"/>
                          </a:solidFill>
                          <a:effectLst/>
                          <a:latin typeface="Arial" charset="0"/>
                        </a:rPr>
                        <a:t> about the life cycle of an apple seed.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12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rPr>
                        <a:t>7. Create a </a:t>
                      </a:r>
                      <a:r>
                        <a:rPr kumimoji="0" lang="en-US" sz="1500" b="0" i="0" u="sng" strike="noStrike" cap="none" normalizeH="0" baseline="0" smtClean="0">
                          <a:ln>
                            <a:noFill/>
                          </a:ln>
                          <a:solidFill>
                            <a:schemeClr val="tx1"/>
                          </a:solidFill>
                          <a:effectLst/>
                          <a:latin typeface="Arial" charset="0"/>
                        </a:rPr>
                        <a:t>Venn Diagram</a:t>
                      </a:r>
                      <a:r>
                        <a:rPr kumimoji="0" lang="en-US" sz="1500" b="0" i="0" u="none" strike="noStrike" cap="none" normalizeH="0" baseline="0" smtClean="0">
                          <a:ln>
                            <a:noFill/>
                          </a:ln>
                          <a:solidFill>
                            <a:schemeClr val="tx1"/>
                          </a:solidFill>
                          <a:effectLst/>
                          <a:latin typeface="Arial" charset="0"/>
                        </a:rPr>
                        <a:t> comparing and contrasting vascular and nonvascular plants.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rPr>
                        <a:t>8. Design a </a:t>
                      </a:r>
                      <a:r>
                        <a:rPr kumimoji="0" lang="en-US" sz="1500" b="0" i="0" u="sng" strike="noStrike" cap="none" normalizeH="0" baseline="0" smtClean="0">
                          <a:ln>
                            <a:noFill/>
                          </a:ln>
                          <a:solidFill>
                            <a:schemeClr val="tx1"/>
                          </a:solidFill>
                          <a:effectLst/>
                          <a:latin typeface="Arial" charset="0"/>
                        </a:rPr>
                        <a:t>poster</a:t>
                      </a:r>
                      <a:r>
                        <a:rPr kumimoji="0" lang="en-US" sz="1500" b="0" i="0" u="none" strike="noStrike" cap="none" normalizeH="0" baseline="0" smtClean="0">
                          <a:ln>
                            <a:noFill/>
                          </a:ln>
                          <a:solidFill>
                            <a:schemeClr val="tx1"/>
                          </a:solidFill>
                          <a:effectLst/>
                          <a:latin typeface="Arial" charset="0"/>
                        </a:rPr>
                        <a:t> shows the parts of a flowering plant that function for survival.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rPr>
                        <a:t>9. Make a </a:t>
                      </a:r>
                      <a:r>
                        <a:rPr kumimoji="0" lang="en-US" sz="1500" b="0" i="0" u="sng" strike="noStrike" cap="none" normalizeH="0" baseline="0" smtClean="0">
                          <a:ln>
                            <a:noFill/>
                          </a:ln>
                          <a:solidFill>
                            <a:schemeClr val="tx1"/>
                          </a:solidFill>
                          <a:effectLst/>
                          <a:latin typeface="Arial" charset="0"/>
                        </a:rPr>
                        <a:t>collage</a:t>
                      </a:r>
                      <a:r>
                        <a:rPr kumimoji="0" lang="en-US" sz="1500" b="0" i="0" u="none" strike="noStrike" cap="none" normalizeH="0" baseline="0" smtClean="0">
                          <a:ln>
                            <a:noFill/>
                          </a:ln>
                          <a:solidFill>
                            <a:schemeClr val="tx1"/>
                          </a:solidFill>
                          <a:effectLst/>
                          <a:latin typeface="Arial" charset="0"/>
                        </a:rPr>
                        <a:t> of various organisms from the five kingdoms. Label and give the characteristics of each kingdom.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2181" name="Text Box 39"/>
          <p:cNvSpPr txBox="1">
            <a:spLocks noChangeArrowheads="1"/>
          </p:cNvSpPr>
          <p:nvPr/>
        </p:nvSpPr>
        <p:spPr bwMode="auto">
          <a:xfrm>
            <a:off x="685800" y="5791200"/>
            <a:ext cx="7772400" cy="623888"/>
          </a:xfrm>
          <a:prstGeom prst="rect">
            <a:avLst/>
          </a:prstGeom>
          <a:noFill/>
          <a:ln w="9525">
            <a:noFill/>
            <a:miter lim="800000"/>
            <a:headEnd/>
            <a:tailEnd/>
          </a:ln>
        </p:spPr>
        <p:txBody>
          <a:bodyPr>
            <a:spAutoFit/>
          </a:bodyPr>
          <a:lstStyle/>
          <a:p>
            <a:pPr>
              <a:spcBef>
                <a:spcPct val="50000"/>
              </a:spcBef>
            </a:pPr>
            <a:r>
              <a:rPr lang="en-US" sz="1400">
                <a:latin typeface="Verdana" pitchFamily="34" charset="0"/>
              </a:rPr>
              <a:t>Name: ________________________ I/We choose activities #____, #____, #____.</a:t>
            </a:r>
          </a:p>
          <a:p>
            <a:pPr>
              <a:spcBef>
                <a:spcPct val="50000"/>
              </a:spcBef>
            </a:pPr>
            <a:r>
              <a:rPr lang="en-US" sz="1400">
                <a:latin typeface="Verdana" pitchFamily="34" charset="0"/>
              </a:rPr>
              <a:t>Today’s Date _________________________  Due Date ___________________</a:t>
            </a:r>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a:xfrm>
            <a:off x="457200" y="274638"/>
            <a:ext cx="8229600" cy="762000"/>
          </a:xfrm>
        </p:spPr>
        <p:txBody>
          <a:bodyPr/>
          <a:lstStyle/>
          <a:p>
            <a:pPr eaLnBrk="1" hangingPunct="1"/>
            <a:r>
              <a:rPr lang="en-US" smtClean="0">
                <a:latin typeface="Century Gothic" pitchFamily="34" charset="0"/>
              </a:rPr>
              <a:t>ASSESSMENT FOR TIC-TAC-TOE</a:t>
            </a:r>
          </a:p>
        </p:txBody>
      </p:sp>
      <p:graphicFrame>
        <p:nvGraphicFramePr>
          <p:cNvPr id="140309" name="Group 21"/>
          <p:cNvGraphicFramePr>
            <a:graphicFrameLocks noGrp="1"/>
          </p:cNvGraphicFramePr>
          <p:nvPr/>
        </p:nvGraphicFramePr>
        <p:xfrm>
          <a:off x="566738" y="1447800"/>
          <a:ext cx="8001000" cy="5006975"/>
        </p:xfrm>
        <a:graphic>
          <a:graphicData uri="http://schemas.openxmlformats.org/drawingml/2006/table">
            <a:tbl>
              <a:tblPr/>
              <a:tblGrid>
                <a:gridCol w="2667000"/>
                <a:gridCol w="2667000"/>
                <a:gridCol w="2667000"/>
              </a:tblGrid>
              <a:tr h="1428750">
                <a:tc>
                  <a:txBody>
                    <a:bodyPr/>
                    <a:lstStyle/>
                    <a:p>
                      <a:pPr marL="495300" marR="0" lvl="0" indent="-4953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1. Drawing/Visual</a:t>
                      </a:r>
                    </a:p>
                    <a:p>
                      <a:pPr marL="495300" marR="0" lvl="0" indent="-4953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Visual clearly shows both types _____</a:t>
                      </a:r>
                    </a:p>
                    <a:p>
                      <a:pPr marL="495300" marR="0" lvl="0" indent="-4953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Accuracy of information ___</a:t>
                      </a:r>
                    </a:p>
                    <a:p>
                      <a:pPr marL="495300" marR="0" lvl="0" indent="-4953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Differences of 2 types evident ____</a:t>
                      </a:r>
                    </a:p>
                    <a:p>
                      <a:pPr marL="495300" marR="0" lvl="0" indent="-4953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Detailed &amp; informational labels ____</a:t>
                      </a:r>
                    </a:p>
                    <a:p>
                      <a:pPr marL="495300" marR="0" lvl="0" indent="-4953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Possible Points = ______</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rPr>
                        <a:t>2. Essay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Explanation clear and well organized 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Defense structures identified 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Writing mechanics, spelling and grammar are correct 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Possible Points = ______</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3. Internet Search &amp; Outline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Uses at least 3 Internet sites 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Variety of responses ______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Accurate summary highlighting important points 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Follows correct outline form 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Possible Points = ______</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84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rPr>
                        <a:t>4. Lesson Plan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Follows oral presentation criteria card _____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Correct Information 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Explains clearly – Easy to understand _____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Answers questions well 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Suggested extension: Give test or quiz and grade it.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Possible Points = ______</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rPr>
                        <a:t>5. Newspaper Article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Article written in an interesting way so the public would like to read it 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Accurate details about poisonous plants of SC 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Knowledge of plant structures shown in the discussion of plants 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Possible Points = ______</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rPr>
                        <a:t>6. Short Story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Story has a beginning, middle, and end 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Story reflects knowledge of the life cycle of flowering plants _____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Creativity 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Correct, spelling, grammar and mechanics _____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Possible Points = ______</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93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rPr>
                        <a:t>6. Venn Diagram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Follows Venn Diagram criteria card _____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Clearly shows similarities and differences _____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Accurate Information 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Possible Points = ______</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rPr>
                        <a:t>7. Poster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Follows poster criteria card _____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Flower parts clearly shown _____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Description of each flower part included on poster 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Possible Points = ______</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chemeClr val="tx1"/>
                          </a:solidFill>
                          <a:effectLst/>
                          <a:latin typeface="Arial" charset="0"/>
                        </a:rPr>
                        <a:t>8. Collage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Follows Critera Card 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Shows 15 Organisms 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Each Kingdom well represented ____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Accurate labels ___</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Possible Points = ______</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990600" y="1676400"/>
            <a:ext cx="7620000" cy="1736725"/>
          </a:xfrm>
          <a:prstGeom prst="rect">
            <a:avLst/>
          </a:prstGeom>
          <a:noFill/>
          <a:ln w="9525">
            <a:noFill/>
            <a:miter lim="800000"/>
            <a:headEnd/>
            <a:tailEnd/>
          </a:ln>
        </p:spPr>
        <p:txBody>
          <a:bodyPr>
            <a:spAutoFit/>
          </a:bodyPr>
          <a:lstStyle/>
          <a:p>
            <a:pPr algn="ctr">
              <a:spcBef>
                <a:spcPct val="50000"/>
              </a:spcBef>
            </a:pPr>
            <a:r>
              <a:rPr lang="en-US" sz="5400">
                <a:latin typeface="Century Schoolbook" pitchFamily="18" charset="0"/>
              </a:rPr>
              <a:t>What is your learning target?</a:t>
            </a:r>
          </a:p>
        </p:txBody>
      </p:sp>
      <p:sp>
        <p:nvSpPr>
          <p:cNvPr id="17411" name="Rectangle 3"/>
          <p:cNvSpPr>
            <a:spLocks noGrp="1" noChangeArrowheads="1"/>
          </p:cNvSpPr>
          <p:nvPr>
            <p:ph type="title" idx="4294967295"/>
          </p:nvPr>
        </p:nvSpPr>
        <p:spPr>
          <a:xfrm>
            <a:off x="533400" y="304800"/>
            <a:ext cx="8229600" cy="1139825"/>
          </a:xfrm>
        </p:spPr>
        <p:txBody>
          <a:bodyPr/>
          <a:lstStyle/>
          <a:p>
            <a:pPr eaLnBrk="1" hangingPunct="1"/>
            <a:r>
              <a:rPr lang="en-US" b="1" smtClean="0"/>
              <a:t>Primary Consideration:</a:t>
            </a:r>
          </a:p>
        </p:txBody>
      </p:sp>
      <p:pic>
        <p:nvPicPr>
          <p:cNvPr id="17412" name="Picture 4" descr="MCj04079540000[1]"/>
          <p:cNvPicPr>
            <a:picLocks noGrp="1" noChangeAspect="1" noChangeArrowheads="1"/>
          </p:cNvPicPr>
          <p:nvPr>
            <p:ph/>
          </p:nvPr>
        </p:nvPicPr>
        <p:blipFill>
          <a:blip r:embed="rId3"/>
          <a:srcRect/>
          <a:stretch>
            <a:fillRect/>
          </a:stretch>
        </p:blipFill>
        <p:spPr>
          <a:xfrm rot="1234341">
            <a:off x="6046788" y="4008438"/>
            <a:ext cx="2743200" cy="240823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7413" name="Text Box 5"/>
          <p:cNvSpPr txBox="1">
            <a:spLocks noChangeArrowheads="1"/>
          </p:cNvSpPr>
          <p:nvPr/>
        </p:nvSpPr>
        <p:spPr bwMode="auto">
          <a:xfrm>
            <a:off x="838200" y="3505200"/>
            <a:ext cx="5029200" cy="2443163"/>
          </a:xfrm>
          <a:prstGeom prst="rect">
            <a:avLst/>
          </a:prstGeom>
          <a:noFill/>
          <a:ln w="9525">
            <a:noFill/>
            <a:miter lim="800000"/>
            <a:headEnd/>
            <a:tailEnd/>
          </a:ln>
        </p:spPr>
        <p:txBody>
          <a:bodyPr>
            <a:spAutoFit/>
          </a:bodyPr>
          <a:lstStyle/>
          <a:p>
            <a:pPr eaLnBrk="1" hangingPunct="1">
              <a:spcBef>
                <a:spcPct val="50000"/>
              </a:spcBef>
            </a:pPr>
            <a:r>
              <a:rPr lang="en-US" sz="2800" b="1" dirty="0">
                <a:latin typeface="Century Schoolbook" pitchFamily="18" charset="0"/>
              </a:rPr>
              <a:t>What must ALL students:</a:t>
            </a:r>
          </a:p>
          <a:p>
            <a:pPr eaLnBrk="1" hangingPunct="1">
              <a:spcBef>
                <a:spcPct val="50000"/>
              </a:spcBef>
              <a:buFontTx/>
              <a:buChar char="•"/>
            </a:pPr>
            <a:r>
              <a:rPr lang="en-US" sz="2800" b="1" dirty="0">
                <a:latin typeface="Century Schoolbook" pitchFamily="18" charset="0"/>
              </a:rPr>
              <a:t>Know</a:t>
            </a:r>
          </a:p>
          <a:p>
            <a:pPr eaLnBrk="1" hangingPunct="1">
              <a:spcBef>
                <a:spcPct val="50000"/>
              </a:spcBef>
              <a:buFontTx/>
              <a:buChar char="•"/>
            </a:pPr>
            <a:r>
              <a:rPr lang="en-US" sz="2800" b="1" dirty="0">
                <a:latin typeface="Century Schoolbook" pitchFamily="18" charset="0"/>
              </a:rPr>
              <a:t>Understand</a:t>
            </a:r>
          </a:p>
          <a:p>
            <a:pPr eaLnBrk="1" hangingPunct="1">
              <a:spcBef>
                <a:spcPct val="50000"/>
              </a:spcBef>
              <a:buFontTx/>
              <a:buChar char="•"/>
            </a:pPr>
            <a:r>
              <a:rPr lang="en-US" sz="2800" b="1" dirty="0">
                <a:latin typeface="Century Schoolbook" pitchFamily="18" charset="0"/>
              </a:rPr>
              <a:t>be able to Do</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685800" y="1828800"/>
            <a:ext cx="8229600" cy="4267200"/>
          </a:xfrm>
        </p:spPr>
        <p:txBody>
          <a:bodyPr/>
          <a:lstStyle/>
          <a:p>
            <a:pPr eaLnBrk="1" hangingPunct="1">
              <a:buFontTx/>
              <a:buNone/>
            </a:pPr>
            <a:r>
              <a:rPr lang="en-US" sz="4000" dirty="0" smtClean="0"/>
              <a:t>	</a:t>
            </a:r>
            <a:r>
              <a:rPr lang="en-US" dirty="0" smtClean="0">
                <a:latin typeface="Constantia" pitchFamily="18" charset="0"/>
              </a:rPr>
              <a:t>When a teacher tries to teach something to the whole entire class at the same time, chances are, one-third of the kids already know it; one-third will get it; and the remaining third won’t. </a:t>
            </a:r>
            <a:endParaRPr lang="en-US" sz="4000" dirty="0" smtClean="0">
              <a:latin typeface="Constantia" pitchFamily="18" charset="0"/>
            </a:endParaRPr>
          </a:p>
          <a:p>
            <a:pPr lvl="2" algn="r" eaLnBrk="1" hangingPunct="1">
              <a:buFontTx/>
              <a:buNone/>
            </a:pPr>
            <a:r>
              <a:rPr lang="en-US" sz="2800" dirty="0" smtClean="0">
                <a:solidFill>
                  <a:schemeClr val="accent2"/>
                </a:solidFill>
              </a:rPr>
              <a:t>Lillian Katz</a:t>
            </a:r>
          </a:p>
        </p:txBody>
      </p:sp>
      <p:sp>
        <p:nvSpPr>
          <p:cNvPr id="16388" name="Text Box 4"/>
          <p:cNvSpPr txBox="1">
            <a:spLocks noChangeArrowheads="1"/>
          </p:cNvSpPr>
          <p:nvPr/>
        </p:nvSpPr>
        <p:spPr bwMode="auto">
          <a:xfrm>
            <a:off x="685800" y="5943600"/>
            <a:ext cx="7620000" cy="517525"/>
          </a:xfrm>
          <a:prstGeom prst="rect">
            <a:avLst/>
          </a:prstGeom>
          <a:noFill/>
          <a:ln w="9525" algn="ctr">
            <a:noFill/>
            <a:miter lim="800000"/>
            <a:headEnd/>
            <a:tailEnd/>
          </a:ln>
        </p:spPr>
        <p:txBody>
          <a:bodyPr>
            <a:spAutoFit/>
          </a:bodyPr>
          <a:lstStyle/>
          <a:p>
            <a:pPr algn="ctr" eaLnBrk="1" hangingPunct="1">
              <a:spcBef>
                <a:spcPct val="50000"/>
              </a:spcBef>
            </a:pPr>
            <a:r>
              <a:rPr lang="en-US" sz="1400">
                <a:solidFill>
                  <a:schemeClr val="tx2"/>
                </a:solidFill>
                <a:latin typeface="Arial" charset="0"/>
                <a:cs typeface="Arial" charset="0"/>
              </a:rPr>
              <a:t>Willis, S (November 1993). “Teaching Young Children: Educators Seek ‘Developmental Appropriateness.” Curriculum Update, 1-8.</a:t>
            </a:r>
          </a:p>
        </p:txBody>
      </p:sp>
      <p:sp>
        <p:nvSpPr>
          <p:cNvPr id="5" name="Title 4"/>
          <p:cNvSpPr>
            <a:spLocks noGrp="1"/>
          </p:cNvSpPr>
          <p:nvPr>
            <p:ph type="title"/>
          </p:nvPr>
        </p:nvSpPr>
        <p:spPr/>
        <p:txBody>
          <a:bodyPr/>
          <a:lstStyle/>
          <a:p>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nstantia" pitchFamily="18" charset="0"/>
              </a:rPr>
              <a:t>Why Do We Need to Differentiate?</a:t>
            </a:r>
            <a:endPar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524000" y="533400"/>
            <a:ext cx="5867400" cy="762000"/>
          </a:xfrm>
          <a:prstGeom prst="rect">
            <a:avLst/>
          </a:prstGeom>
          <a:noFill/>
          <a:ln w="9525">
            <a:noFill/>
            <a:miter lim="800000"/>
            <a:headEnd/>
            <a:tailEnd/>
          </a:ln>
        </p:spPr>
        <p:txBody>
          <a:bodyPr>
            <a:spAutoFit/>
          </a:bodyPr>
          <a:lstStyle/>
          <a:p>
            <a:pPr algn="ctr">
              <a:spcBef>
                <a:spcPct val="50000"/>
              </a:spcBef>
            </a:pPr>
            <a:r>
              <a:rPr lang="en-US" sz="4400" b="1">
                <a:solidFill>
                  <a:schemeClr val="tx2"/>
                </a:solidFill>
                <a:latin typeface="Century Schoolbook" pitchFamily="18" charset="0"/>
              </a:rPr>
              <a:t>Learning Target</a:t>
            </a:r>
          </a:p>
        </p:txBody>
      </p:sp>
      <p:sp>
        <p:nvSpPr>
          <p:cNvPr id="18435" name="AutoShape 3"/>
          <p:cNvSpPr>
            <a:spLocks noChangeArrowheads="1"/>
          </p:cNvSpPr>
          <p:nvPr/>
        </p:nvSpPr>
        <p:spPr bwMode="auto">
          <a:xfrm>
            <a:off x="685800" y="3657600"/>
            <a:ext cx="2057400" cy="1981200"/>
          </a:xfrm>
          <a:prstGeom prst="smileyFace">
            <a:avLst>
              <a:gd name="adj" fmla="val 4653"/>
            </a:avLst>
          </a:prstGeom>
          <a:solidFill>
            <a:srgbClr val="FFFF00"/>
          </a:solidFill>
          <a:ln w="9525">
            <a:solidFill>
              <a:schemeClr val="tx1"/>
            </a:solidFill>
            <a:round/>
            <a:headEnd/>
            <a:tailEnd/>
          </a:ln>
        </p:spPr>
        <p:txBody>
          <a:bodyPr wrap="none" anchor="ctr"/>
          <a:lstStyle/>
          <a:p>
            <a:endParaRPr lang="en-US"/>
          </a:p>
        </p:txBody>
      </p:sp>
      <p:sp>
        <p:nvSpPr>
          <p:cNvPr id="18436" name="AutoShape 4"/>
          <p:cNvSpPr>
            <a:spLocks noChangeArrowheads="1"/>
          </p:cNvSpPr>
          <p:nvPr/>
        </p:nvSpPr>
        <p:spPr bwMode="auto">
          <a:xfrm>
            <a:off x="3657600" y="3276600"/>
            <a:ext cx="2133600" cy="1905000"/>
          </a:xfrm>
          <a:prstGeom prst="smileyFace">
            <a:avLst>
              <a:gd name="adj" fmla="val 4653"/>
            </a:avLst>
          </a:prstGeom>
          <a:solidFill>
            <a:srgbClr val="FFFF00"/>
          </a:solidFill>
          <a:ln w="9525">
            <a:solidFill>
              <a:schemeClr val="tx1"/>
            </a:solidFill>
            <a:round/>
            <a:headEnd/>
            <a:tailEnd/>
          </a:ln>
        </p:spPr>
        <p:txBody>
          <a:bodyPr wrap="none" anchor="ctr"/>
          <a:lstStyle/>
          <a:p>
            <a:endParaRPr lang="en-US"/>
          </a:p>
        </p:txBody>
      </p:sp>
      <p:sp>
        <p:nvSpPr>
          <p:cNvPr id="18437" name="AutoShape 5"/>
          <p:cNvSpPr>
            <a:spLocks noChangeArrowheads="1"/>
          </p:cNvSpPr>
          <p:nvPr/>
        </p:nvSpPr>
        <p:spPr bwMode="auto">
          <a:xfrm>
            <a:off x="6629400" y="3733800"/>
            <a:ext cx="1981200" cy="1981200"/>
          </a:xfrm>
          <a:prstGeom prst="smileyFace">
            <a:avLst>
              <a:gd name="adj" fmla="val 4653"/>
            </a:avLst>
          </a:prstGeom>
          <a:solidFill>
            <a:srgbClr val="FFFF00"/>
          </a:solidFill>
          <a:ln w="9525">
            <a:solidFill>
              <a:schemeClr val="tx1"/>
            </a:solidFill>
            <a:round/>
            <a:headEnd/>
            <a:tailEnd/>
          </a:ln>
        </p:spPr>
        <p:txBody>
          <a:bodyPr wrap="none" anchor="ctr"/>
          <a:lstStyle/>
          <a:p>
            <a:endParaRPr lang="en-US"/>
          </a:p>
        </p:txBody>
      </p:sp>
      <p:sp>
        <p:nvSpPr>
          <p:cNvPr id="18438" name="Line 6"/>
          <p:cNvSpPr>
            <a:spLocks noChangeShapeType="1"/>
          </p:cNvSpPr>
          <p:nvPr/>
        </p:nvSpPr>
        <p:spPr bwMode="auto">
          <a:xfrm flipV="1">
            <a:off x="4724400" y="1219200"/>
            <a:ext cx="0" cy="2133600"/>
          </a:xfrm>
          <a:prstGeom prst="line">
            <a:avLst/>
          </a:prstGeom>
          <a:noFill/>
          <a:ln w="57150">
            <a:solidFill>
              <a:schemeClr val="tx1"/>
            </a:solidFill>
            <a:round/>
            <a:headEnd/>
            <a:tailEnd type="triangle" w="med" len="med"/>
          </a:ln>
        </p:spPr>
        <p:txBody>
          <a:bodyPr/>
          <a:lstStyle/>
          <a:p>
            <a:endParaRPr lang="en-US"/>
          </a:p>
        </p:txBody>
      </p:sp>
      <p:pic>
        <p:nvPicPr>
          <p:cNvPr id="18439" name="Picture 7" descr="j0158007"/>
          <p:cNvPicPr>
            <a:picLocks noGrp="1" noChangeAspect="1" noChangeArrowheads="1"/>
          </p:cNvPicPr>
          <p:nvPr>
            <p:ph/>
          </p:nvPr>
        </p:nvPicPr>
        <p:blipFill>
          <a:blip r:embed="rId2"/>
          <a:srcRect/>
          <a:stretch>
            <a:fillRect/>
          </a:stretch>
        </p:blipFill>
        <p:spPr>
          <a:xfrm rot="3086725">
            <a:off x="4978400" y="2279650"/>
            <a:ext cx="3275013" cy="538163"/>
          </a:xfrm>
        </p:spPr>
      </p:pic>
      <p:pic>
        <p:nvPicPr>
          <p:cNvPr id="18440" name="Picture 8" descr="BD21303_"/>
          <p:cNvPicPr>
            <a:picLocks noChangeAspect="1" noChangeArrowheads="1"/>
          </p:cNvPicPr>
          <p:nvPr/>
        </p:nvPicPr>
        <p:blipFill>
          <a:blip r:embed="rId3"/>
          <a:srcRect/>
          <a:stretch>
            <a:fillRect/>
          </a:stretch>
        </p:blipFill>
        <p:spPr bwMode="auto">
          <a:xfrm rot="19080767" flipV="1">
            <a:off x="1295400" y="2286000"/>
            <a:ext cx="3216275" cy="533400"/>
          </a:xfrm>
          <a:prstGeom prst="rect">
            <a:avLst/>
          </a:prstGeom>
          <a:noFill/>
          <a:ln w="9525">
            <a:noFill/>
            <a:miter lim="800000"/>
            <a:headEnd/>
            <a:tailEnd/>
          </a:ln>
        </p:spPr>
      </p:pic>
      <p:sp>
        <p:nvSpPr>
          <p:cNvPr id="18441" name="Text Box 9"/>
          <p:cNvSpPr txBox="1">
            <a:spLocks noChangeArrowheads="1"/>
          </p:cNvSpPr>
          <p:nvPr/>
        </p:nvSpPr>
        <p:spPr bwMode="auto">
          <a:xfrm>
            <a:off x="533400" y="5715000"/>
            <a:ext cx="8534400" cy="488950"/>
          </a:xfrm>
          <a:prstGeom prst="rect">
            <a:avLst/>
          </a:prstGeom>
          <a:noFill/>
          <a:ln w="9525">
            <a:noFill/>
            <a:miter lim="800000"/>
            <a:headEnd/>
            <a:tailEnd/>
          </a:ln>
        </p:spPr>
        <p:txBody>
          <a:bodyPr>
            <a:spAutoFit/>
          </a:bodyPr>
          <a:lstStyle/>
          <a:p>
            <a:pPr>
              <a:spcBef>
                <a:spcPct val="50000"/>
              </a:spcBef>
            </a:pPr>
            <a:r>
              <a:rPr lang="en-US" sz="2600" b="1">
                <a:solidFill>
                  <a:schemeClr val="tx2"/>
                </a:solidFill>
                <a:latin typeface="Century Schoolbook" pitchFamily="18" charset="0"/>
              </a:rPr>
              <a:t>Students may have different paths to the target.</a:t>
            </a:r>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n-US" smtClean="0"/>
              <a:t>Fractions Choice Board</a:t>
            </a:r>
          </a:p>
        </p:txBody>
      </p:sp>
      <p:sp>
        <p:nvSpPr>
          <p:cNvPr id="94211" name="Rectangle 3"/>
          <p:cNvSpPr>
            <a:spLocks noGrp="1" noChangeArrowheads="1"/>
          </p:cNvSpPr>
          <p:nvPr>
            <p:ph type="body" idx="1"/>
          </p:nvPr>
        </p:nvSpPr>
        <p:spPr/>
        <p:txBody>
          <a:bodyPr/>
          <a:lstStyle/>
          <a:p>
            <a:pPr eaLnBrk="1" hangingPunct="1"/>
            <a:r>
              <a:rPr lang="en-US" sz="3600" smtClean="0"/>
              <a:t>Learning Goals: Students will…</a:t>
            </a:r>
          </a:p>
          <a:p>
            <a:pPr lvl="1" eaLnBrk="1" hangingPunct="1"/>
            <a:r>
              <a:rPr lang="en-US" sz="3100" smtClean="0"/>
              <a:t>KNOW: Fractions show parts of a whole and can be expressed numerically.</a:t>
            </a:r>
          </a:p>
          <a:p>
            <a:pPr lvl="1" eaLnBrk="1" hangingPunct="1"/>
            <a:r>
              <a:rPr lang="en-US" sz="3100" smtClean="0"/>
              <a:t>UNDERSTAND: Fractions represent equal sized portions or </a:t>
            </a:r>
            <a:r>
              <a:rPr lang="en-US" sz="3100" i="1" smtClean="0"/>
              <a:t>fair shares</a:t>
            </a:r>
            <a:r>
              <a:rPr lang="en-US" sz="3100" smtClean="0"/>
              <a:t>.</a:t>
            </a:r>
          </a:p>
          <a:p>
            <a:pPr lvl="1" eaLnBrk="1" hangingPunct="1"/>
            <a:r>
              <a:rPr lang="en-US" sz="3100" smtClean="0"/>
              <a:t>Be able to DO: Use different materials to demonstrate what the fraction looks like. </a:t>
            </a:r>
          </a:p>
        </p:txBody>
      </p:sp>
      <p:sp>
        <p:nvSpPr>
          <p:cNvPr id="94212" name="Text Box 4"/>
          <p:cNvSpPr txBox="1">
            <a:spLocks noChangeArrowheads="1"/>
          </p:cNvSpPr>
          <p:nvPr/>
        </p:nvSpPr>
        <p:spPr bwMode="auto">
          <a:xfrm>
            <a:off x="3505200" y="5867400"/>
            <a:ext cx="5029200" cy="641350"/>
          </a:xfrm>
          <a:prstGeom prst="rect">
            <a:avLst/>
          </a:prstGeom>
          <a:noFill/>
          <a:ln w="9525">
            <a:noFill/>
            <a:miter lim="800000"/>
            <a:headEnd/>
            <a:tailEnd/>
          </a:ln>
        </p:spPr>
        <p:txBody>
          <a:bodyPr>
            <a:spAutoFit/>
          </a:bodyPr>
          <a:lstStyle/>
          <a:p>
            <a:pPr eaLnBrk="1" hangingPunct="1">
              <a:spcBef>
                <a:spcPct val="50000"/>
              </a:spcBef>
            </a:pPr>
            <a:r>
              <a:rPr lang="en-US">
                <a:latin typeface="Bookman" pitchFamily="18" charset="0"/>
              </a:rPr>
              <a:t>Turville, J. (2007) </a:t>
            </a:r>
            <a:r>
              <a:rPr lang="en-US" i="1">
                <a:latin typeface="Bookman" pitchFamily="18" charset="0"/>
              </a:rPr>
              <a:t>Differentiating by Student Interest</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descr="DIpizza"/>
          <p:cNvPicPr>
            <a:picLocks noChangeAspect="1" noChangeArrowheads="1"/>
          </p:cNvPicPr>
          <p:nvPr/>
        </p:nvPicPr>
        <p:blipFill>
          <a:blip r:embed="rId2"/>
          <a:srcRect/>
          <a:stretch>
            <a:fillRect/>
          </a:stretch>
        </p:blipFill>
        <p:spPr bwMode="auto">
          <a:xfrm>
            <a:off x="1524000" y="233363"/>
            <a:ext cx="6781800" cy="6624637"/>
          </a:xfrm>
          <a:prstGeom prst="rect">
            <a:avLst/>
          </a:prstGeom>
          <a:noFill/>
          <a:ln w="9525">
            <a:noFill/>
            <a:miter lim="800000"/>
            <a:headEnd/>
            <a:tailEnd/>
          </a:ln>
        </p:spPr>
      </p:pic>
      <p:sp>
        <p:nvSpPr>
          <p:cNvPr id="95235" name="Text Box 3"/>
          <p:cNvSpPr txBox="1">
            <a:spLocks noChangeArrowheads="1"/>
          </p:cNvSpPr>
          <p:nvPr/>
        </p:nvSpPr>
        <p:spPr bwMode="auto">
          <a:xfrm>
            <a:off x="228600" y="5637213"/>
            <a:ext cx="2209800" cy="915987"/>
          </a:xfrm>
          <a:prstGeom prst="rect">
            <a:avLst/>
          </a:prstGeom>
          <a:noFill/>
          <a:ln w="9525">
            <a:noFill/>
            <a:miter lim="800000"/>
            <a:headEnd/>
            <a:tailEnd/>
          </a:ln>
        </p:spPr>
        <p:txBody>
          <a:bodyPr>
            <a:spAutoFit/>
          </a:bodyPr>
          <a:lstStyle/>
          <a:p>
            <a:pPr eaLnBrk="1" hangingPunct="1">
              <a:spcBef>
                <a:spcPct val="50000"/>
              </a:spcBef>
            </a:pPr>
            <a:r>
              <a:rPr lang="en-US">
                <a:latin typeface="Bookman" pitchFamily="18" charset="0"/>
              </a:rPr>
              <a:t>Turville, J. (2007) </a:t>
            </a:r>
            <a:r>
              <a:rPr lang="en-US" i="1">
                <a:latin typeface="Bookman" pitchFamily="18" charset="0"/>
              </a:rPr>
              <a:t>Differentiating by Student Interest</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smtClean="0"/>
              <a:t>Insects Choice Board</a:t>
            </a:r>
          </a:p>
        </p:txBody>
      </p:sp>
      <p:sp>
        <p:nvSpPr>
          <p:cNvPr id="96259" name="Rectangle 3"/>
          <p:cNvSpPr>
            <a:spLocks noGrp="1" noChangeArrowheads="1"/>
          </p:cNvSpPr>
          <p:nvPr>
            <p:ph type="body" idx="1"/>
          </p:nvPr>
        </p:nvSpPr>
        <p:spPr/>
        <p:txBody>
          <a:bodyPr/>
          <a:lstStyle/>
          <a:p>
            <a:pPr eaLnBrk="1" hangingPunct="1"/>
            <a:r>
              <a:rPr lang="en-US" sz="3600" smtClean="0"/>
              <a:t>Learning Goals: Students will…</a:t>
            </a:r>
          </a:p>
          <a:p>
            <a:pPr lvl="1" eaLnBrk="1" hangingPunct="1"/>
            <a:r>
              <a:rPr lang="en-US" sz="3100" smtClean="0"/>
              <a:t>KNOW: The characteristics of insects.</a:t>
            </a:r>
          </a:p>
          <a:p>
            <a:pPr lvl="1" eaLnBrk="1" hangingPunct="1"/>
            <a:r>
              <a:rPr lang="en-US" sz="3100" smtClean="0"/>
              <a:t>UNDERSTAND: Insects have particular characteristics and parts and are different from other kinds of bugs.</a:t>
            </a:r>
          </a:p>
          <a:p>
            <a:pPr lvl="1" eaLnBrk="1" hangingPunct="1"/>
            <a:r>
              <a:rPr lang="en-US" sz="3100" smtClean="0"/>
              <a:t>Be able to DO: Create a product that demonstrates an understanding of characteristics that are particular to insects. </a:t>
            </a:r>
          </a:p>
        </p:txBody>
      </p:sp>
      <p:sp>
        <p:nvSpPr>
          <p:cNvPr id="96260" name="Text Box 4"/>
          <p:cNvSpPr txBox="1">
            <a:spLocks noChangeArrowheads="1"/>
          </p:cNvSpPr>
          <p:nvPr/>
        </p:nvSpPr>
        <p:spPr bwMode="auto">
          <a:xfrm>
            <a:off x="4724400" y="6140450"/>
            <a:ext cx="5029200" cy="641350"/>
          </a:xfrm>
          <a:prstGeom prst="rect">
            <a:avLst/>
          </a:prstGeom>
          <a:noFill/>
          <a:ln w="9525">
            <a:noFill/>
            <a:miter lim="800000"/>
            <a:headEnd/>
            <a:tailEnd/>
          </a:ln>
        </p:spPr>
        <p:txBody>
          <a:bodyPr>
            <a:spAutoFit/>
          </a:bodyPr>
          <a:lstStyle/>
          <a:p>
            <a:pPr eaLnBrk="1" hangingPunct="1">
              <a:spcBef>
                <a:spcPct val="50000"/>
              </a:spcBef>
            </a:pPr>
            <a:r>
              <a:rPr lang="en-US">
                <a:latin typeface="Bookman" pitchFamily="18" charset="0"/>
              </a:rPr>
              <a:t>Turville, J. (2007) </a:t>
            </a:r>
            <a:r>
              <a:rPr lang="en-US" i="1">
                <a:latin typeface="Bookman" pitchFamily="18" charset="0"/>
              </a:rPr>
              <a:t>Differentiating by Student Interest</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body" idx="1"/>
          </p:nvPr>
        </p:nvSpPr>
        <p:spPr/>
        <p:txBody>
          <a:bodyPr/>
          <a:lstStyle/>
          <a:p>
            <a:pPr eaLnBrk="1" hangingPunct="1"/>
            <a:endParaRPr lang="en-US" smtClean="0"/>
          </a:p>
        </p:txBody>
      </p:sp>
      <p:pic>
        <p:nvPicPr>
          <p:cNvPr id="97283" name="Picture 3" descr="DIbug"/>
          <p:cNvPicPr>
            <a:picLocks noChangeAspect="1" noChangeArrowheads="1"/>
          </p:cNvPicPr>
          <p:nvPr/>
        </p:nvPicPr>
        <p:blipFill>
          <a:blip r:embed="rId2"/>
          <a:srcRect/>
          <a:stretch>
            <a:fillRect/>
          </a:stretch>
        </p:blipFill>
        <p:spPr bwMode="auto">
          <a:xfrm>
            <a:off x="0" y="0"/>
            <a:ext cx="8839200" cy="6642100"/>
          </a:xfrm>
          <a:prstGeom prst="rect">
            <a:avLst/>
          </a:prstGeom>
          <a:noFill/>
          <a:ln w="9525">
            <a:noFill/>
            <a:miter lim="800000"/>
            <a:headEnd/>
            <a:tailEnd/>
          </a:ln>
        </p:spPr>
      </p:pic>
      <p:sp>
        <p:nvSpPr>
          <p:cNvPr id="97284" name="Text Box 4"/>
          <p:cNvSpPr txBox="1">
            <a:spLocks noChangeArrowheads="1"/>
          </p:cNvSpPr>
          <p:nvPr/>
        </p:nvSpPr>
        <p:spPr bwMode="auto">
          <a:xfrm>
            <a:off x="3048000" y="6338888"/>
            <a:ext cx="6324600" cy="366712"/>
          </a:xfrm>
          <a:prstGeom prst="rect">
            <a:avLst/>
          </a:prstGeom>
          <a:noFill/>
          <a:ln w="9525">
            <a:noFill/>
            <a:miter lim="800000"/>
            <a:headEnd/>
            <a:tailEnd/>
          </a:ln>
        </p:spPr>
        <p:txBody>
          <a:bodyPr>
            <a:spAutoFit/>
          </a:bodyPr>
          <a:lstStyle/>
          <a:p>
            <a:pPr eaLnBrk="1" hangingPunct="1">
              <a:spcBef>
                <a:spcPct val="50000"/>
              </a:spcBef>
            </a:pPr>
            <a:r>
              <a:rPr lang="en-US">
                <a:latin typeface="Bookman" pitchFamily="18" charset="0"/>
              </a:rPr>
              <a:t>Turville, J. (2007) </a:t>
            </a:r>
            <a:r>
              <a:rPr lang="en-US" i="1">
                <a:latin typeface="Bookman" pitchFamily="18" charset="0"/>
              </a:rPr>
              <a:t>Differentiating by Student Interest</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n-US" smtClean="0"/>
              <a:t>Purpose of the Choice Boards</a:t>
            </a:r>
          </a:p>
        </p:txBody>
      </p:sp>
      <p:sp>
        <p:nvSpPr>
          <p:cNvPr id="145411" name="Rectangle 3"/>
          <p:cNvSpPr>
            <a:spLocks noGrp="1" noChangeArrowheads="1"/>
          </p:cNvSpPr>
          <p:nvPr>
            <p:ph type="body" idx="1"/>
          </p:nvPr>
        </p:nvSpPr>
        <p:spPr>
          <a:xfrm>
            <a:off x="990600" y="1600200"/>
            <a:ext cx="6781800" cy="4525963"/>
          </a:xfrm>
        </p:spPr>
        <p:txBody>
          <a:bodyPr/>
          <a:lstStyle/>
          <a:p>
            <a:pPr eaLnBrk="1" hangingPunct="1">
              <a:lnSpc>
                <a:spcPct val="90000"/>
              </a:lnSpc>
            </a:pPr>
            <a:r>
              <a:rPr lang="en-US" smtClean="0"/>
              <a:t>Homework</a:t>
            </a:r>
          </a:p>
          <a:p>
            <a:pPr eaLnBrk="1" hangingPunct="1">
              <a:lnSpc>
                <a:spcPct val="90000"/>
              </a:lnSpc>
            </a:pPr>
            <a:r>
              <a:rPr lang="en-US" smtClean="0"/>
              <a:t>After Reading or Problem Solving</a:t>
            </a:r>
          </a:p>
          <a:p>
            <a:pPr eaLnBrk="1" hangingPunct="1">
              <a:lnSpc>
                <a:spcPct val="90000"/>
              </a:lnSpc>
            </a:pPr>
            <a:r>
              <a:rPr lang="en-US" smtClean="0"/>
              <a:t>Learn a vocabulary word</a:t>
            </a:r>
          </a:p>
          <a:p>
            <a:pPr eaLnBrk="1" hangingPunct="1">
              <a:lnSpc>
                <a:spcPct val="90000"/>
              </a:lnSpc>
            </a:pPr>
            <a:r>
              <a:rPr lang="en-US" smtClean="0"/>
              <a:t>Projects for a certain topic or book</a:t>
            </a:r>
          </a:p>
          <a:p>
            <a:pPr eaLnBrk="1" hangingPunct="1">
              <a:lnSpc>
                <a:spcPct val="90000"/>
              </a:lnSpc>
            </a:pPr>
            <a:r>
              <a:rPr lang="en-US" smtClean="0"/>
              <a:t>Presentation or Demonstration</a:t>
            </a:r>
          </a:p>
          <a:p>
            <a:pPr eaLnBrk="1" hangingPunct="1">
              <a:lnSpc>
                <a:spcPct val="90000"/>
              </a:lnSpc>
            </a:pPr>
            <a:r>
              <a:rPr lang="en-US" smtClean="0"/>
              <a:t>Independent Work</a:t>
            </a:r>
          </a:p>
          <a:p>
            <a:pPr eaLnBrk="1" hangingPunct="1">
              <a:lnSpc>
                <a:spcPct val="90000"/>
              </a:lnSpc>
            </a:pPr>
            <a:r>
              <a:rPr lang="en-US" smtClean="0"/>
              <a:t>Technology Sample</a:t>
            </a:r>
          </a:p>
          <a:p>
            <a:pPr eaLnBrk="1" hangingPunct="1">
              <a:lnSpc>
                <a:spcPct val="90000"/>
              </a:lnSpc>
            </a:pPr>
            <a:r>
              <a:rPr lang="en-US" smtClean="0"/>
              <a:t>Demonstrate a Skill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5411">
                                            <p:txEl>
                                              <p:pRg st="0" end="0"/>
                                            </p:txEl>
                                          </p:spTgt>
                                        </p:tgtEl>
                                        <p:attrNameLst>
                                          <p:attrName>style.visibility</p:attrName>
                                        </p:attrNameLst>
                                      </p:cBhvr>
                                      <p:to>
                                        <p:strVal val="visible"/>
                                      </p:to>
                                    </p:set>
                                    <p:animEffect transition="in" filter="fade">
                                      <p:cBhvr>
                                        <p:cTn id="7" dur="1000"/>
                                        <p:tgtEl>
                                          <p:spTgt spid="145411">
                                            <p:txEl>
                                              <p:pRg st="0" end="0"/>
                                            </p:txEl>
                                          </p:spTgt>
                                        </p:tgtEl>
                                      </p:cBhvr>
                                    </p:animEffect>
                                    <p:anim calcmode="lin" valueType="num">
                                      <p:cBhvr>
                                        <p:cTn id="8" dur="1000" fill="hold"/>
                                        <p:tgtEl>
                                          <p:spTgt spid="14541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54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5411">
                                            <p:txEl>
                                              <p:pRg st="1" end="1"/>
                                            </p:txEl>
                                          </p:spTgt>
                                        </p:tgtEl>
                                        <p:attrNameLst>
                                          <p:attrName>style.visibility</p:attrName>
                                        </p:attrNameLst>
                                      </p:cBhvr>
                                      <p:to>
                                        <p:strVal val="visible"/>
                                      </p:to>
                                    </p:set>
                                    <p:animEffect transition="in" filter="fade">
                                      <p:cBhvr>
                                        <p:cTn id="14" dur="1000"/>
                                        <p:tgtEl>
                                          <p:spTgt spid="145411">
                                            <p:txEl>
                                              <p:pRg st="1" end="1"/>
                                            </p:txEl>
                                          </p:spTgt>
                                        </p:tgtEl>
                                      </p:cBhvr>
                                    </p:animEffect>
                                    <p:anim calcmode="lin" valueType="num">
                                      <p:cBhvr>
                                        <p:cTn id="15" dur="1000" fill="hold"/>
                                        <p:tgtEl>
                                          <p:spTgt spid="14541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54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45411">
                                            <p:txEl>
                                              <p:pRg st="2" end="2"/>
                                            </p:txEl>
                                          </p:spTgt>
                                        </p:tgtEl>
                                        <p:attrNameLst>
                                          <p:attrName>style.visibility</p:attrName>
                                        </p:attrNameLst>
                                      </p:cBhvr>
                                      <p:to>
                                        <p:strVal val="visible"/>
                                      </p:to>
                                    </p:set>
                                    <p:animEffect transition="in" filter="fade">
                                      <p:cBhvr>
                                        <p:cTn id="21" dur="1000"/>
                                        <p:tgtEl>
                                          <p:spTgt spid="145411">
                                            <p:txEl>
                                              <p:pRg st="2" end="2"/>
                                            </p:txEl>
                                          </p:spTgt>
                                        </p:tgtEl>
                                      </p:cBhvr>
                                    </p:animEffect>
                                    <p:anim calcmode="lin" valueType="num">
                                      <p:cBhvr>
                                        <p:cTn id="22" dur="1000" fill="hold"/>
                                        <p:tgtEl>
                                          <p:spTgt spid="14541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541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45411">
                                            <p:txEl>
                                              <p:pRg st="3" end="3"/>
                                            </p:txEl>
                                          </p:spTgt>
                                        </p:tgtEl>
                                        <p:attrNameLst>
                                          <p:attrName>style.visibility</p:attrName>
                                        </p:attrNameLst>
                                      </p:cBhvr>
                                      <p:to>
                                        <p:strVal val="visible"/>
                                      </p:to>
                                    </p:set>
                                    <p:animEffect transition="in" filter="fade">
                                      <p:cBhvr>
                                        <p:cTn id="28" dur="1000"/>
                                        <p:tgtEl>
                                          <p:spTgt spid="145411">
                                            <p:txEl>
                                              <p:pRg st="3" end="3"/>
                                            </p:txEl>
                                          </p:spTgt>
                                        </p:tgtEl>
                                      </p:cBhvr>
                                    </p:animEffect>
                                    <p:anim calcmode="lin" valueType="num">
                                      <p:cBhvr>
                                        <p:cTn id="29" dur="1000" fill="hold"/>
                                        <p:tgtEl>
                                          <p:spTgt spid="145411">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4541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45411">
                                            <p:txEl>
                                              <p:pRg st="4" end="4"/>
                                            </p:txEl>
                                          </p:spTgt>
                                        </p:tgtEl>
                                        <p:attrNameLst>
                                          <p:attrName>style.visibility</p:attrName>
                                        </p:attrNameLst>
                                      </p:cBhvr>
                                      <p:to>
                                        <p:strVal val="visible"/>
                                      </p:to>
                                    </p:set>
                                    <p:animEffect transition="in" filter="fade">
                                      <p:cBhvr>
                                        <p:cTn id="35" dur="1000"/>
                                        <p:tgtEl>
                                          <p:spTgt spid="145411">
                                            <p:txEl>
                                              <p:pRg st="4" end="4"/>
                                            </p:txEl>
                                          </p:spTgt>
                                        </p:tgtEl>
                                      </p:cBhvr>
                                    </p:animEffect>
                                    <p:anim calcmode="lin" valueType="num">
                                      <p:cBhvr>
                                        <p:cTn id="36" dur="1000" fill="hold"/>
                                        <p:tgtEl>
                                          <p:spTgt spid="145411">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14541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45411">
                                            <p:txEl>
                                              <p:pRg st="5" end="5"/>
                                            </p:txEl>
                                          </p:spTgt>
                                        </p:tgtEl>
                                        <p:attrNameLst>
                                          <p:attrName>style.visibility</p:attrName>
                                        </p:attrNameLst>
                                      </p:cBhvr>
                                      <p:to>
                                        <p:strVal val="visible"/>
                                      </p:to>
                                    </p:set>
                                    <p:animEffect transition="in" filter="fade">
                                      <p:cBhvr>
                                        <p:cTn id="42" dur="1000"/>
                                        <p:tgtEl>
                                          <p:spTgt spid="145411">
                                            <p:txEl>
                                              <p:pRg st="5" end="5"/>
                                            </p:txEl>
                                          </p:spTgt>
                                        </p:tgtEl>
                                      </p:cBhvr>
                                    </p:animEffect>
                                    <p:anim calcmode="lin" valueType="num">
                                      <p:cBhvr>
                                        <p:cTn id="43" dur="1000" fill="hold"/>
                                        <p:tgtEl>
                                          <p:spTgt spid="145411">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14541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45411">
                                            <p:txEl>
                                              <p:pRg st="6" end="6"/>
                                            </p:txEl>
                                          </p:spTgt>
                                        </p:tgtEl>
                                        <p:attrNameLst>
                                          <p:attrName>style.visibility</p:attrName>
                                        </p:attrNameLst>
                                      </p:cBhvr>
                                      <p:to>
                                        <p:strVal val="visible"/>
                                      </p:to>
                                    </p:set>
                                    <p:animEffect transition="in" filter="fade">
                                      <p:cBhvr>
                                        <p:cTn id="49" dur="1000"/>
                                        <p:tgtEl>
                                          <p:spTgt spid="145411">
                                            <p:txEl>
                                              <p:pRg st="6" end="6"/>
                                            </p:txEl>
                                          </p:spTgt>
                                        </p:tgtEl>
                                      </p:cBhvr>
                                    </p:animEffect>
                                    <p:anim calcmode="lin" valueType="num">
                                      <p:cBhvr>
                                        <p:cTn id="50" dur="1000" fill="hold"/>
                                        <p:tgtEl>
                                          <p:spTgt spid="145411">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14541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45411">
                                            <p:txEl>
                                              <p:pRg st="7" end="7"/>
                                            </p:txEl>
                                          </p:spTgt>
                                        </p:tgtEl>
                                        <p:attrNameLst>
                                          <p:attrName>style.visibility</p:attrName>
                                        </p:attrNameLst>
                                      </p:cBhvr>
                                      <p:to>
                                        <p:strVal val="visible"/>
                                      </p:to>
                                    </p:set>
                                    <p:animEffect transition="in" filter="fade">
                                      <p:cBhvr>
                                        <p:cTn id="56" dur="1000"/>
                                        <p:tgtEl>
                                          <p:spTgt spid="145411">
                                            <p:txEl>
                                              <p:pRg st="7" end="7"/>
                                            </p:txEl>
                                          </p:spTgt>
                                        </p:tgtEl>
                                      </p:cBhvr>
                                    </p:animEffect>
                                    <p:anim calcmode="lin" valueType="num">
                                      <p:cBhvr>
                                        <p:cTn id="57" dur="1000" fill="hold"/>
                                        <p:tgtEl>
                                          <p:spTgt spid="145411">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145411">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1"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533400" y="533400"/>
            <a:ext cx="4724400" cy="2000548"/>
          </a:xfrm>
          <a:prstGeom prst="rect">
            <a:avLst/>
          </a:prstGeom>
          <a:noFill/>
          <a:ln w="9525">
            <a:noFill/>
            <a:miter lim="800000"/>
            <a:headEnd/>
            <a:tailEnd/>
          </a:ln>
        </p:spPr>
        <p:txBody>
          <a:bodyPr>
            <a:spAutoFit/>
          </a:bodyPr>
          <a:lstStyle/>
          <a:p>
            <a:pPr algn="r">
              <a:spcBef>
                <a:spcPct val="50000"/>
              </a:spcBef>
            </a:pPr>
            <a:r>
              <a:rPr lang="en-US" sz="4400" dirty="0">
                <a:solidFill>
                  <a:schemeClr val="tx2"/>
                </a:solidFill>
                <a:latin typeface="Constantia" pitchFamily="18" charset="0"/>
              </a:rPr>
              <a:t>When I skate, I go where the puck is. </a:t>
            </a:r>
          </a:p>
          <a:p>
            <a:pPr algn="r">
              <a:spcBef>
                <a:spcPct val="50000"/>
              </a:spcBef>
            </a:pPr>
            <a:r>
              <a:rPr lang="en-US" sz="2400" dirty="0">
                <a:solidFill>
                  <a:schemeClr val="tx2"/>
                </a:solidFill>
                <a:latin typeface="Constantia" pitchFamily="18" charset="0"/>
              </a:rPr>
              <a:t>Wayne Gretsky</a:t>
            </a:r>
          </a:p>
        </p:txBody>
      </p:sp>
      <p:sp>
        <p:nvSpPr>
          <p:cNvPr id="6147" name="Text Box 3"/>
          <p:cNvSpPr txBox="1">
            <a:spLocks noChangeArrowheads="1"/>
          </p:cNvSpPr>
          <p:nvPr/>
        </p:nvSpPr>
        <p:spPr bwMode="auto">
          <a:xfrm>
            <a:off x="685800" y="4876800"/>
            <a:ext cx="7696200" cy="1446550"/>
          </a:xfrm>
          <a:prstGeom prst="rect">
            <a:avLst/>
          </a:prstGeom>
          <a:noFill/>
          <a:ln w="9525">
            <a:noFill/>
            <a:miter lim="800000"/>
            <a:headEnd/>
            <a:tailEnd/>
          </a:ln>
        </p:spPr>
        <p:txBody>
          <a:bodyPr>
            <a:spAutoFit/>
          </a:bodyPr>
          <a:lstStyle/>
          <a:p>
            <a:pPr algn="ctr">
              <a:spcBef>
                <a:spcPct val="50000"/>
              </a:spcBef>
            </a:pPr>
            <a:r>
              <a:rPr lang="en-US" sz="4400" dirty="0">
                <a:solidFill>
                  <a:schemeClr val="tx2"/>
                </a:solidFill>
                <a:effectLst>
                  <a:glow rad="63500">
                    <a:schemeClr val="accent3">
                      <a:satMod val="175000"/>
                      <a:alpha val="40000"/>
                    </a:schemeClr>
                  </a:glow>
                </a:effectLst>
                <a:latin typeface="Century Schoolbook" pitchFamily="18" charset="0"/>
              </a:rPr>
              <a:t>When we teach, we should go where the student is.</a:t>
            </a:r>
          </a:p>
        </p:txBody>
      </p:sp>
      <p:pic>
        <p:nvPicPr>
          <p:cNvPr id="6148" name="Picture 4" descr="MCj04321750000[1]"/>
          <p:cNvPicPr>
            <a:picLocks noChangeAspect="1" noChangeArrowheads="1"/>
          </p:cNvPicPr>
          <p:nvPr/>
        </p:nvPicPr>
        <p:blipFill>
          <a:blip r:embed="rId3"/>
          <a:srcRect/>
          <a:stretch>
            <a:fillRect/>
          </a:stretch>
        </p:blipFill>
        <p:spPr bwMode="auto">
          <a:xfrm>
            <a:off x="6019800" y="228600"/>
            <a:ext cx="2774950" cy="3286125"/>
          </a:xfrm>
          <a:prstGeom prst="rect">
            <a:avLst/>
          </a:prstGeom>
          <a:noFill/>
          <a:ln w="9525">
            <a:noFill/>
            <a:miter lim="800000"/>
            <a:headEnd/>
            <a:tailEnd/>
          </a:ln>
          <a:effectLst>
            <a:reflection blurRad="6350" stA="52000" endA="300" endPos="35000" dir="5400000" sy="-100000" algn="bl" rotWithShape="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blinds(horizontal)">
                                      <p:cBhvr>
                                        <p:cTn id="7" dur="500"/>
                                        <p:tgtEl>
                                          <p:spTgt spid="6146">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146">
                                            <p:txEl>
                                              <p:pRg st="1" end="1"/>
                                            </p:txEl>
                                          </p:spTgt>
                                        </p:tgtEl>
                                        <p:attrNameLst>
                                          <p:attrName>style.visibility</p:attrName>
                                        </p:attrNameLst>
                                      </p:cBhvr>
                                      <p:to>
                                        <p:strVal val="visible"/>
                                      </p:to>
                                    </p:set>
                                    <p:animEffect transition="in" filter="blinds(horizontal)">
                                      <p:cBhvr>
                                        <p:cTn id="10" dur="500"/>
                                        <p:tgtEl>
                                          <p:spTgt spid="6146">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148"/>
                                        </p:tgtEl>
                                        <p:attrNameLst>
                                          <p:attrName>style.visibility</p:attrName>
                                        </p:attrNameLst>
                                      </p:cBhvr>
                                      <p:to>
                                        <p:strVal val="visible"/>
                                      </p:to>
                                    </p:set>
                                    <p:animEffect transition="in" filter="blinds(horizontal)">
                                      <p:cBhvr>
                                        <p:cTn id="13" dur="500"/>
                                        <p:tgtEl>
                                          <p:spTgt spid="6148"/>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6147"/>
                                        </p:tgtEl>
                                        <p:attrNameLst>
                                          <p:attrName>style.visibility</p:attrName>
                                        </p:attrNameLst>
                                      </p:cBhvr>
                                      <p:to>
                                        <p:strVal val="visible"/>
                                      </p:to>
                                    </p:set>
                                    <p:animEffect transition="in" filter="blinds(horizontal)">
                                      <p:cBhvr>
                                        <p:cTn id="18"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n-US" smtClean="0"/>
              <a:t>Let’s make a Choice Board!</a:t>
            </a:r>
          </a:p>
        </p:txBody>
      </p:sp>
      <p:sp>
        <p:nvSpPr>
          <p:cNvPr id="99331" name="Rectangle 3"/>
          <p:cNvSpPr>
            <a:spLocks noGrp="1" noChangeArrowheads="1"/>
          </p:cNvSpPr>
          <p:nvPr>
            <p:ph type="body" idx="1"/>
          </p:nvPr>
        </p:nvSpPr>
        <p:spPr/>
        <p:txBody>
          <a:bodyPr/>
          <a:lstStyle/>
          <a:p>
            <a:pPr eaLnBrk="1" hangingPunct="1"/>
            <a:r>
              <a:rPr lang="en-US" smtClean="0"/>
              <a:t>Get in groups by grade or interest.</a:t>
            </a:r>
          </a:p>
          <a:p>
            <a:pPr eaLnBrk="1" hangingPunct="1"/>
            <a:r>
              <a:rPr lang="en-US" smtClean="0"/>
              <a:t>As a group decide on a skill or interest that you can make a choice board for (essential literature, math skill, etc…) that you could use in your classroom.</a:t>
            </a:r>
          </a:p>
          <a:p>
            <a:pPr eaLnBrk="1" hangingPunct="1"/>
            <a:endParaRPr lang="en-US" smtClean="0"/>
          </a:p>
        </p:txBody>
      </p:sp>
      <p:pic>
        <p:nvPicPr>
          <p:cNvPr id="99332" name="Picture 4" descr="timboard"/>
          <p:cNvPicPr>
            <a:picLocks noChangeAspect="1" noChangeArrowheads="1"/>
          </p:cNvPicPr>
          <p:nvPr/>
        </p:nvPicPr>
        <p:blipFill>
          <a:blip r:embed="rId2"/>
          <a:srcRect/>
          <a:stretch>
            <a:fillRect/>
          </a:stretch>
        </p:blipFill>
        <p:spPr bwMode="auto">
          <a:xfrm>
            <a:off x="2743200" y="4343400"/>
            <a:ext cx="3352800" cy="2209800"/>
          </a:xfrm>
          <a:prstGeom prst="rect">
            <a:avLst/>
          </a:prstGeom>
          <a:solidFill>
            <a:srgbClr val="FF0000"/>
          </a:solidFill>
          <a:ln w="9525">
            <a:solidFill>
              <a:srgbClr val="FFCC00"/>
            </a:solidFill>
            <a:miter lim="800000"/>
            <a:headEnd/>
            <a:tailEnd/>
          </a:ln>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sz="4500" b="1" smtClean="0"/>
              <a:t>TIERED ACTIVITIES</a:t>
            </a:r>
          </a:p>
        </p:txBody>
      </p:sp>
      <p:graphicFrame>
        <p:nvGraphicFramePr>
          <p:cNvPr id="1026" name="Object 3"/>
          <p:cNvGraphicFramePr>
            <a:graphicFrameLocks/>
          </p:cNvGraphicFramePr>
          <p:nvPr>
            <p:ph idx="1"/>
          </p:nvPr>
        </p:nvGraphicFramePr>
        <p:xfrm>
          <a:off x="2603500" y="1884363"/>
          <a:ext cx="3937000" cy="3957637"/>
        </p:xfrm>
        <a:graphic>
          <a:graphicData uri="http://schemas.openxmlformats.org/presentationml/2006/ole">
            <p:oleObj spid="_x0000_s1026" name="Microsoft ClipArt Gallery" r:id="rId3" imgW="3937000" imgH="3962400" progId="">
              <p:embed/>
            </p:oleObj>
          </a:graphicData>
        </a:graphic>
      </p:graphicFrame>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762000" y="304800"/>
            <a:ext cx="7772400" cy="1143000"/>
          </a:xfrm>
          <a:noFill/>
        </p:spPr>
        <p:txBody>
          <a:bodyPr lIns="90487" tIns="44450" rIns="90487" bIns="44450"/>
          <a:lstStyle/>
          <a:p>
            <a:pPr eaLnBrk="1" hangingPunct="1"/>
            <a:r>
              <a:rPr lang="en-US" altLang="en-US" b="1" smtClean="0">
                <a:latin typeface="Jester" pitchFamily="2" charset="0"/>
              </a:rPr>
              <a:t>WHAT CAN BE TIERED?</a:t>
            </a:r>
          </a:p>
        </p:txBody>
      </p:sp>
      <p:sp>
        <p:nvSpPr>
          <p:cNvPr id="100355" name="Rectangle 3"/>
          <p:cNvSpPr>
            <a:spLocks noGrp="1" noChangeArrowheads="1"/>
          </p:cNvSpPr>
          <p:nvPr>
            <p:ph type="body" sz="half" idx="2"/>
          </p:nvPr>
        </p:nvSpPr>
        <p:spPr>
          <a:xfrm>
            <a:off x="533400" y="1219200"/>
            <a:ext cx="7315200" cy="4953000"/>
          </a:xfrm>
          <a:noFill/>
        </p:spPr>
        <p:txBody>
          <a:bodyPr lIns="90487" tIns="44450" rIns="90487" bIns="44450"/>
          <a:lstStyle/>
          <a:p>
            <a:pPr algn="ctr" eaLnBrk="1" hangingPunct="1"/>
            <a:r>
              <a:rPr lang="en-US" altLang="en-US" sz="2800" b="1" smtClean="0"/>
              <a:t>ASSIGNMENTS</a:t>
            </a:r>
          </a:p>
          <a:p>
            <a:pPr algn="ctr" eaLnBrk="1" hangingPunct="1"/>
            <a:r>
              <a:rPr lang="en-US" altLang="en-US" sz="2800" b="1" smtClean="0">
                <a:solidFill>
                  <a:srgbClr val="063DE8"/>
                </a:solidFill>
              </a:rPr>
              <a:t>ACTIVITIES</a:t>
            </a:r>
          </a:p>
          <a:p>
            <a:pPr algn="ctr" eaLnBrk="1" hangingPunct="1"/>
            <a:r>
              <a:rPr lang="en-US" altLang="en-US" sz="2800" b="1" smtClean="0"/>
              <a:t>CENTERS &amp; STATIONS</a:t>
            </a:r>
            <a:endParaRPr lang="en-US" altLang="en-US" sz="2800" b="1" smtClean="0">
              <a:solidFill>
                <a:srgbClr val="063DE8"/>
              </a:solidFill>
            </a:endParaRPr>
          </a:p>
          <a:p>
            <a:pPr algn="ctr" eaLnBrk="1" hangingPunct="1"/>
            <a:r>
              <a:rPr lang="en-US" altLang="en-US" sz="2800" b="1" smtClean="0">
                <a:solidFill>
                  <a:srgbClr val="6666FF"/>
                </a:solidFill>
              </a:rPr>
              <a:t>LEARNING CONTRACTS</a:t>
            </a:r>
          </a:p>
          <a:p>
            <a:pPr algn="ctr" eaLnBrk="1" hangingPunct="1"/>
            <a:r>
              <a:rPr lang="en-US" altLang="en-US" sz="2800" b="1" smtClean="0"/>
              <a:t>ASSESSMENTS</a:t>
            </a:r>
          </a:p>
          <a:p>
            <a:pPr algn="ctr" eaLnBrk="1" hangingPunct="1"/>
            <a:r>
              <a:rPr lang="en-US" altLang="en-US" sz="2800" b="1" smtClean="0">
                <a:solidFill>
                  <a:srgbClr val="063DE8"/>
                </a:solidFill>
              </a:rPr>
              <a:t>MATERIALS</a:t>
            </a:r>
          </a:p>
          <a:p>
            <a:pPr algn="ctr" eaLnBrk="1" hangingPunct="1"/>
            <a:r>
              <a:rPr lang="en-US" altLang="en-US" sz="2800" b="1" smtClean="0"/>
              <a:t>EXPERIMENTS</a:t>
            </a:r>
          </a:p>
          <a:p>
            <a:pPr algn="ctr" eaLnBrk="1" hangingPunct="1"/>
            <a:r>
              <a:rPr lang="en-US" altLang="en-US" sz="2800" b="1" smtClean="0">
                <a:solidFill>
                  <a:srgbClr val="063DE8"/>
                </a:solidFill>
              </a:rPr>
              <a:t>WRITING PROMPTS</a:t>
            </a:r>
          </a:p>
          <a:p>
            <a:pPr algn="ctr" eaLnBrk="1" hangingPunct="1"/>
            <a:r>
              <a:rPr lang="en-US" altLang="en-US" sz="2800" b="1" smtClean="0"/>
              <a:t>HOMEWORK</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381000"/>
            <a:ext cx="8229600" cy="1143000"/>
          </a:xfrm>
        </p:spPr>
        <p:txBody>
          <a:bodyPr/>
          <a:lstStyle/>
          <a:p>
            <a:pPr eaLnBrk="1" hangingPunct="1"/>
            <a:r>
              <a:rPr lang="en-US" dirty="0" smtClean="0"/>
              <a:t>What is Differentiated Instruction?</a:t>
            </a:r>
          </a:p>
        </p:txBody>
      </p:sp>
      <p:sp>
        <p:nvSpPr>
          <p:cNvPr id="32771" name="Rectangle 3"/>
          <p:cNvSpPr>
            <a:spLocks noGrp="1" noChangeArrowheads="1"/>
          </p:cNvSpPr>
          <p:nvPr>
            <p:ph type="body" idx="1"/>
          </p:nvPr>
        </p:nvSpPr>
        <p:spPr>
          <a:xfrm>
            <a:off x="228600" y="1447800"/>
            <a:ext cx="8686800" cy="5029200"/>
          </a:xfrm>
        </p:spPr>
        <p:txBody>
          <a:bodyPr/>
          <a:lstStyle/>
          <a:p>
            <a:pPr eaLnBrk="1" hangingPunct="1">
              <a:buFontTx/>
              <a:buNone/>
            </a:pPr>
            <a:endParaRPr lang="en-US" sz="1800" dirty="0" smtClean="0"/>
          </a:p>
          <a:p>
            <a:pPr eaLnBrk="1" hangingPunct="1"/>
            <a:r>
              <a:rPr lang="en-US" dirty="0" smtClean="0"/>
              <a:t>A collection of </a:t>
            </a:r>
            <a:r>
              <a:rPr lang="en-US" dirty="0" smtClean="0">
                <a:solidFill>
                  <a:schemeClr val="hlink"/>
                </a:solidFill>
              </a:rPr>
              <a:t>best practices</a:t>
            </a:r>
            <a:r>
              <a:rPr lang="en-US" dirty="0" smtClean="0"/>
              <a:t>, </a:t>
            </a:r>
            <a:r>
              <a:rPr lang="en-US" dirty="0" smtClean="0">
                <a:solidFill>
                  <a:schemeClr val="hlink"/>
                </a:solidFill>
              </a:rPr>
              <a:t>strategically employed</a:t>
            </a:r>
            <a:r>
              <a:rPr lang="en-US" dirty="0" smtClean="0"/>
              <a:t> to </a:t>
            </a:r>
            <a:r>
              <a:rPr lang="en-US" dirty="0" smtClean="0">
                <a:solidFill>
                  <a:schemeClr val="hlink"/>
                </a:solidFill>
              </a:rPr>
              <a:t>maximize students’ learning</a:t>
            </a:r>
            <a:r>
              <a:rPr lang="en-US" dirty="0" smtClean="0"/>
              <a:t> at every turn, including </a:t>
            </a:r>
            <a:r>
              <a:rPr lang="en-US" dirty="0" smtClean="0">
                <a:solidFill>
                  <a:schemeClr val="hlink"/>
                </a:solidFill>
              </a:rPr>
              <a:t>giving</a:t>
            </a:r>
            <a:r>
              <a:rPr lang="en-US" dirty="0" smtClean="0"/>
              <a:t> them the </a:t>
            </a:r>
            <a:r>
              <a:rPr lang="en-US" dirty="0" smtClean="0">
                <a:solidFill>
                  <a:schemeClr val="hlink"/>
                </a:solidFill>
              </a:rPr>
              <a:t>tools</a:t>
            </a:r>
            <a:r>
              <a:rPr lang="en-US" dirty="0" smtClean="0"/>
              <a:t> to </a:t>
            </a:r>
            <a:r>
              <a:rPr lang="en-US" dirty="0" smtClean="0">
                <a:solidFill>
                  <a:schemeClr val="hlink"/>
                </a:solidFill>
              </a:rPr>
              <a:t>handle anything</a:t>
            </a:r>
            <a:r>
              <a:rPr lang="en-US" dirty="0" smtClean="0"/>
              <a:t> that is undifferentiated.  </a:t>
            </a:r>
          </a:p>
          <a:p>
            <a:pPr eaLnBrk="1" hangingPunct="1"/>
            <a:r>
              <a:rPr lang="en-US" dirty="0" smtClean="0"/>
              <a:t>Highly effective teaching.</a:t>
            </a:r>
          </a:p>
          <a:p>
            <a:pPr eaLnBrk="1" hangingPunct="1"/>
            <a:r>
              <a:rPr lang="en-US" dirty="0" smtClean="0"/>
              <a:t>Requires us to do </a:t>
            </a:r>
            <a:r>
              <a:rPr lang="en-US" dirty="0" smtClean="0">
                <a:solidFill>
                  <a:schemeClr val="hlink"/>
                </a:solidFill>
              </a:rPr>
              <a:t>different things</a:t>
            </a:r>
            <a:r>
              <a:rPr lang="en-US" dirty="0" smtClean="0"/>
              <a:t> for </a:t>
            </a:r>
            <a:r>
              <a:rPr lang="en-US" dirty="0" smtClean="0">
                <a:solidFill>
                  <a:schemeClr val="hlink"/>
                </a:solidFill>
              </a:rPr>
              <a:t>different students</a:t>
            </a:r>
            <a:r>
              <a:rPr lang="en-US" dirty="0" smtClean="0"/>
              <a:t>, based upon individual student needs.</a:t>
            </a:r>
            <a:r>
              <a:rPr lang="en-US" sz="2800" dirty="0" smtClean="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20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771">
                                            <p:txEl>
                                              <p:pRg st="1" end="1"/>
                                            </p:txEl>
                                          </p:spTgt>
                                        </p:tgtEl>
                                        <p:attrNameLst>
                                          <p:attrName>style.visibility</p:attrName>
                                        </p:attrNameLst>
                                      </p:cBhvr>
                                      <p:to>
                                        <p:strVal val="visible"/>
                                      </p:to>
                                    </p:set>
                                    <p:animEffect transition="in" filter="fade">
                                      <p:cBhvr>
                                        <p:cTn id="12" dur="2000"/>
                                        <p:tgtEl>
                                          <p:spTgt spid="327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771">
                                            <p:txEl>
                                              <p:pRg st="2" end="2"/>
                                            </p:txEl>
                                          </p:spTgt>
                                        </p:tgtEl>
                                        <p:attrNameLst>
                                          <p:attrName>style.visibility</p:attrName>
                                        </p:attrNameLst>
                                      </p:cBhvr>
                                      <p:to>
                                        <p:strVal val="visible"/>
                                      </p:to>
                                    </p:set>
                                    <p:animEffect transition="in" filter="fade">
                                      <p:cBhvr>
                                        <p:cTn id="17" dur="2000"/>
                                        <p:tgtEl>
                                          <p:spTgt spid="327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771">
                                            <p:txEl>
                                              <p:pRg st="3" end="3"/>
                                            </p:txEl>
                                          </p:spTgt>
                                        </p:tgtEl>
                                        <p:attrNameLst>
                                          <p:attrName>style.visibility</p:attrName>
                                        </p:attrNameLst>
                                      </p:cBhvr>
                                      <p:to>
                                        <p:strVal val="visible"/>
                                      </p:to>
                                    </p:set>
                                    <p:animEffect transition="in" filter="fade">
                                      <p:cBhvr>
                                        <p:cTn id="22" dur="20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AutoShape 2"/>
          <p:cNvSpPr>
            <a:spLocks noChangeArrowheads="1"/>
          </p:cNvSpPr>
          <p:nvPr/>
        </p:nvSpPr>
        <p:spPr bwMode="auto">
          <a:xfrm>
            <a:off x="152400" y="1676400"/>
            <a:ext cx="5105400" cy="3657600"/>
          </a:xfrm>
          <a:prstGeom prst="rightArrowCallout">
            <a:avLst>
              <a:gd name="adj1" fmla="val 24306"/>
              <a:gd name="adj2" fmla="val 25000"/>
              <a:gd name="adj3" fmla="val 20356"/>
              <a:gd name="adj4" fmla="val 66667"/>
            </a:avLst>
          </a:prstGeom>
          <a:solidFill>
            <a:schemeClr val="accent2"/>
          </a:solidFill>
          <a:ln w="28575">
            <a:solidFill>
              <a:schemeClr val="tx1"/>
            </a:solidFill>
            <a:miter lim="800000"/>
            <a:headEnd/>
            <a:tailEnd/>
          </a:ln>
        </p:spPr>
        <p:txBody>
          <a:bodyPr wrap="none" anchor="ctr"/>
          <a:lstStyle/>
          <a:p>
            <a:endParaRPr lang="en-US"/>
          </a:p>
        </p:txBody>
      </p:sp>
      <p:sp>
        <p:nvSpPr>
          <p:cNvPr id="101379" name="Rectangle 3"/>
          <p:cNvSpPr>
            <a:spLocks noGrp="1" noChangeArrowheads="1"/>
          </p:cNvSpPr>
          <p:nvPr>
            <p:ph type="title"/>
          </p:nvPr>
        </p:nvSpPr>
        <p:spPr>
          <a:xfrm>
            <a:off x="685800" y="457200"/>
            <a:ext cx="7772400" cy="1143000"/>
          </a:xfrm>
        </p:spPr>
        <p:txBody>
          <a:bodyPr/>
          <a:lstStyle/>
          <a:p>
            <a:pPr eaLnBrk="1" hangingPunct="1"/>
            <a:r>
              <a:rPr lang="en-US" altLang="en-US" b="1" smtClean="0">
                <a:solidFill>
                  <a:srgbClr val="FF0000"/>
                </a:solidFill>
              </a:rPr>
              <a:t>What is Tiered Instruction?</a:t>
            </a:r>
            <a:endParaRPr lang="en-US" altLang="en-US" smtClean="0"/>
          </a:p>
        </p:txBody>
      </p:sp>
      <p:sp>
        <p:nvSpPr>
          <p:cNvPr id="101380" name="Text Box 4"/>
          <p:cNvSpPr txBox="1">
            <a:spLocks noChangeArrowheads="1"/>
          </p:cNvSpPr>
          <p:nvPr/>
        </p:nvSpPr>
        <p:spPr bwMode="auto">
          <a:xfrm>
            <a:off x="304800" y="1905000"/>
            <a:ext cx="3429000" cy="3013075"/>
          </a:xfrm>
          <a:prstGeom prst="rect">
            <a:avLst/>
          </a:prstGeom>
          <a:noFill/>
          <a:ln w="9525">
            <a:noFill/>
            <a:miter lim="800000"/>
            <a:headEnd/>
            <a:tailEnd/>
          </a:ln>
        </p:spPr>
        <p:txBody>
          <a:bodyPr>
            <a:spAutoFit/>
          </a:bodyPr>
          <a:lstStyle/>
          <a:p>
            <a:r>
              <a:rPr lang="en-US" altLang="en-US" sz="2400" b="1">
                <a:latin typeface="Times" pitchFamily="18" charset="0"/>
              </a:rPr>
              <a:t>Teachers use tiered activities so that </a:t>
            </a:r>
            <a:r>
              <a:rPr lang="en-US" altLang="en-US" sz="2400" b="1" i="1">
                <a:solidFill>
                  <a:srgbClr val="FF0000"/>
                </a:solidFill>
                <a:latin typeface="Times" pitchFamily="18" charset="0"/>
              </a:rPr>
              <a:t>all students focus on</a:t>
            </a:r>
          </a:p>
          <a:p>
            <a:r>
              <a:rPr lang="en-US" altLang="en-US" sz="2400" b="1" i="1">
                <a:solidFill>
                  <a:srgbClr val="FF0000"/>
                </a:solidFill>
                <a:latin typeface="Times" pitchFamily="18" charset="0"/>
              </a:rPr>
              <a:t>essential understandings and skills but at different levels</a:t>
            </a:r>
            <a:r>
              <a:rPr lang="en-US" altLang="en-US" sz="2400" b="1">
                <a:latin typeface="Times" pitchFamily="18" charset="0"/>
              </a:rPr>
              <a:t> of complexity, abstractness, and open-endedness.</a:t>
            </a:r>
          </a:p>
        </p:txBody>
      </p:sp>
      <p:sp>
        <p:nvSpPr>
          <p:cNvPr id="101381" name="Text Box 5"/>
          <p:cNvSpPr txBox="1">
            <a:spLocks noChangeArrowheads="1"/>
          </p:cNvSpPr>
          <p:nvPr/>
        </p:nvSpPr>
        <p:spPr bwMode="auto">
          <a:xfrm>
            <a:off x="5257800" y="1752600"/>
            <a:ext cx="3821113" cy="3759200"/>
          </a:xfrm>
          <a:prstGeom prst="rect">
            <a:avLst/>
          </a:prstGeom>
          <a:noFill/>
          <a:ln w="9525">
            <a:solidFill>
              <a:srgbClr val="FF0000"/>
            </a:solidFill>
            <a:miter lim="800000"/>
            <a:headEnd/>
            <a:tailEnd/>
          </a:ln>
        </p:spPr>
        <p:txBody>
          <a:bodyPr wrap="none">
            <a:spAutoFit/>
          </a:bodyPr>
          <a:lstStyle/>
          <a:p>
            <a:r>
              <a:rPr lang="en-US" altLang="en-US" sz="2000" b="1">
                <a:latin typeface="Times" pitchFamily="18" charset="0"/>
              </a:rPr>
              <a:t>By keeping the focus of the</a:t>
            </a:r>
          </a:p>
          <a:p>
            <a:r>
              <a:rPr lang="en-US" altLang="en-US" sz="2000" b="1">
                <a:latin typeface="Times" pitchFamily="18" charset="0"/>
              </a:rPr>
              <a:t>activity the same, but</a:t>
            </a:r>
          </a:p>
          <a:p>
            <a:r>
              <a:rPr lang="en-US" altLang="en-US" sz="2000" b="1">
                <a:latin typeface="Times" pitchFamily="18" charset="0"/>
              </a:rPr>
              <a:t>providing </a:t>
            </a:r>
            <a:r>
              <a:rPr lang="en-US" altLang="en-US" sz="2000" b="1">
                <a:solidFill>
                  <a:srgbClr val="FF0000"/>
                </a:solidFill>
                <a:latin typeface="Times" pitchFamily="18" charset="0"/>
              </a:rPr>
              <a:t>routes of access</a:t>
            </a:r>
            <a:r>
              <a:rPr lang="en-US" altLang="en-US" sz="2000" b="1">
                <a:latin typeface="Times" pitchFamily="18" charset="0"/>
              </a:rPr>
              <a:t> at</a:t>
            </a:r>
          </a:p>
          <a:p>
            <a:r>
              <a:rPr lang="en-US" altLang="en-US" sz="2000" b="1">
                <a:latin typeface="Times" pitchFamily="18" charset="0"/>
              </a:rPr>
              <a:t>varying degrees of difficulty,</a:t>
            </a:r>
          </a:p>
          <a:p>
            <a:r>
              <a:rPr lang="en-US" altLang="en-US" sz="2000" b="1">
                <a:latin typeface="Times" pitchFamily="18" charset="0"/>
              </a:rPr>
              <a:t>the teacher maximizes the</a:t>
            </a:r>
          </a:p>
          <a:p>
            <a:r>
              <a:rPr lang="en-US" altLang="en-US" sz="2000" b="1">
                <a:latin typeface="Times" pitchFamily="18" charset="0"/>
              </a:rPr>
              <a:t>likelihood that:</a:t>
            </a:r>
          </a:p>
          <a:p>
            <a:endParaRPr lang="en-US" altLang="en-US" sz="2000">
              <a:latin typeface="Times" pitchFamily="18" charset="0"/>
            </a:endParaRPr>
          </a:p>
          <a:p>
            <a:r>
              <a:rPr lang="en-US" altLang="en-US" sz="2000" b="1">
                <a:solidFill>
                  <a:srgbClr val="FF0000"/>
                </a:solidFill>
                <a:latin typeface="Times" pitchFamily="18" charset="0"/>
              </a:rPr>
              <a:t>1) each student comes away with</a:t>
            </a:r>
          </a:p>
          <a:p>
            <a:r>
              <a:rPr lang="en-US" altLang="en-US" sz="2000" b="1">
                <a:solidFill>
                  <a:srgbClr val="FF0000"/>
                </a:solidFill>
                <a:latin typeface="Times" pitchFamily="18" charset="0"/>
              </a:rPr>
              <a:t>    pivotal skills &amp; understandings</a:t>
            </a:r>
            <a:endParaRPr lang="en-US" altLang="en-US" sz="2000">
              <a:latin typeface="Times" pitchFamily="18" charset="0"/>
            </a:endParaRPr>
          </a:p>
          <a:p>
            <a:endParaRPr lang="en-US" altLang="en-US" sz="2000">
              <a:latin typeface="Times" pitchFamily="18" charset="0"/>
            </a:endParaRPr>
          </a:p>
          <a:p>
            <a:r>
              <a:rPr lang="en-US" altLang="en-US" sz="2000" b="1">
                <a:latin typeface="Times" pitchFamily="18" charset="0"/>
              </a:rPr>
              <a:t>2) each student is appropriately</a:t>
            </a:r>
          </a:p>
          <a:p>
            <a:r>
              <a:rPr lang="en-US" altLang="en-US" sz="2000" b="1">
                <a:latin typeface="Times" pitchFamily="18" charset="0"/>
              </a:rPr>
              <a:t>    challenged.</a:t>
            </a:r>
          </a:p>
        </p:txBody>
      </p:sp>
      <p:pic>
        <p:nvPicPr>
          <p:cNvPr id="101382" name="Picture 6"/>
          <p:cNvPicPr>
            <a:picLocks noChangeAspect="1" noChangeArrowheads="1"/>
          </p:cNvPicPr>
          <p:nvPr/>
        </p:nvPicPr>
        <p:blipFill>
          <a:blip r:embed="rId3"/>
          <a:srcRect/>
          <a:stretch>
            <a:fillRect/>
          </a:stretch>
        </p:blipFill>
        <p:spPr bwMode="auto">
          <a:xfrm>
            <a:off x="4114800" y="4724400"/>
            <a:ext cx="946150" cy="1384300"/>
          </a:xfrm>
          <a:prstGeom prst="rect">
            <a:avLst/>
          </a:prstGeom>
          <a:noFill/>
          <a:ln w="9525">
            <a:noFill/>
            <a:miter lim="800000"/>
            <a:headEnd/>
            <a:tailEnd/>
          </a:ln>
        </p:spPr>
      </p:pic>
      <p:pic>
        <p:nvPicPr>
          <p:cNvPr id="101383" name="Picture 7"/>
          <p:cNvPicPr>
            <a:picLocks noChangeAspect="1" noChangeArrowheads="1"/>
          </p:cNvPicPr>
          <p:nvPr/>
        </p:nvPicPr>
        <p:blipFill>
          <a:blip r:embed="rId4"/>
          <a:srcRect/>
          <a:stretch>
            <a:fillRect/>
          </a:stretch>
        </p:blipFill>
        <p:spPr bwMode="auto">
          <a:xfrm>
            <a:off x="6553200" y="5562600"/>
            <a:ext cx="1403350" cy="9763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lIns="92075" tIns="46038" rIns="92075" bIns="46038"/>
          <a:lstStyle/>
          <a:p>
            <a:pPr eaLnBrk="1" hangingPunct="1">
              <a:defRPr/>
            </a:pPr>
            <a:r>
              <a:rPr lang="en-US" altLang="en-US" sz="5300" b="1" smtClean="0">
                <a:solidFill>
                  <a:srgbClr val="4D4D4D"/>
                </a:solidFill>
                <a:effectLst>
                  <a:outerShdw blurRad="38100" dist="38100" dir="2700000" algn="tl">
                    <a:srgbClr val="C0C0C0"/>
                  </a:outerShdw>
                </a:effectLst>
              </a:rPr>
              <a:t>Learning Contracts</a:t>
            </a:r>
          </a:p>
        </p:txBody>
      </p:sp>
      <p:graphicFrame>
        <p:nvGraphicFramePr>
          <p:cNvPr id="2050" name="Object 3"/>
          <p:cNvGraphicFramePr>
            <a:graphicFrameLocks/>
          </p:cNvGraphicFramePr>
          <p:nvPr>
            <p:ph type="clipArt" sz="half" idx="1"/>
          </p:nvPr>
        </p:nvGraphicFramePr>
        <p:xfrm>
          <a:off x="2743200" y="1600200"/>
          <a:ext cx="3689350" cy="4505325"/>
        </p:xfrm>
        <a:graphic>
          <a:graphicData uri="http://schemas.openxmlformats.org/presentationml/2006/ole">
            <p:oleObj spid="_x0000_s2050" name="ClipArt" r:id="rId3" imgW="3116160" imgH="3660480" progId="">
              <p:embed/>
            </p:oleObj>
          </a:graphicData>
        </a:graphic>
      </p:graphicFrame>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en-US" b="1" smtClean="0"/>
              <a:t>Learning Contracts Are:</a:t>
            </a:r>
          </a:p>
        </p:txBody>
      </p:sp>
      <p:sp>
        <p:nvSpPr>
          <p:cNvPr id="102403" name="Rectangle 3"/>
          <p:cNvSpPr>
            <a:spLocks noGrp="1" noChangeArrowheads="1"/>
          </p:cNvSpPr>
          <p:nvPr>
            <p:ph type="body" idx="1"/>
          </p:nvPr>
        </p:nvSpPr>
        <p:spPr/>
        <p:txBody>
          <a:bodyPr/>
          <a:lstStyle/>
          <a:p>
            <a:pPr algn="ctr" eaLnBrk="1" hangingPunct="1">
              <a:buFontTx/>
              <a:buNone/>
            </a:pPr>
            <a:r>
              <a:rPr lang="en-US" altLang="en-US" b="1" smtClean="0">
                <a:solidFill>
                  <a:srgbClr val="FF0033"/>
                </a:solidFill>
              </a:rPr>
              <a:t>Written</a:t>
            </a:r>
            <a:r>
              <a:rPr lang="en-US" altLang="en-US" b="1" smtClean="0"/>
              <a:t> </a:t>
            </a:r>
            <a:r>
              <a:rPr lang="en-US" altLang="en-US" b="1" smtClean="0">
                <a:solidFill>
                  <a:srgbClr val="FF0033"/>
                </a:solidFill>
              </a:rPr>
              <a:t>agreements </a:t>
            </a:r>
            <a:r>
              <a:rPr lang="en-US" altLang="en-US" b="1" smtClean="0"/>
              <a:t>between teachers  and students that outline:</a:t>
            </a:r>
          </a:p>
          <a:p>
            <a:pPr eaLnBrk="1" hangingPunct="1"/>
            <a:r>
              <a:rPr lang="en-US" altLang="en-US" b="1" smtClean="0">
                <a:solidFill>
                  <a:srgbClr val="4D4D4D"/>
                </a:solidFill>
              </a:rPr>
              <a:t>what students will learn</a:t>
            </a:r>
          </a:p>
          <a:p>
            <a:pPr eaLnBrk="1" hangingPunct="1"/>
            <a:r>
              <a:rPr lang="en-US" altLang="en-US" b="1" smtClean="0"/>
              <a:t>how they will learn it</a:t>
            </a:r>
          </a:p>
          <a:p>
            <a:pPr eaLnBrk="1" hangingPunct="1"/>
            <a:r>
              <a:rPr lang="en-US" altLang="en-US" b="1" smtClean="0">
                <a:solidFill>
                  <a:srgbClr val="4D4D4D"/>
                </a:solidFill>
              </a:rPr>
              <a:t>the time period for the learning experience</a:t>
            </a:r>
          </a:p>
          <a:p>
            <a:pPr eaLnBrk="1" hangingPunct="1"/>
            <a:r>
              <a:rPr lang="en-US" altLang="en-US" b="1" smtClean="0"/>
              <a:t>how they will be evaluated</a:t>
            </a:r>
          </a:p>
          <a:p>
            <a:pPr eaLnBrk="1" hangingPunct="1"/>
            <a:endParaRPr lang="en-US" smtClean="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lIns="92075" tIns="46038" rIns="92075" bIns="46038"/>
          <a:lstStyle/>
          <a:p>
            <a:pPr eaLnBrk="1" hangingPunct="1">
              <a:defRPr/>
            </a:pPr>
            <a:r>
              <a:rPr lang="en-US" altLang="en-US" sz="7200" b="1" smtClean="0">
                <a:solidFill>
                  <a:schemeClr val="tx1"/>
                </a:solidFill>
                <a:effectLst>
                  <a:outerShdw blurRad="38100" dist="38100" dir="2700000" algn="tl">
                    <a:srgbClr val="C0C0C0"/>
                  </a:outerShdw>
                </a:effectLst>
              </a:rPr>
              <a:t>CONTRACTS</a:t>
            </a:r>
            <a:r>
              <a:rPr lang="en-US" altLang="en-US" sz="7200" smtClean="0">
                <a:solidFill>
                  <a:schemeClr val="tx1"/>
                </a:solidFill>
              </a:rPr>
              <a:t>---</a:t>
            </a:r>
          </a:p>
        </p:txBody>
      </p:sp>
      <p:sp>
        <p:nvSpPr>
          <p:cNvPr id="3076" name="Rectangle 3"/>
          <p:cNvSpPr>
            <a:spLocks noChangeArrowheads="1"/>
          </p:cNvSpPr>
          <p:nvPr/>
        </p:nvSpPr>
        <p:spPr bwMode="auto">
          <a:xfrm>
            <a:off x="381000" y="1908175"/>
            <a:ext cx="8189913" cy="4108450"/>
          </a:xfrm>
          <a:prstGeom prst="rect">
            <a:avLst/>
          </a:prstGeom>
          <a:noFill/>
          <a:ln w="9525">
            <a:noFill/>
            <a:miter lim="800000"/>
            <a:headEnd/>
            <a:tailEnd/>
          </a:ln>
        </p:spPr>
        <p:txBody>
          <a:bodyPr wrap="none" lIns="92075" tIns="46038" rIns="92075" bIns="46038">
            <a:spAutoFit/>
          </a:bodyPr>
          <a:lstStyle/>
          <a:p>
            <a:pPr>
              <a:buFontTx/>
              <a:buChar char="•"/>
            </a:pPr>
            <a:r>
              <a:rPr lang="en-US" altLang="en-US" sz="2400" b="1">
                <a:solidFill>
                  <a:srgbClr val="FF0033"/>
                </a:solidFill>
              </a:rPr>
              <a:t>  help students learn to make decisions about their learning</a:t>
            </a:r>
          </a:p>
          <a:p>
            <a:pPr>
              <a:buFontTx/>
              <a:buChar char="•"/>
            </a:pPr>
            <a:r>
              <a:rPr lang="en-US" altLang="en-US" sz="2400" b="1"/>
              <a:t>  </a:t>
            </a:r>
            <a:r>
              <a:rPr lang="en-US" altLang="en-US" sz="2400" b="1">
                <a:solidFill>
                  <a:srgbClr val="4D4D4D"/>
                </a:solidFill>
              </a:rPr>
              <a:t>help students learn to manage their time</a:t>
            </a:r>
          </a:p>
          <a:p>
            <a:pPr>
              <a:buFontTx/>
              <a:buChar char="•"/>
            </a:pPr>
            <a:r>
              <a:rPr lang="en-US" altLang="en-US" sz="2400" b="1"/>
              <a:t>  </a:t>
            </a:r>
            <a:r>
              <a:rPr lang="en-US" altLang="en-US" sz="2400" b="1">
                <a:solidFill>
                  <a:srgbClr val="FF0033"/>
                </a:solidFill>
              </a:rPr>
              <a:t>may involve the student in curriculum planning</a:t>
            </a:r>
            <a:endParaRPr lang="en-US" altLang="en-US" sz="2400" b="1"/>
          </a:p>
          <a:p>
            <a:pPr>
              <a:buFontTx/>
              <a:buChar char="•"/>
            </a:pPr>
            <a:r>
              <a:rPr lang="en-US" altLang="en-US" sz="2400" b="1"/>
              <a:t>  </a:t>
            </a:r>
            <a:r>
              <a:rPr lang="en-US" altLang="en-US" sz="2400" b="1">
                <a:solidFill>
                  <a:srgbClr val="4D4D4D"/>
                </a:solidFill>
              </a:rPr>
              <a:t>can be used to support students with learning difficulties</a:t>
            </a:r>
          </a:p>
          <a:p>
            <a:pPr>
              <a:buFontTx/>
              <a:buChar char="•"/>
            </a:pPr>
            <a:r>
              <a:rPr lang="en-US" altLang="en-US" sz="2400" b="1"/>
              <a:t>  </a:t>
            </a:r>
            <a:r>
              <a:rPr lang="en-US" altLang="en-US" sz="2400" b="1">
                <a:solidFill>
                  <a:srgbClr val="FF0033"/>
                </a:solidFill>
              </a:rPr>
              <a:t>can be used to facilitate learning for other students</a:t>
            </a:r>
          </a:p>
          <a:p>
            <a:endParaRPr lang="en-US" altLang="en-US" sz="2400" b="1">
              <a:solidFill>
                <a:srgbClr val="FF0033"/>
              </a:solidFill>
            </a:endParaRPr>
          </a:p>
          <a:p>
            <a:endParaRPr lang="en-US" altLang="en-US" sz="2400" b="1"/>
          </a:p>
          <a:p>
            <a:endParaRPr lang="en-US" altLang="en-US" sz="2400" b="1"/>
          </a:p>
          <a:p>
            <a:endParaRPr lang="en-US" altLang="en-US" sz="2400" b="1"/>
          </a:p>
          <a:p>
            <a:pPr>
              <a:buFontTx/>
              <a:buChar char="•"/>
            </a:pPr>
            <a:r>
              <a:rPr lang="en-US" altLang="en-US" sz="2400" b="1"/>
              <a:t>  </a:t>
            </a:r>
            <a:r>
              <a:rPr lang="en-US" altLang="en-US" sz="2400" b="1">
                <a:solidFill>
                  <a:srgbClr val="4D4D4D"/>
                </a:solidFill>
              </a:rPr>
              <a:t>help the teacher manage group work, individual projects or</a:t>
            </a:r>
          </a:p>
          <a:p>
            <a:r>
              <a:rPr lang="en-US" altLang="en-US" sz="2400" b="1">
                <a:solidFill>
                  <a:srgbClr val="4D4D4D"/>
                </a:solidFill>
              </a:rPr>
              <a:t>   investigations, learning centers or curriculum compacting</a:t>
            </a:r>
          </a:p>
        </p:txBody>
      </p:sp>
      <p:graphicFrame>
        <p:nvGraphicFramePr>
          <p:cNvPr id="3074" name="Object 4"/>
          <p:cNvGraphicFramePr>
            <a:graphicFrameLocks/>
          </p:cNvGraphicFramePr>
          <p:nvPr/>
        </p:nvGraphicFramePr>
        <p:xfrm>
          <a:off x="3384550" y="3962400"/>
          <a:ext cx="2254250" cy="1219200"/>
        </p:xfrm>
        <a:graphic>
          <a:graphicData uri="http://schemas.openxmlformats.org/presentationml/2006/ole">
            <p:oleObj spid="_x0000_s3074" name="ClipArt" r:id="rId3" imgW="1495080" imgH="847440" progId="">
              <p:embed/>
            </p:oleObj>
          </a:graphicData>
        </a:graphic>
      </p:graphicFrame>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xfrm>
            <a:off x="304800" y="609600"/>
            <a:ext cx="7772400" cy="1143000"/>
          </a:xfrm>
        </p:spPr>
        <p:txBody>
          <a:bodyPr lIns="92075" tIns="46038" rIns="92075" bIns="46038"/>
          <a:lstStyle/>
          <a:p>
            <a:pPr eaLnBrk="1" hangingPunct="1">
              <a:defRPr/>
            </a:pPr>
            <a:r>
              <a:rPr lang="en-US" altLang="en-US" sz="4800" b="1" smtClean="0"/>
              <a:t>Contract </a:t>
            </a:r>
            <a:r>
              <a:rPr lang="en-US" altLang="en-US" sz="4800" b="1" smtClean="0">
                <a:solidFill>
                  <a:srgbClr val="FF0033"/>
                </a:solidFill>
                <a:effectLst>
                  <a:outerShdw blurRad="38100" dist="38100" dir="2700000" algn="tl">
                    <a:srgbClr val="C0C0C0"/>
                  </a:outerShdw>
                </a:effectLst>
              </a:rPr>
              <a:t>Do’s</a:t>
            </a:r>
            <a:r>
              <a:rPr lang="en-US" altLang="en-US" sz="4800" b="1" smtClean="0"/>
              <a:t> &amp; Don’ts</a:t>
            </a:r>
          </a:p>
        </p:txBody>
      </p:sp>
      <p:sp>
        <p:nvSpPr>
          <p:cNvPr id="4100" name="Rectangle 3"/>
          <p:cNvSpPr>
            <a:spLocks noChangeArrowheads="1"/>
          </p:cNvSpPr>
          <p:nvPr/>
        </p:nvSpPr>
        <p:spPr bwMode="auto">
          <a:xfrm>
            <a:off x="366713" y="2909888"/>
            <a:ext cx="8231187" cy="3446462"/>
          </a:xfrm>
          <a:prstGeom prst="rect">
            <a:avLst/>
          </a:prstGeom>
          <a:noFill/>
          <a:ln w="9525">
            <a:noFill/>
            <a:miter lim="800000"/>
            <a:headEnd/>
            <a:tailEnd/>
          </a:ln>
        </p:spPr>
        <p:txBody>
          <a:bodyPr wrap="none" lIns="92075" tIns="46038" rIns="92075" bIns="46038">
            <a:spAutoFit/>
          </a:bodyPr>
          <a:lstStyle/>
          <a:p>
            <a:pPr>
              <a:buFontTx/>
              <a:buChar char="•"/>
            </a:pPr>
            <a:r>
              <a:rPr lang="en-US" altLang="en-US" sz="2800"/>
              <a:t> </a:t>
            </a:r>
            <a:r>
              <a:rPr lang="en-US" altLang="en-US" sz="2800" b="1"/>
              <a:t>explain the role &amp; function of contracts</a:t>
            </a:r>
            <a:endParaRPr lang="en-US" altLang="en-US" sz="2400"/>
          </a:p>
          <a:p>
            <a:pPr>
              <a:buFontTx/>
              <a:buChar char="•"/>
            </a:pPr>
            <a:r>
              <a:rPr lang="en-US" altLang="en-US" sz="2800" b="1">
                <a:solidFill>
                  <a:srgbClr val="FF0033"/>
                </a:solidFill>
              </a:rPr>
              <a:t> start small (1 or 2 day) contracts</a:t>
            </a:r>
          </a:p>
          <a:p>
            <a:pPr>
              <a:buFontTx/>
              <a:buChar char="•"/>
            </a:pPr>
            <a:r>
              <a:rPr lang="en-US" altLang="en-US" sz="2800" b="1"/>
              <a:t> negotiate contracts with students whenever possible</a:t>
            </a:r>
          </a:p>
          <a:p>
            <a:pPr>
              <a:buFontTx/>
              <a:buChar char="•"/>
            </a:pPr>
            <a:r>
              <a:rPr lang="en-US" altLang="en-US" sz="2800" b="1"/>
              <a:t> </a:t>
            </a:r>
            <a:r>
              <a:rPr lang="en-US" altLang="en-US" sz="2800" b="1">
                <a:solidFill>
                  <a:srgbClr val="FF0033"/>
                </a:solidFill>
              </a:rPr>
              <a:t>help set realistic deadlines</a:t>
            </a:r>
          </a:p>
          <a:p>
            <a:pPr>
              <a:buFontTx/>
              <a:buChar char="•"/>
            </a:pPr>
            <a:r>
              <a:rPr lang="en-US" altLang="en-US" sz="2800" b="1"/>
              <a:t> renegotiate the contract if it isn’t working</a:t>
            </a:r>
          </a:p>
          <a:p>
            <a:pPr>
              <a:buFontTx/>
              <a:buChar char="•"/>
            </a:pPr>
            <a:r>
              <a:rPr lang="en-US" altLang="en-US" sz="2800" b="1"/>
              <a:t> </a:t>
            </a:r>
            <a:r>
              <a:rPr lang="en-US" altLang="en-US" sz="2800" b="1">
                <a:solidFill>
                  <a:srgbClr val="FF0033"/>
                </a:solidFill>
              </a:rPr>
              <a:t>solicit student feedback on process</a:t>
            </a:r>
            <a:endParaRPr lang="en-US" altLang="en-US" sz="2800" b="1"/>
          </a:p>
          <a:p>
            <a:pPr>
              <a:buFontTx/>
              <a:buChar char="•"/>
            </a:pPr>
            <a:r>
              <a:rPr lang="en-US" altLang="en-US" sz="2800" b="1"/>
              <a:t> gradually involve students in contract development</a:t>
            </a:r>
            <a:endParaRPr lang="en-US" altLang="en-US" sz="2400"/>
          </a:p>
          <a:p>
            <a:endParaRPr lang="en-US" altLang="en-US" sz="2400"/>
          </a:p>
        </p:txBody>
      </p:sp>
      <p:graphicFrame>
        <p:nvGraphicFramePr>
          <p:cNvPr id="4098" name="Object 4"/>
          <p:cNvGraphicFramePr>
            <a:graphicFrameLocks/>
          </p:cNvGraphicFramePr>
          <p:nvPr/>
        </p:nvGraphicFramePr>
        <p:xfrm>
          <a:off x="6781800" y="1447800"/>
          <a:ext cx="2133600" cy="1914525"/>
        </p:xfrm>
        <a:graphic>
          <a:graphicData uri="http://schemas.openxmlformats.org/presentationml/2006/ole">
            <p:oleObj spid="_x0000_s4098" name="ClipArt" r:id="rId3" imgW="1379520" imgH="1379520" progId="">
              <p:embed/>
            </p:oleObj>
          </a:graphicData>
        </a:graphic>
      </p:graphicFrame>
      <p:sp>
        <p:nvSpPr>
          <p:cNvPr id="164869" name="Rectangle 5"/>
          <p:cNvSpPr>
            <a:spLocks noChangeArrowheads="1"/>
          </p:cNvSpPr>
          <p:nvPr/>
        </p:nvSpPr>
        <p:spPr bwMode="auto">
          <a:xfrm>
            <a:off x="365125" y="2011363"/>
            <a:ext cx="1116013" cy="701675"/>
          </a:xfrm>
          <a:prstGeom prst="rect">
            <a:avLst/>
          </a:prstGeom>
          <a:noFill/>
          <a:ln w="9525">
            <a:noFill/>
            <a:miter lim="800000"/>
            <a:headEnd/>
            <a:tailEnd/>
          </a:ln>
          <a:effectLst/>
        </p:spPr>
        <p:txBody>
          <a:bodyPr wrap="none" lIns="92075" tIns="46038" rIns="92075" bIns="46038">
            <a:spAutoFit/>
          </a:bodyPr>
          <a:lstStyle/>
          <a:p>
            <a:pPr>
              <a:defRPr/>
            </a:pPr>
            <a:r>
              <a:rPr lang="en-US" altLang="en-US" sz="4000" b="1">
                <a:solidFill>
                  <a:srgbClr val="FF0033"/>
                </a:solidFill>
                <a:effectLst>
                  <a:outerShdw blurRad="38100" dist="38100" dir="2700000" algn="tl">
                    <a:srgbClr val="C0C0C0"/>
                  </a:outerShdw>
                </a:effectLst>
              </a:rPr>
              <a:t>DO:</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lIns="92075" tIns="46038" rIns="92075" bIns="46038"/>
          <a:lstStyle/>
          <a:p>
            <a:pPr eaLnBrk="1" hangingPunct="1">
              <a:defRPr/>
            </a:pPr>
            <a:r>
              <a:rPr lang="en-US" altLang="en-US" sz="4800" b="1" smtClean="0"/>
              <a:t>Contract </a:t>
            </a:r>
            <a:r>
              <a:rPr lang="en-US" altLang="en-US" sz="4800" b="1" smtClean="0">
                <a:solidFill>
                  <a:schemeClr val="tx1"/>
                </a:solidFill>
                <a:effectLst>
                  <a:outerShdw blurRad="38100" dist="38100" dir="2700000" algn="tl">
                    <a:srgbClr val="C0C0C0"/>
                  </a:outerShdw>
                </a:effectLst>
              </a:rPr>
              <a:t>Do’s</a:t>
            </a:r>
            <a:r>
              <a:rPr lang="en-US" altLang="en-US" sz="4800" b="1" smtClean="0"/>
              <a:t> &amp; </a:t>
            </a:r>
            <a:r>
              <a:rPr lang="en-US" altLang="en-US" sz="4800" b="1" smtClean="0">
                <a:solidFill>
                  <a:srgbClr val="FF0033"/>
                </a:solidFill>
                <a:effectLst>
                  <a:outerShdw blurRad="38100" dist="38100" dir="2700000" algn="tl">
                    <a:srgbClr val="C0C0C0"/>
                  </a:outerShdw>
                </a:effectLst>
              </a:rPr>
              <a:t>Don’ts</a:t>
            </a:r>
          </a:p>
        </p:txBody>
      </p:sp>
      <p:sp>
        <p:nvSpPr>
          <p:cNvPr id="165891" name="Rectangle 3"/>
          <p:cNvSpPr>
            <a:spLocks noChangeArrowheads="1"/>
          </p:cNvSpPr>
          <p:nvPr/>
        </p:nvSpPr>
        <p:spPr bwMode="auto">
          <a:xfrm>
            <a:off x="279400" y="1782763"/>
            <a:ext cx="1595438" cy="701675"/>
          </a:xfrm>
          <a:prstGeom prst="rect">
            <a:avLst/>
          </a:prstGeom>
          <a:noFill/>
          <a:ln w="9525">
            <a:noFill/>
            <a:miter lim="800000"/>
            <a:headEnd/>
            <a:tailEnd/>
          </a:ln>
          <a:effectLst/>
        </p:spPr>
        <p:txBody>
          <a:bodyPr wrap="none" lIns="92075" tIns="46038" rIns="92075" bIns="46038">
            <a:spAutoFit/>
          </a:bodyPr>
          <a:lstStyle/>
          <a:p>
            <a:pPr>
              <a:defRPr/>
            </a:pPr>
            <a:r>
              <a:rPr lang="en-US" altLang="en-US" sz="4000" b="1">
                <a:solidFill>
                  <a:srgbClr val="FF0033"/>
                </a:solidFill>
                <a:effectLst>
                  <a:outerShdw blurRad="38100" dist="38100" dir="2700000" algn="tl">
                    <a:srgbClr val="C0C0C0"/>
                  </a:outerShdw>
                </a:effectLst>
              </a:rPr>
              <a:t>Don’t:</a:t>
            </a:r>
          </a:p>
        </p:txBody>
      </p:sp>
      <p:sp>
        <p:nvSpPr>
          <p:cNvPr id="5125" name="Rectangle 4"/>
          <p:cNvSpPr>
            <a:spLocks noChangeArrowheads="1"/>
          </p:cNvSpPr>
          <p:nvPr/>
        </p:nvSpPr>
        <p:spPr bwMode="auto">
          <a:xfrm>
            <a:off x="304800" y="2667000"/>
            <a:ext cx="6019800" cy="2647950"/>
          </a:xfrm>
          <a:prstGeom prst="rect">
            <a:avLst/>
          </a:prstGeom>
          <a:noFill/>
          <a:ln w="9525">
            <a:noFill/>
            <a:miter lim="800000"/>
            <a:headEnd/>
            <a:tailEnd/>
          </a:ln>
        </p:spPr>
        <p:txBody>
          <a:bodyPr lIns="92075" tIns="46038" rIns="92075" bIns="46038">
            <a:spAutoFit/>
          </a:bodyPr>
          <a:lstStyle/>
          <a:p>
            <a:pPr>
              <a:buFontTx/>
              <a:buChar char="•"/>
            </a:pPr>
            <a:r>
              <a:rPr lang="en-US" altLang="en-US" sz="2400"/>
              <a:t> </a:t>
            </a:r>
            <a:r>
              <a:rPr lang="en-US" altLang="en-US" sz="2400" b="1"/>
              <a:t>expect all students to use contracts</a:t>
            </a:r>
          </a:p>
          <a:p>
            <a:r>
              <a:rPr lang="en-US" altLang="en-US" sz="2400" b="1"/>
              <a:t>   effectively at the beginning </a:t>
            </a:r>
            <a:endParaRPr lang="en-US" altLang="en-US" sz="2400"/>
          </a:p>
          <a:p>
            <a:pPr>
              <a:buFontTx/>
              <a:buChar char="•"/>
            </a:pPr>
            <a:r>
              <a:rPr lang="en-US" altLang="en-US" sz="2400"/>
              <a:t> </a:t>
            </a:r>
            <a:r>
              <a:rPr lang="en-US" altLang="en-US" sz="2400" b="1">
                <a:solidFill>
                  <a:srgbClr val="FF0033"/>
                </a:solidFill>
              </a:rPr>
              <a:t>expect all students to like contracts.</a:t>
            </a:r>
            <a:endParaRPr lang="en-US" altLang="en-US" sz="2400" b="1"/>
          </a:p>
          <a:p>
            <a:pPr>
              <a:buFontTx/>
              <a:buChar char="•"/>
            </a:pPr>
            <a:r>
              <a:rPr lang="en-US" altLang="en-US" sz="2400"/>
              <a:t> </a:t>
            </a:r>
            <a:r>
              <a:rPr lang="en-US" altLang="en-US" sz="2400" b="1"/>
              <a:t>assume contracts can take the place</a:t>
            </a:r>
          </a:p>
          <a:p>
            <a:r>
              <a:rPr lang="en-US" altLang="en-US" sz="2400" b="1"/>
              <a:t>   of regular instruction</a:t>
            </a:r>
            <a:endParaRPr lang="en-US" altLang="en-US" sz="2400"/>
          </a:p>
          <a:p>
            <a:pPr>
              <a:buFontTx/>
              <a:buChar char="•"/>
            </a:pPr>
            <a:r>
              <a:rPr lang="en-US" altLang="en-US" sz="2400"/>
              <a:t> </a:t>
            </a:r>
            <a:r>
              <a:rPr lang="en-US" altLang="en-US" sz="2400" b="1">
                <a:solidFill>
                  <a:srgbClr val="FF0033"/>
                </a:solidFill>
              </a:rPr>
              <a:t>use contracts without a good management</a:t>
            </a:r>
          </a:p>
          <a:p>
            <a:r>
              <a:rPr lang="en-US" altLang="en-US" sz="2400" b="1">
                <a:solidFill>
                  <a:srgbClr val="FF0033"/>
                </a:solidFill>
              </a:rPr>
              <a:t>   system</a:t>
            </a:r>
          </a:p>
        </p:txBody>
      </p:sp>
      <p:graphicFrame>
        <p:nvGraphicFramePr>
          <p:cNvPr id="5122" name="Object 5"/>
          <p:cNvGraphicFramePr>
            <a:graphicFrameLocks/>
          </p:cNvGraphicFramePr>
          <p:nvPr/>
        </p:nvGraphicFramePr>
        <p:xfrm>
          <a:off x="6324600" y="2743200"/>
          <a:ext cx="2351088" cy="3643313"/>
        </p:xfrm>
        <a:graphic>
          <a:graphicData uri="http://schemas.openxmlformats.org/presentationml/2006/ole">
            <p:oleObj spid="_x0000_s5122" name="ClipArt" r:id="rId3" imgW="2446200" imgH="3657600" progId="">
              <p:embed/>
            </p:oleObj>
          </a:graphicData>
        </a:graphic>
      </p:graphicFrame>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3" descr="MCBS00717_0000[1]"/>
          <p:cNvPicPr>
            <a:picLocks noChangeAspect="1" noChangeArrowheads="1"/>
          </p:cNvPicPr>
          <p:nvPr/>
        </p:nvPicPr>
        <p:blipFill>
          <a:blip r:embed="rId3"/>
          <a:srcRect/>
          <a:stretch>
            <a:fillRect/>
          </a:stretch>
        </p:blipFill>
        <p:spPr bwMode="auto">
          <a:xfrm>
            <a:off x="533400" y="152400"/>
            <a:ext cx="1447800" cy="1447800"/>
          </a:xfrm>
          <a:prstGeom prst="rect">
            <a:avLst/>
          </a:prstGeom>
          <a:noFill/>
          <a:ln w="9525">
            <a:noFill/>
            <a:miter lim="800000"/>
            <a:headEnd/>
            <a:tailEnd/>
          </a:ln>
          <a:effectLst>
            <a:glow rad="63500">
              <a:schemeClr val="accent1">
                <a:satMod val="175000"/>
                <a:alpha val="40000"/>
              </a:schemeClr>
            </a:glow>
          </a:effectLst>
        </p:spPr>
      </p:pic>
      <p:sp>
        <p:nvSpPr>
          <p:cNvPr id="4" name="TextBox 3"/>
          <p:cNvSpPr txBox="1"/>
          <p:nvPr/>
        </p:nvSpPr>
        <p:spPr>
          <a:xfrm>
            <a:off x="1143000" y="1502688"/>
            <a:ext cx="7467600" cy="452431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Century Schoolbook" pitchFamily="18" charset="0"/>
              </a:rPr>
              <a:t>Fairness is not everyone getting the same thing. It is everyone getting what they need.</a:t>
            </a:r>
          </a:p>
          <a:p>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Text Box 2"/>
          <p:cNvSpPr txBox="1">
            <a:spLocks noChangeArrowheads="1"/>
          </p:cNvSpPr>
          <p:nvPr/>
        </p:nvSpPr>
        <p:spPr bwMode="auto">
          <a:xfrm>
            <a:off x="228600" y="533400"/>
            <a:ext cx="8534400" cy="457200"/>
          </a:xfrm>
          <a:prstGeom prst="rect">
            <a:avLst/>
          </a:prstGeom>
          <a:noFill/>
          <a:ln w="9525">
            <a:noFill/>
            <a:miter lim="800000"/>
            <a:headEnd/>
            <a:tailEnd/>
          </a:ln>
        </p:spPr>
        <p:txBody>
          <a:bodyPr>
            <a:spAutoFit/>
          </a:bodyPr>
          <a:lstStyle/>
          <a:p>
            <a:pPr eaLnBrk="1" hangingPunct="1">
              <a:spcBef>
                <a:spcPct val="50000"/>
              </a:spcBef>
            </a:pPr>
            <a:endParaRPr lang="en-US" sz="2400">
              <a:ea typeface="ＭＳ Ｐゴシック" pitchFamily="-112" charset="-128"/>
            </a:endParaRPr>
          </a:p>
        </p:txBody>
      </p:sp>
      <p:sp>
        <p:nvSpPr>
          <p:cNvPr id="103427" name="Text Box 3"/>
          <p:cNvSpPr txBox="1">
            <a:spLocks noChangeArrowheads="1"/>
          </p:cNvSpPr>
          <p:nvPr/>
        </p:nvSpPr>
        <p:spPr bwMode="auto">
          <a:xfrm>
            <a:off x="1524000" y="2286000"/>
            <a:ext cx="7340600" cy="366713"/>
          </a:xfrm>
          <a:prstGeom prst="rect">
            <a:avLst/>
          </a:prstGeom>
          <a:noFill/>
          <a:ln w="9525">
            <a:noFill/>
            <a:miter lim="800000"/>
            <a:headEnd/>
            <a:tailEnd/>
          </a:ln>
        </p:spPr>
        <p:txBody>
          <a:bodyPr>
            <a:spAutoFit/>
          </a:bodyPr>
          <a:lstStyle/>
          <a:p>
            <a:pPr eaLnBrk="1" hangingPunct="1">
              <a:spcBef>
                <a:spcPct val="50000"/>
              </a:spcBef>
            </a:pPr>
            <a:endParaRPr lang="en-US">
              <a:latin typeface="Scribble" pitchFamily="2" charset="0"/>
              <a:ea typeface="ＭＳ Ｐゴシック" pitchFamily="-112" charset="-128"/>
            </a:endParaRPr>
          </a:p>
        </p:txBody>
      </p:sp>
      <p:pic>
        <p:nvPicPr>
          <p:cNvPr id="103428" name="Picture 4" descr="Ish">
            <a:hlinkClick r:id="rId3"/>
          </p:cNvPr>
          <p:cNvPicPr>
            <a:picLocks noChangeAspect="1" noChangeArrowheads="1"/>
          </p:cNvPicPr>
          <p:nvPr/>
        </p:nvPicPr>
        <p:blipFill>
          <a:blip r:embed="rId4"/>
          <a:srcRect/>
          <a:stretch>
            <a:fillRect/>
          </a:stretch>
        </p:blipFill>
        <p:spPr bwMode="auto">
          <a:xfrm>
            <a:off x="2667000" y="2590800"/>
            <a:ext cx="3657600" cy="3276600"/>
          </a:xfrm>
          <a:prstGeom prst="rect">
            <a:avLst/>
          </a:prstGeom>
          <a:noFill/>
          <a:ln w="9525">
            <a:noFill/>
            <a:miter lim="800000"/>
            <a:headEnd/>
            <a:tailEnd/>
          </a:ln>
        </p:spPr>
      </p:pic>
      <p:sp>
        <p:nvSpPr>
          <p:cNvPr id="103429" name="Rectangle 5"/>
          <p:cNvSpPr>
            <a:spLocks noGrp="1" noChangeArrowheads="1"/>
          </p:cNvSpPr>
          <p:nvPr>
            <p:ph type="title"/>
          </p:nvPr>
        </p:nvSpPr>
        <p:spPr>
          <a:xfrm>
            <a:off x="457200" y="-228600"/>
            <a:ext cx="8229600" cy="2316163"/>
          </a:xfrm>
        </p:spPr>
        <p:txBody>
          <a:bodyPr/>
          <a:lstStyle/>
          <a:p>
            <a:pPr eaLnBrk="1" hangingPunct="1"/>
            <a:r>
              <a:rPr lang="en-US" sz="5300" u="sng" smtClean="0">
                <a:solidFill>
                  <a:srgbClr val="333333"/>
                </a:solidFill>
              </a:rPr>
              <a:t>Ish</a:t>
            </a:r>
            <a:r>
              <a:rPr lang="en-US" sz="5300" smtClean="0">
                <a:solidFill>
                  <a:srgbClr val="333333"/>
                </a:solidFill>
              </a:rPr>
              <a:t>  </a:t>
            </a:r>
            <a:r>
              <a:rPr lang="en-US" smtClean="0">
                <a:solidFill>
                  <a:srgbClr val="333333"/>
                </a:solidFill>
              </a:rPr>
              <a:t/>
            </a:r>
            <a:br>
              <a:rPr lang="en-US" smtClean="0">
                <a:solidFill>
                  <a:srgbClr val="333333"/>
                </a:solidFill>
              </a:rPr>
            </a:br>
            <a:r>
              <a:rPr lang="en-US" sz="2000" smtClean="0">
                <a:solidFill>
                  <a:srgbClr val="333333"/>
                </a:solidFill>
              </a:rPr>
              <a:t>by Peter Reynolds</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pPr eaLnBrk="1" hangingPunct="1"/>
            <a:r>
              <a:rPr lang="en-US" sz="5300" smtClean="0">
                <a:solidFill>
                  <a:srgbClr val="333333"/>
                </a:solidFill>
              </a:rPr>
              <a:t>Flexible Grouping</a:t>
            </a:r>
          </a:p>
        </p:txBody>
      </p:sp>
      <p:sp>
        <p:nvSpPr>
          <p:cNvPr id="168963" name="Rectangle 3"/>
          <p:cNvSpPr>
            <a:spLocks noGrp="1" noChangeArrowheads="1"/>
          </p:cNvSpPr>
          <p:nvPr>
            <p:ph type="body" idx="1"/>
          </p:nvPr>
        </p:nvSpPr>
        <p:spPr>
          <a:xfrm>
            <a:off x="1219200" y="1600200"/>
            <a:ext cx="7086600" cy="4525963"/>
          </a:xfrm>
        </p:spPr>
        <p:txBody>
          <a:bodyPr/>
          <a:lstStyle/>
          <a:p>
            <a:pPr eaLnBrk="1" hangingPunct="1">
              <a:buFontTx/>
              <a:buNone/>
            </a:pPr>
            <a:r>
              <a:rPr lang="en-US" smtClean="0">
                <a:solidFill>
                  <a:srgbClr val="333333"/>
                </a:solidFill>
              </a:rPr>
              <a:t>T- Total Group</a:t>
            </a:r>
          </a:p>
          <a:p>
            <a:pPr eaLnBrk="1" hangingPunct="1">
              <a:buFontTx/>
              <a:buNone/>
            </a:pPr>
            <a:endParaRPr lang="en-US" smtClean="0">
              <a:solidFill>
                <a:srgbClr val="333333"/>
              </a:solidFill>
            </a:endParaRPr>
          </a:p>
          <a:p>
            <a:pPr eaLnBrk="1" hangingPunct="1">
              <a:buFontTx/>
              <a:buNone/>
            </a:pPr>
            <a:r>
              <a:rPr lang="en-US" smtClean="0">
                <a:solidFill>
                  <a:srgbClr val="333333"/>
                </a:solidFill>
              </a:rPr>
              <a:t>A- Alone</a:t>
            </a:r>
          </a:p>
          <a:p>
            <a:pPr eaLnBrk="1" hangingPunct="1">
              <a:buFontTx/>
              <a:buNone/>
            </a:pPr>
            <a:endParaRPr lang="en-US" smtClean="0">
              <a:solidFill>
                <a:srgbClr val="333333"/>
              </a:solidFill>
            </a:endParaRPr>
          </a:p>
          <a:p>
            <a:pPr eaLnBrk="1" hangingPunct="1">
              <a:buFontTx/>
              <a:buNone/>
            </a:pPr>
            <a:r>
              <a:rPr lang="en-US" smtClean="0">
                <a:solidFill>
                  <a:srgbClr val="333333"/>
                </a:solidFill>
              </a:rPr>
              <a:t>P- Partner</a:t>
            </a:r>
          </a:p>
          <a:p>
            <a:pPr eaLnBrk="1" hangingPunct="1">
              <a:buFontTx/>
              <a:buNone/>
            </a:pPr>
            <a:endParaRPr lang="en-US" smtClean="0">
              <a:solidFill>
                <a:srgbClr val="333333"/>
              </a:solidFill>
            </a:endParaRPr>
          </a:p>
          <a:p>
            <a:pPr eaLnBrk="1" hangingPunct="1">
              <a:buFontTx/>
              <a:buNone/>
            </a:pPr>
            <a:r>
              <a:rPr lang="en-US" smtClean="0">
                <a:solidFill>
                  <a:srgbClr val="333333"/>
                </a:solidFill>
              </a:rPr>
              <a:t>S- Small Group</a:t>
            </a:r>
          </a:p>
        </p:txBody>
      </p:sp>
      <p:sp>
        <p:nvSpPr>
          <p:cNvPr id="168964" name="WordArt 4"/>
          <p:cNvSpPr>
            <a:spLocks noChangeArrowheads="1" noChangeShapeType="1" noTextEdit="1"/>
          </p:cNvSpPr>
          <p:nvPr/>
        </p:nvSpPr>
        <p:spPr bwMode="auto">
          <a:xfrm>
            <a:off x="3657600" y="2590800"/>
            <a:ext cx="4953000" cy="2108200"/>
          </a:xfrm>
          <a:prstGeom prst="rect">
            <a:avLst/>
          </a:prstGeom>
        </p:spPr>
        <p:txBody>
          <a:bodyPr wrap="none" fromWordArt="1">
            <a:prstTxWarp prst="textPlain">
              <a:avLst>
                <a:gd name="adj" fmla="val 50000"/>
              </a:avLst>
            </a:prstTxWarp>
          </a:bodyPr>
          <a:lstStyle/>
          <a:p>
            <a:pPr algn="ctr"/>
            <a:r>
              <a:rPr lang="en-US" sz="48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TAPS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8962"/>
                                        </p:tgtEl>
                                        <p:attrNameLst>
                                          <p:attrName>style.visibility</p:attrName>
                                        </p:attrNameLst>
                                      </p:cBhvr>
                                      <p:to>
                                        <p:strVal val="visible"/>
                                      </p:to>
                                    </p:set>
                                    <p:animEffect transition="in" filter="checkerboard(across)">
                                      <p:cBhvr>
                                        <p:cTn id="7" dur="500"/>
                                        <p:tgtEl>
                                          <p:spTgt spid="16896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68964"/>
                                        </p:tgtEl>
                                        <p:attrNameLst>
                                          <p:attrName>style.visibility</p:attrName>
                                        </p:attrNameLst>
                                      </p:cBhvr>
                                      <p:to>
                                        <p:strVal val="visible"/>
                                      </p:to>
                                    </p:set>
                                    <p:animEffect transition="in" filter="wheel(4)">
                                      <p:cBhvr>
                                        <p:cTn id="12" dur="2000"/>
                                        <p:tgtEl>
                                          <p:spTgt spid="16896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grpId="1" nodeType="clickEffect">
                                  <p:stCondLst>
                                    <p:cond delay="0"/>
                                  </p:stCondLst>
                                  <p:childTnLst>
                                    <p:animRot by="21600000">
                                      <p:cBhvr>
                                        <p:cTn id="16" dur="2000" fill="hold"/>
                                        <p:tgtEl>
                                          <p:spTgt spid="168964"/>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68963">
                                            <p:txEl>
                                              <p:pRg st="0" end="0"/>
                                            </p:txEl>
                                          </p:spTgt>
                                        </p:tgtEl>
                                        <p:attrNameLst>
                                          <p:attrName>style.visibility</p:attrName>
                                        </p:attrNameLst>
                                      </p:cBhvr>
                                      <p:to>
                                        <p:strVal val="visible"/>
                                      </p:to>
                                    </p:set>
                                    <p:anim calcmode="lin" valueType="num">
                                      <p:cBhvr additive="base">
                                        <p:cTn id="21" dur="500" fill="hold"/>
                                        <p:tgtEl>
                                          <p:spTgt spid="16896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689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68963">
                                            <p:txEl>
                                              <p:pRg st="2" end="2"/>
                                            </p:txEl>
                                          </p:spTgt>
                                        </p:tgtEl>
                                        <p:attrNameLst>
                                          <p:attrName>style.visibility</p:attrName>
                                        </p:attrNameLst>
                                      </p:cBhvr>
                                      <p:to>
                                        <p:strVal val="visible"/>
                                      </p:to>
                                    </p:set>
                                    <p:anim calcmode="lin" valueType="num">
                                      <p:cBhvr additive="base">
                                        <p:cTn id="27" dur="500" fill="hold"/>
                                        <p:tgtEl>
                                          <p:spTgt spid="16896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689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68963">
                                            <p:txEl>
                                              <p:pRg st="4" end="4"/>
                                            </p:txEl>
                                          </p:spTgt>
                                        </p:tgtEl>
                                        <p:attrNameLst>
                                          <p:attrName>style.visibility</p:attrName>
                                        </p:attrNameLst>
                                      </p:cBhvr>
                                      <p:to>
                                        <p:strVal val="visible"/>
                                      </p:to>
                                    </p:set>
                                    <p:anim calcmode="lin" valueType="num">
                                      <p:cBhvr additive="base">
                                        <p:cTn id="33" dur="500" fill="hold"/>
                                        <p:tgtEl>
                                          <p:spTgt spid="16896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6896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68963">
                                            <p:txEl>
                                              <p:pRg st="6" end="6"/>
                                            </p:txEl>
                                          </p:spTgt>
                                        </p:tgtEl>
                                        <p:attrNameLst>
                                          <p:attrName>style.visibility</p:attrName>
                                        </p:attrNameLst>
                                      </p:cBhvr>
                                      <p:to>
                                        <p:strVal val="visible"/>
                                      </p:to>
                                    </p:set>
                                    <p:anim calcmode="lin" valueType="num">
                                      <p:cBhvr additive="base">
                                        <p:cTn id="39" dur="500" fill="hold"/>
                                        <p:tgtEl>
                                          <p:spTgt spid="16896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6896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2" grpId="0"/>
      <p:bldP spid="168964" grpId="0" animBg="1"/>
      <p:bldP spid="168964" grpId="1"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r>
              <a:rPr lang="en-US" smtClean="0"/>
              <a:t>Flexible Grouping Defined</a:t>
            </a:r>
          </a:p>
        </p:txBody>
      </p:sp>
      <p:sp>
        <p:nvSpPr>
          <p:cNvPr id="105475" name="Rectangle 3"/>
          <p:cNvSpPr>
            <a:spLocks noGrp="1" noChangeArrowheads="1"/>
          </p:cNvSpPr>
          <p:nvPr>
            <p:ph type="body" idx="1"/>
          </p:nvPr>
        </p:nvSpPr>
        <p:spPr/>
        <p:txBody>
          <a:bodyPr/>
          <a:lstStyle/>
          <a:p>
            <a:pPr>
              <a:spcBef>
                <a:spcPct val="50000"/>
              </a:spcBef>
              <a:buClr>
                <a:schemeClr val="tx1"/>
              </a:buClr>
              <a:buSzPct val="120000"/>
              <a:buFont typeface="Times" pitchFamily="18" charset="0"/>
              <a:buChar char="•"/>
            </a:pPr>
            <a:r>
              <a:rPr lang="en-US" sz="3400" smtClean="0"/>
              <a:t>Students move frequently between groups as learning objectives change, as their needs evolve, and as they gain proficiency </a:t>
            </a:r>
          </a:p>
          <a:p>
            <a:pPr>
              <a:spcBef>
                <a:spcPct val="50000"/>
              </a:spcBef>
              <a:buClr>
                <a:schemeClr val="tx1"/>
              </a:buClr>
              <a:buSzPct val="120000"/>
              <a:buFont typeface="Times" pitchFamily="18" charset="0"/>
              <a:buChar char="•"/>
            </a:pPr>
            <a:r>
              <a:rPr lang="en-US" sz="3400" smtClean="0"/>
              <a:t>Students sometimes work in groups defined by interests and/or learning styles </a:t>
            </a:r>
          </a:p>
          <a:p>
            <a:pPr>
              <a:spcBef>
                <a:spcPct val="50000"/>
              </a:spcBef>
              <a:buClr>
                <a:schemeClr val="tx1"/>
              </a:buClr>
              <a:buSzPct val="120000"/>
              <a:buFont typeface="Times" pitchFamily="18" charset="0"/>
              <a:buChar char="•"/>
            </a:pPr>
            <a:r>
              <a:rPr lang="en-US" sz="3400" smtClean="0"/>
              <a:t>Teachers sometimes move between groups to provide instruction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2167</TotalTime>
  <Words>7615</Words>
  <Application>Microsoft Office PowerPoint</Application>
  <PresentationFormat>On-screen Show (4:3)</PresentationFormat>
  <Paragraphs>948</Paragraphs>
  <Slides>118</Slides>
  <Notes>70</Notes>
  <HiddenSlides>5</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118</vt:i4>
      </vt:variant>
    </vt:vector>
  </HeadingPairs>
  <TitlesOfParts>
    <vt:vector size="121" baseType="lpstr">
      <vt:lpstr>Default Design</vt:lpstr>
      <vt:lpstr>Microsoft ClipArt Gallery</vt:lpstr>
      <vt:lpstr>ClipArt</vt:lpstr>
      <vt:lpstr>  What is it? Why do we need it? What does it look like?  </vt:lpstr>
      <vt:lpstr>Slide 2</vt:lpstr>
      <vt:lpstr>Ground rules</vt:lpstr>
      <vt:lpstr>Session Overview</vt:lpstr>
      <vt:lpstr>Slide 5</vt:lpstr>
      <vt:lpstr>Same or Different  “Ice Breaker”</vt:lpstr>
      <vt:lpstr> Differentiating Instruction:   The Journey  </vt:lpstr>
      <vt:lpstr>Why Do We Need to Differentiate?</vt:lpstr>
      <vt:lpstr>What is Differentiated Instruction?</vt:lpstr>
      <vt:lpstr>Differentiated Instruction is. . . .</vt:lpstr>
      <vt:lpstr>Differentiation is a Philosophy  </vt:lpstr>
      <vt:lpstr>Why Differentiate?</vt:lpstr>
      <vt:lpstr>  Strategy: Movement </vt:lpstr>
      <vt:lpstr>    Music, Rhythm, Rhyme, and Rap </vt:lpstr>
      <vt:lpstr>Music Break</vt:lpstr>
      <vt:lpstr>      Music/Rhythmic Lesson Ideas</vt:lpstr>
      <vt:lpstr>  How to Differentiate a Reading Passage  (Coming to our senses: Incorporating Brain Research Findings into Classroom Instruction)</vt:lpstr>
      <vt:lpstr>15 minutes</vt:lpstr>
      <vt:lpstr>Mapping a Route Toward DI</vt:lpstr>
      <vt:lpstr>THE DILEMMA!</vt:lpstr>
      <vt:lpstr>Students Learn in a Variety of Ways</vt:lpstr>
      <vt:lpstr>Does one size really fit all?</vt:lpstr>
      <vt:lpstr>Learning Styles</vt:lpstr>
      <vt:lpstr>MULTIPLE INTELLIGENCES</vt:lpstr>
      <vt:lpstr>Multiple Intelligence Test </vt:lpstr>
      <vt:lpstr>Multiple Intelligences </vt:lpstr>
      <vt:lpstr>Slide 27</vt:lpstr>
      <vt:lpstr>Differentiated “Wait-Time”</vt:lpstr>
      <vt:lpstr>DIFFERENTIATION STRATEGIES:  Flexible Grouping</vt:lpstr>
      <vt:lpstr>Instructional strategies in a classroom using DI should include a mix of . . .</vt:lpstr>
      <vt:lpstr>Student’s Learn in a Variety of Ways </vt:lpstr>
      <vt:lpstr>Slide 32</vt:lpstr>
      <vt:lpstr>Differentiated Instruction</vt:lpstr>
      <vt:lpstr>If the diverse characteristics of America’s children were merged into one classroom of 30 students …</vt:lpstr>
      <vt:lpstr>Slide 35</vt:lpstr>
      <vt:lpstr>We know that students learn better if…</vt:lpstr>
      <vt:lpstr>Discussion Question</vt:lpstr>
      <vt:lpstr>Slide 38</vt:lpstr>
      <vt:lpstr>Slide 39</vt:lpstr>
      <vt:lpstr>Slide 40</vt:lpstr>
      <vt:lpstr>Math Talks</vt:lpstr>
      <vt:lpstr>Question Strategies</vt:lpstr>
      <vt:lpstr>Slide 43</vt:lpstr>
      <vt:lpstr>Materials</vt:lpstr>
      <vt:lpstr>Musical Problem Solving</vt:lpstr>
      <vt:lpstr>Musical Problem Solving</vt:lpstr>
      <vt:lpstr>Slide 47</vt:lpstr>
      <vt:lpstr>Making sure students understand what the problem is asking.</vt:lpstr>
      <vt:lpstr>A Perfect Match!</vt:lpstr>
      <vt:lpstr>Slide 50</vt:lpstr>
      <vt:lpstr>Slide 51</vt:lpstr>
      <vt:lpstr>Reasons To Connect  Literature to Math</vt:lpstr>
      <vt:lpstr>Criteria for selecting Math related Books for Children</vt:lpstr>
      <vt:lpstr>Examples</vt:lpstr>
      <vt:lpstr>Suggestions for working with struggling learners  </vt:lpstr>
      <vt:lpstr>Instructional Strategies </vt:lpstr>
      <vt:lpstr>A little more…</vt:lpstr>
      <vt:lpstr>Drawing and Artwork</vt:lpstr>
      <vt:lpstr>Research</vt:lpstr>
      <vt:lpstr>Slide 60</vt:lpstr>
      <vt:lpstr>Slide 61</vt:lpstr>
      <vt:lpstr>Differentiated Instruction…</vt:lpstr>
      <vt:lpstr>Sample Activities</vt:lpstr>
      <vt:lpstr>Differentiation must be an extension of … not a replacement for high quality curriculum. </vt:lpstr>
      <vt:lpstr>Slide 65</vt:lpstr>
      <vt:lpstr>Assessment Strategies </vt:lpstr>
      <vt:lpstr>Pre-Assessment Squaring Off</vt:lpstr>
      <vt:lpstr> Assessment Tools Informal</vt:lpstr>
      <vt:lpstr>    Assessment Tools  Formal</vt:lpstr>
      <vt:lpstr>REMEMBER …</vt:lpstr>
      <vt:lpstr>Slide 71</vt:lpstr>
      <vt:lpstr>Discussions about  differentiated grading</vt:lpstr>
      <vt:lpstr>Some Differentiation Strategies</vt:lpstr>
      <vt:lpstr>Choice Boards</vt:lpstr>
      <vt:lpstr>Sample Activities and Formats</vt:lpstr>
      <vt:lpstr>Did You Know????</vt:lpstr>
      <vt:lpstr>Structures, Processes and Responses of Plants Tic-Tac-Toe for Student Choice Activities</vt:lpstr>
      <vt:lpstr>ASSESSMENT FOR TIC-TAC-TOE</vt:lpstr>
      <vt:lpstr>Primary Consideration:</vt:lpstr>
      <vt:lpstr>Slide 80</vt:lpstr>
      <vt:lpstr>Fractions Choice Board</vt:lpstr>
      <vt:lpstr>Slide 82</vt:lpstr>
      <vt:lpstr>Insects Choice Board</vt:lpstr>
      <vt:lpstr>Slide 84</vt:lpstr>
      <vt:lpstr>Purpose of the Choice Boards</vt:lpstr>
      <vt:lpstr>Slide 86</vt:lpstr>
      <vt:lpstr>Let’s make a Choice Board!</vt:lpstr>
      <vt:lpstr>TIERED ACTIVITIES</vt:lpstr>
      <vt:lpstr>WHAT CAN BE TIERED?</vt:lpstr>
      <vt:lpstr>What is Tiered Instruction?</vt:lpstr>
      <vt:lpstr>Learning Contracts</vt:lpstr>
      <vt:lpstr>Learning Contracts Are:</vt:lpstr>
      <vt:lpstr>CONTRACTS---</vt:lpstr>
      <vt:lpstr>Contract Do’s &amp; Don’ts</vt:lpstr>
      <vt:lpstr>Contract Do’s &amp; Don’ts</vt:lpstr>
      <vt:lpstr>Slide 96</vt:lpstr>
      <vt:lpstr>Ish   by Peter Reynolds</vt:lpstr>
      <vt:lpstr>Flexible Grouping</vt:lpstr>
      <vt:lpstr>Flexible Grouping Defined</vt:lpstr>
      <vt:lpstr>Benefits of Flexible Grouping</vt:lpstr>
      <vt:lpstr>  </vt:lpstr>
      <vt:lpstr>Slide 102</vt:lpstr>
      <vt:lpstr>Where do I Go From Here? Some Tips for Implementing Differentiation in your Classroom</vt:lpstr>
      <vt:lpstr>Where do I Go From Here? Some Tips for Implementing Differentiation in your Classroom</vt:lpstr>
      <vt:lpstr>Differentiated Lesson Plan </vt:lpstr>
      <vt:lpstr>Slide 106</vt:lpstr>
      <vt:lpstr>A                 Day in a D.I. Class</vt:lpstr>
      <vt:lpstr>Slide 108</vt:lpstr>
      <vt:lpstr>Slide 109</vt:lpstr>
      <vt:lpstr>Slide 110</vt:lpstr>
      <vt:lpstr>Think of DI as being out in the middle of a big body of water. What would you need to do?</vt:lpstr>
      <vt:lpstr>Remember…</vt:lpstr>
      <vt:lpstr>It can be done!  Teachers who utilize DI find that:</vt:lpstr>
      <vt:lpstr>Creating a Differentiated Classroom</vt:lpstr>
      <vt:lpstr>Differentiation Buddies</vt:lpstr>
      <vt:lpstr>Final thoughts….</vt:lpstr>
      <vt:lpstr>Slide 117</vt:lpstr>
      <vt:lpstr> </vt:lpstr>
    </vt:vector>
  </TitlesOfParts>
  <Company>Metropolitan Nashville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Differentiated Instruction Overview  What is it? Why do we need it? What does it look like?  </dc:title>
  <dc:creator>kcoggin</dc:creator>
  <cp:lastModifiedBy>kcoggin</cp:lastModifiedBy>
  <cp:revision>83</cp:revision>
  <dcterms:created xsi:type="dcterms:W3CDTF">2009-11-09T02:42:17Z</dcterms:created>
  <dcterms:modified xsi:type="dcterms:W3CDTF">2010-02-20T02:32:56Z</dcterms:modified>
</cp:coreProperties>
</file>